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4"/>
    <p:sldMasterId id="2147483738" r:id="rId5"/>
    <p:sldMasterId id="2147483752" r:id="rId6"/>
  </p:sldMasterIdLst>
  <p:notesMasterIdLst>
    <p:notesMasterId r:id="rId22"/>
  </p:notesMasterIdLst>
  <p:handoutMasterIdLst>
    <p:handoutMasterId r:id="rId23"/>
  </p:handoutMasterIdLst>
  <p:sldIdLst>
    <p:sldId id="634" r:id="rId7"/>
    <p:sldId id="647" r:id="rId8"/>
    <p:sldId id="648" r:id="rId9"/>
    <p:sldId id="659" r:id="rId10"/>
    <p:sldId id="650" r:id="rId11"/>
    <p:sldId id="651" r:id="rId12"/>
    <p:sldId id="652" r:id="rId13"/>
    <p:sldId id="653" r:id="rId14"/>
    <p:sldId id="654" r:id="rId15"/>
    <p:sldId id="655" r:id="rId16"/>
    <p:sldId id="656" r:id="rId17"/>
    <p:sldId id="660" r:id="rId18"/>
    <p:sldId id="661" r:id="rId19"/>
    <p:sldId id="662" r:id="rId20"/>
    <p:sldId id="658" r:id="rId21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we, Cassandra - On Purpose Associate" initials="HC-OP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99"/>
    <a:srgbClr val="80CDC4"/>
    <a:srgbClr val="26364F"/>
    <a:srgbClr val="E95324"/>
    <a:srgbClr val="CBE2ED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47941" autoAdjust="0"/>
  </p:normalViewPr>
  <p:slideViewPr>
    <p:cSldViewPr snapToGrid="0" snapToObjects="1">
      <p:cViewPr varScale="1">
        <p:scale>
          <a:sx n="78" d="100"/>
          <a:sy n="78" d="100"/>
        </p:scale>
        <p:origin x="10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2772" y="36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9E303-967B-4608-9514-37FF6F33DCED}" type="doc">
      <dgm:prSet loTypeId="urn:microsoft.com/office/officeart/2018/2/layout/IconCircleList" loCatId="icon" qsTypeId="urn:microsoft.com/office/officeart/2005/8/quickstyle/simple4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A240B57-33BC-4201-A4CD-B6D3FEA66D0F}">
      <dgm:prSet custT="1"/>
      <dgm:spPr/>
      <dgm:t>
        <a:bodyPr anchor="ctr"/>
        <a:lstStyle/>
        <a:p>
          <a:pPr>
            <a:lnSpc>
              <a:spcPct val="100000"/>
            </a:lnSpc>
          </a:pPr>
          <a:r>
            <a:rPr lang="en-GB" sz="1400" b="1" dirty="0"/>
            <a:t>S</a:t>
          </a:r>
          <a:r>
            <a:rPr lang="en-GB" sz="1400" dirty="0"/>
            <a:t> – </a:t>
          </a:r>
          <a:r>
            <a:rPr lang="en-GB" sz="1400" b="1" dirty="0"/>
            <a:t>Scoping </a:t>
          </a:r>
          <a:r>
            <a:rPr lang="en-GB" sz="1400" dirty="0"/>
            <a:t>the presenting situation – clarity re presenting problems, AND resources (</a:t>
          </a:r>
          <a:r>
            <a:rPr lang="en-GB" sz="1400" dirty="0" err="1"/>
            <a:t>inc</a:t>
          </a:r>
          <a:r>
            <a:rPr lang="en-GB" sz="1400" dirty="0"/>
            <a:t> where is / who is ‘home’?)</a:t>
          </a:r>
          <a:endParaRPr lang="en-US" sz="1400" dirty="0"/>
        </a:p>
      </dgm:t>
    </dgm:pt>
    <dgm:pt modelId="{4EEFD90D-2748-41CE-8E37-652C25654F46}" type="parTrans" cxnId="{6867F402-92D5-4444-A43C-ABDAB6BDE8ED}">
      <dgm:prSet/>
      <dgm:spPr/>
      <dgm:t>
        <a:bodyPr/>
        <a:lstStyle/>
        <a:p>
          <a:endParaRPr lang="en-US"/>
        </a:p>
      </dgm:t>
    </dgm:pt>
    <dgm:pt modelId="{418CADA1-40DE-4684-A455-43A4DFCB2A2C}" type="sibTrans" cxnId="{6867F402-92D5-4444-A43C-ABDAB6BDE8E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2D30513-6F19-494A-B447-922A3A8BCFB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/>
            <a:t>T</a:t>
          </a:r>
          <a:r>
            <a:rPr lang="en-GB" sz="1400" dirty="0"/>
            <a:t> – </a:t>
          </a:r>
          <a:r>
            <a:rPr lang="en-GB" sz="1400" b="1" dirty="0"/>
            <a:t>Targets </a:t>
          </a:r>
          <a:r>
            <a:rPr lang="en-GB" sz="1400" dirty="0"/>
            <a:t>identified that key stakeholders (staff, YP, ‘home’) agree on, that are ‘destination’ rather than ‘intervention’ targets, and that are measurable</a:t>
          </a:r>
          <a:endParaRPr lang="en-US" sz="1400" dirty="0"/>
        </a:p>
      </dgm:t>
    </dgm:pt>
    <dgm:pt modelId="{393A6F49-90AA-41CA-8A5F-C07CAA080436}" type="parTrans" cxnId="{76B15A09-F9AF-4464-9447-1FD8845E8778}">
      <dgm:prSet/>
      <dgm:spPr/>
      <dgm:t>
        <a:bodyPr/>
        <a:lstStyle/>
        <a:p>
          <a:endParaRPr lang="en-US"/>
        </a:p>
      </dgm:t>
    </dgm:pt>
    <dgm:pt modelId="{471C398E-AFF7-499A-8B6C-61F5AE7898EF}" type="sibTrans" cxnId="{76B15A09-F9AF-4464-9447-1FD8845E877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9E7F31E-29B5-4CBE-AC4F-5DEC7D0256F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/>
            <a:t>A</a:t>
          </a:r>
          <a:r>
            <a:rPr lang="en-GB" sz="1400" dirty="0"/>
            <a:t> – </a:t>
          </a:r>
          <a:r>
            <a:rPr lang="en-GB" sz="1400" b="1" dirty="0"/>
            <a:t>Activators: </a:t>
          </a:r>
          <a:r>
            <a:rPr lang="en-GB" sz="1400" dirty="0"/>
            <a:t>Interventions driven by a </a:t>
          </a:r>
          <a:r>
            <a:rPr lang="en-GB" sz="1400" b="1" dirty="0"/>
            <a:t>multi-factorial/multi-systemic</a:t>
          </a:r>
          <a:r>
            <a:rPr lang="en-GB" sz="1400" dirty="0"/>
            <a:t> </a:t>
          </a:r>
          <a:r>
            <a:rPr lang="en-GB" sz="1400" b="1" dirty="0"/>
            <a:t>formulation </a:t>
          </a:r>
          <a:r>
            <a:rPr lang="en-GB" sz="1400" dirty="0"/>
            <a:t>(not predicated on diagnosis/offence) that identifies the activators for this particular problem for this particular young person/family</a:t>
          </a:r>
          <a:endParaRPr lang="en-US" sz="1400" dirty="0"/>
        </a:p>
      </dgm:t>
    </dgm:pt>
    <dgm:pt modelId="{30F2349B-01DB-4DCE-B351-C84AB1B89A5D}" type="parTrans" cxnId="{03C76B9A-30E2-4725-A238-3406BE5B6BF6}">
      <dgm:prSet/>
      <dgm:spPr/>
      <dgm:t>
        <a:bodyPr/>
        <a:lstStyle/>
        <a:p>
          <a:endParaRPr lang="en-US"/>
        </a:p>
      </dgm:t>
    </dgm:pt>
    <dgm:pt modelId="{BF266F69-5203-4895-9281-D81C826DAB28}" type="sibTrans" cxnId="{03C76B9A-30E2-4725-A238-3406BE5B6BF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C8DB16A-956C-4457-91D8-ED7395D7709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/>
            <a:t>I</a:t>
          </a:r>
          <a:r>
            <a:rPr lang="en-GB" sz="1400" dirty="0"/>
            <a:t> – </a:t>
          </a:r>
          <a:r>
            <a:rPr lang="en-GB" sz="1400" b="1" dirty="0"/>
            <a:t>Interventions</a:t>
          </a:r>
          <a:r>
            <a:rPr lang="en-GB" sz="1400" dirty="0"/>
            <a:t> aimed at the activators as identified above.  ‘Specialist’ and core interventions tailored to each YP’s risks/needs </a:t>
          </a:r>
          <a:endParaRPr lang="en-US" sz="1400" dirty="0"/>
        </a:p>
      </dgm:t>
    </dgm:pt>
    <dgm:pt modelId="{B348E0AA-FCBE-49BD-8808-CF973EE6DB42}" type="parTrans" cxnId="{D2FC090E-B1C3-414B-AC3D-4AD9B690917A}">
      <dgm:prSet/>
      <dgm:spPr/>
      <dgm:t>
        <a:bodyPr/>
        <a:lstStyle/>
        <a:p>
          <a:endParaRPr lang="en-US"/>
        </a:p>
      </dgm:t>
    </dgm:pt>
    <dgm:pt modelId="{F550C3AB-65C0-47C9-9E1D-C19AD20DFFB8}" type="sibTrans" cxnId="{D2FC090E-B1C3-414B-AC3D-4AD9B690917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4CD9097-9A72-4F5D-A58D-670D4D6162A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/>
            <a:t>R </a:t>
          </a:r>
          <a:r>
            <a:rPr lang="en-GB" sz="1400" dirty="0"/>
            <a:t>- </a:t>
          </a:r>
          <a:r>
            <a:rPr lang="en-GB" sz="1400" b="1" dirty="0"/>
            <a:t>Review</a:t>
          </a:r>
          <a:r>
            <a:rPr lang="en-GB" sz="1400" dirty="0"/>
            <a:t> progress towards agreed targets regularly, both in unit and with ‘home’, and revision of  plans if no evidence of progress</a:t>
          </a:r>
          <a:endParaRPr lang="en-US" sz="1200" dirty="0"/>
        </a:p>
      </dgm:t>
    </dgm:pt>
    <dgm:pt modelId="{148CC75F-3BCC-44D6-817B-92DFB85F0FF4}" type="parTrans" cxnId="{53C71017-6213-491E-B3D2-C3A5026C53A5}">
      <dgm:prSet/>
      <dgm:spPr/>
      <dgm:t>
        <a:bodyPr/>
        <a:lstStyle/>
        <a:p>
          <a:endParaRPr lang="en-US"/>
        </a:p>
      </dgm:t>
    </dgm:pt>
    <dgm:pt modelId="{F806F714-1D23-4E31-9CFD-F4D2ED5DD21D}" type="sibTrans" cxnId="{53C71017-6213-491E-B3D2-C3A5026C53A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A3EA31D-BF6D-8743-9591-33F139E2F3E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/>
            <a:t>S - Sustainability</a:t>
          </a:r>
          <a:r>
            <a:rPr lang="en-GB" sz="1400" dirty="0"/>
            <a:t> always in mind, once activators of positive changes identified, main work is how to replicate/sustain these activators. </a:t>
          </a:r>
          <a:endParaRPr lang="en-US" sz="1200" dirty="0"/>
        </a:p>
      </dgm:t>
    </dgm:pt>
    <dgm:pt modelId="{4AFC0904-98FA-8442-B34A-B092121DA52E}" type="parTrans" cxnId="{5C094A11-EF8B-514F-B163-F2CE42778A88}">
      <dgm:prSet/>
      <dgm:spPr/>
      <dgm:t>
        <a:bodyPr/>
        <a:lstStyle/>
        <a:p>
          <a:endParaRPr lang="en-US"/>
        </a:p>
      </dgm:t>
    </dgm:pt>
    <dgm:pt modelId="{F82AD9A8-936E-9045-8429-5D91BF3E1E23}" type="sibTrans" cxnId="{5C094A11-EF8B-514F-B163-F2CE42778A88}">
      <dgm:prSet/>
      <dgm:spPr/>
      <dgm:t>
        <a:bodyPr/>
        <a:lstStyle/>
        <a:p>
          <a:endParaRPr lang="en-US"/>
        </a:p>
      </dgm:t>
    </dgm:pt>
    <dgm:pt modelId="{BCAD3E20-C4B5-4810-AE29-E5E47F536A02}" type="pres">
      <dgm:prSet presAssocID="{B479E303-967B-4608-9514-37FF6F33DCED}" presName="root" presStyleCnt="0">
        <dgm:presLayoutVars>
          <dgm:dir/>
          <dgm:resizeHandles val="exact"/>
        </dgm:presLayoutVars>
      </dgm:prSet>
      <dgm:spPr/>
    </dgm:pt>
    <dgm:pt modelId="{AE4814F5-3BB9-44AB-901C-92D9828F0FAB}" type="pres">
      <dgm:prSet presAssocID="{B479E303-967B-4608-9514-37FF6F33DCED}" presName="container" presStyleCnt="0">
        <dgm:presLayoutVars>
          <dgm:dir/>
          <dgm:resizeHandles val="exact"/>
        </dgm:presLayoutVars>
      </dgm:prSet>
      <dgm:spPr/>
    </dgm:pt>
    <dgm:pt modelId="{E77E9726-627B-4F34-B558-2C782C89817E}" type="pres">
      <dgm:prSet presAssocID="{BA240B57-33BC-4201-A4CD-B6D3FEA66D0F}" presName="compNode" presStyleCnt="0"/>
      <dgm:spPr/>
    </dgm:pt>
    <dgm:pt modelId="{3BCAE2CF-A742-4177-973E-23B84F5A13A6}" type="pres">
      <dgm:prSet presAssocID="{BA240B57-33BC-4201-A4CD-B6D3FEA66D0F}" presName="iconBgRect" presStyleLbl="bgShp" presStyleIdx="0" presStyleCnt="6" custLinFactNeighborX="-13804" custLinFactNeighborY="-4590"/>
      <dgm:spPr/>
    </dgm:pt>
    <dgm:pt modelId="{89766D56-7959-4769-B6BB-275249B56C57}" type="pres">
      <dgm:prSet presAssocID="{BA240B57-33BC-4201-A4CD-B6D3FEA66D0F}" presName="iconRect" presStyleLbl="node1" presStyleIdx="0" presStyleCnt="6" custLinFactNeighborX="-26199" custLinFactNeighborY="-1437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E7F149B8-CBBF-4A33-8753-6ED0B3807862}" type="pres">
      <dgm:prSet presAssocID="{BA240B57-33BC-4201-A4CD-B6D3FEA66D0F}" presName="spaceRect" presStyleCnt="0"/>
      <dgm:spPr/>
    </dgm:pt>
    <dgm:pt modelId="{6D333EA8-9F50-498B-9E0B-63971613FDD1}" type="pres">
      <dgm:prSet presAssocID="{BA240B57-33BC-4201-A4CD-B6D3FEA66D0F}" presName="textRect" presStyleLbl="revTx" presStyleIdx="0" presStyleCnt="6" custScaleX="123701" custScaleY="97212" custLinFactNeighborX="917" custLinFactNeighborY="-9352">
        <dgm:presLayoutVars>
          <dgm:chMax val="1"/>
          <dgm:chPref val="1"/>
        </dgm:presLayoutVars>
      </dgm:prSet>
      <dgm:spPr/>
    </dgm:pt>
    <dgm:pt modelId="{0A023266-37EC-458D-80F3-3B6C6173329E}" type="pres">
      <dgm:prSet presAssocID="{418CADA1-40DE-4684-A455-43A4DFCB2A2C}" presName="sibTrans" presStyleLbl="sibTrans2D1" presStyleIdx="0" presStyleCnt="0"/>
      <dgm:spPr/>
    </dgm:pt>
    <dgm:pt modelId="{86ADAA91-7C53-4CAE-ABA8-2ED0266A2469}" type="pres">
      <dgm:prSet presAssocID="{52D30513-6F19-494A-B447-922A3A8BCFB9}" presName="compNode" presStyleCnt="0"/>
      <dgm:spPr/>
    </dgm:pt>
    <dgm:pt modelId="{47B91C7D-3885-412A-8B7E-7710C97CA7EC}" type="pres">
      <dgm:prSet presAssocID="{52D30513-6F19-494A-B447-922A3A8BCFB9}" presName="iconBgRect" presStyleLbl="bgShp" presStyleIdx="1" presStyleCnt="6" custLinFactNeighborX="-35512" custLinFactNeighborY="-2596"/>
      <dgm:spPr/>
    </dgm:pt>
    <dgm:pt modelId="{2FFDA2AD-5CAC-41B1-903E-1116AFC6CD14}" type="pres">
      <dgm:prSet presAssocID="{52D30513-6F19-494A-B447-922A3A8BCFB9}" presName="iconRect" presStyleLbl="node1" presStyleIdx="1" presStyleCnt="6" custLinFactNeighborX="-57518" custLinFactNeighborY="-610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421132B4-6685-42DC-A126-40C4727375B1}" type="pres">
      <dgm:prSet presAssocID="{52D30513-6F19-494A-B447-922A3A8BCFB9}" presName="spaceRect" presStyleCnt="0"/>
      <dgm:spPr/>
    </dgm:pt>
    <dgm:pt modelId="{CD2E97AD-B0EC-4FD8-8305-4C3613F71C98}" type="pres">
      <dgm:prSet presAssocID="{52D30513-6F19-494A-B447-922A3A8BCFB9}" presName="textRect" presStyleLbl="revTx" presStyleIdx="1" presStyleCnt="6" custScaleX="144477" custLinFactNeighborX="2788">
        <dgm:presLayoutVars>
          <dgm:chMax val="1"/>
          <dgm:chPref val="1"/>
        </dgm:presLayoutVars>
      </dgm:prSet>
      <dgm:spPr/>
    </dgm:pt>
    <dgm:pt modelId="{AA50161B-4918-41DC-B5AC-A68750D7EB85}" type="pres">
      <dgm:prSet presAssocID="{471C398E-AFF7-499A-8B6C-61F5AE7898EF}" presName="sibTrans" presStyleLbl="sibTrans2D1" presStyleIdx="0" presStyleCnt="0"/>
      <dgm:spPr/>
    </dgm:pt>
    <dgm:pt modelId="{EDD79FF9-39A0-431F-B652-1EA77FFFB8EA}" type="pres">
      <dgm:prSet presAssocID="{A9E7F31E-29B5-4CBE-AC4F-5DEC7D0256F2}" presName="compNode" presStyleCnt="0"/>
      <dgm:spPr/>
    </dgm:pt>
    <dgm:pt modelId="{95A5F345-CF27-4625-BF5D-483D089DE3CC}" type="pres">
      <dgm:prSet presAssocID="{A9E7F31E-29B5-4CBE-AC4F-5DEC7D0256F2}" presName="iconBgRect" presStyleLbl="bgShp" presStyleIdx="2" presStyleCnt="6" custLinFactNeighborX="-12872" custLinFactNeighborY="-44654"/>
      <dgm:spPr/>
    </dgm:pt>
    <dgm:pt modelId="{94E23642-9F51-421B-BC2F-898460E810CC}" type="pres">
      <dgm:prSet presAssocID="{A9E7F31E-29B5-4CBE-AC4F-5DEC7D0256F2}" presName="iconRect" presStyleLbl="node1" presStyleIdx="2" presStyleCnt="6" custLinFactNeighborX="-23143" custLinFactNeighborY="-7646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254884DE-7ECD-4933-A4F2-F10D21B74A1B}" type="pres">
      <dgm:prSet presAssocID="{A9E7F31E-29B5-4CBE-AC4F-5DEC7D0256F2}" presName="spaceRect" presStyleCnt="0"/>
      <dgm:spPr/>
    </dgm:pt>
    <dgm:pt modelId="{F42416AE-404F-4957-B06D-70D17D9F9CC4}" type="pres">
      <dgm:prSet presAssocID="{A9E7F31E-29B5-4CBE-AC4F-5DEC7D0256F2}" presName="textRect" presStyleLbl="revTx" presStyleIdx="2" presStyleCnt="6" custScaleX="123701" custLinFactNeighborX="917" custLinFactNeighborY="-21855">
        <dgm:presLayoutVars>
          <dgm:chMax val="1"/>
          <dgm:chPref val="1"/>
        </dgm:presLayoutVars>
      </dgm:prSet>
      <dgm:spPr/>
    </dgm:pt>
    <dgm:pt modelId="{0F11A723-F937-48D0-9443-B6BC70743E01}" type="pres">
      <dgm:prSet presAssocID="{BF266F69-5203-4895-9281-D81C826DAB28}" presName="sibTrans" presStyleLbl="sibTrans2D1" presStyleIdx="0" presStyleCnt="0"/>
      <dgm:spPr/>
    </dgm:pt>
    <dgm:pt modelId="{92A5C5CB-697F-4F1E-B839-D92732809FBF}" type="pres">
      <dgm:prSet presAssocID="{BC8DB16A-956C-4457-91D8-ED7395D7709F}" presName="compNode" presStyleCnt="0"/>
      <dgm:spPr/>
    </dgm:pt>
    <dgm:pt modelId="{627E84D6-574A-45F7-B8FD-F1A036E5EE09}" type="pres">
      <dgm:prSet presAssocID="{BC8DB16A-956C-4457-91D8-ED7395D7709F}" presName="iconBgRect" presStyleLbl="bgShp" presStyleIdx="3" presStyleCnt="6" custLinFactNeighborX="-37101" custLinFactNeighborY="-21785"/>
      <dgm:spPr/>
    </dgm:pt>
    <dgm:pt modelId="{CEA8930E-C8CB-4F65-B0F9-6D5C7A5CBEC1}" type="pres">
      <dgm:prSet presAssocID="{BC8DB16A-956C-4457-91D8-ED7395D7709F}" presName="iconRect" presStyleLbl="node1" presStyleIdx="3" presStyleCnt="6" custLinFactNeighborX="-63709" custLinFactNeighborY="-3598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F39330C-07C7-47E2-8A16-4E039512A3C7}" type="pres">
      <dgm:prSet presAssocID="{BC8DB16A-956C-4457-91D8-ED7395D7709F}" presName="spaceRect" presStyleCnt="0"/>
      <dgm:spPr/>
    </dgm:pt>
    <dgm:pt modelId="{DAFBABE6-02D1-49DE-9056-1EC32941E7AA}" type="pres">
      <dgm:prSet presAssocID="{BC8DB16A-956C-4457-91D8-ED7395D7709F}" presName="textRect" presStyleLbl="revTx" presStyleIdx="3" presStyleCnt="6" custScaleX="144477" custLinFactNeighborX="2788" custLinFactNeighborY="-21855">
        <dgm:presLayoutVars>
          <dgm:chMax val="1"/>
          <dgm:chPref val="1"/>
        </dgm:presLayoutVars>
      </dgm:prSet>
      <dgm:spPr/>
    </dgm:pt>
    <dgm:pt modelId="{2CF11764-501B-41C3-9D24-71BDA4610544}" type="pres">
      <dgm:prSet presAssocID="{F550C3AB-65C0-47C9-9E1D-C19AD20DFFB8}" presName="sibTrans" presStyleLbl="sibTrans2D1" presStyleIdx="0" presStyleCnt="0"/>
      <dgm:spPr/>
    </dgm:pt>
    <dgm:pt modelId="{32B92C0D-3E03-406B-A654-C200DE136B14}" type="pres">
      <dgm:prSet presAssocID="{44CD9097-9A72-4F5D-A58D-670D4D6162A2}" presName="compNode" presStyleCnt="0"/>
      <dgm:spPr/>
    </dgm:pt>
    <dgm:pt modelId="{EAF3553F-1A05-4B5D-9AC7-FDC49766C529}" type="pres">
      <dgm:prSet presAssocID="{44CD9097-9A72-4F5D-A58D-670D4D6162A2}" presName="iconBgRect" presStyleLbl="bgShp" presStyleIdx="4" presStyleCnt="6" custLinFactNeighborX="-12872" custLinFactNeighborY="-37264"/>
      <dgm:spPr/>
    </dgm:pt>
    <dgm:pt modelId="{903F27C6-69AC-431F-B02B-0D5A1D25811E}" type="pres">
      <dgm:prSet presAssocID="{44CD9097-9A72-4F5D-A58D-670D4D6162A2}" presName="iconRect" presStyleLbl="node1" presStyleIdx="4" presStyleCnt="6" custLinFactNeighborX="-21738" custLinFactNeighborY="-6057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EA0D8D02-B648-4F24-84E8-56DDF703BE97}" type="pres">
      <dgm:prSet presAssocID="{44CD9097-9A72-4F5D-A58D-670D4D6162A2}" presName="spaceRect" presStyleCnt="0"/>
      <dgm:spPr/>
    </dgm:pt>
    <dgm:pt modelId="{B809E662-5BF0-4E69-A0A0-6A7FBAE6EE75}" type="pres">
      <dgm:prSet presAssocID="{44CD9097-9A72-4F5D-A58D-670D4D6162A2}" presName="textRect" presStyleLbl="revTx" presStyleIdx="4" presStyleCnt="6" custScaleX="123701" custLinFactNeighborX="917" custLinFactNeighborY="-32054">
        <dgm:presLayoutVars>
          <dgm:chMax val="1"/>
          <dgm:chPref val="1"/>
        </dgm:presLayoutVars>
      </dgm:prSet>
      <dgm:spPr/>
    </dgm:pt>
    <dgm:pt modelId="{A3D0792A-C06A-4DAC-ADAF-873BCAE28A12}" type="pres">
      <dgm:prSet presAssocID="{F806F714-1D23-4E31-9CFD-F4D2ED5DD21D}" presName="sibTrans" presStyleLbl="sibTrans2D1" presStyleIdx="0" presStyleCnt="0"/>
      <dgm:spPr/>
    </dgm:pt>
    <dgm:pt modelId="{0848A01B-EEBF-4AC2-8D03-83657193F645}" type="pres">
      <dgm:prSet presAssocID="{6A3EA31D-BF6D-8743-9591-33F139E2F3E6}" presName="compNode" presStyleCnt="0"/>
      <dgm:spPr/>
    </dgm:pt>
    <dgm:pt modelId="{FA481A91-5F49-4BF7-99F3-FBF30E115D26}" type="pres">
      <dgm:prSet presAssocID="{6A3EA31D-BF6D-8743-9591-33F139E2F3E6}" presName="iconBgRect" presStyleLbl="bgShp" presStyleIdx="5" presStyleCnt="6" custLinFactNeighborX="-39058" custLinFactNeighborY="-35401"/>
      <dgm:spPr/>
    </dgm:pt>
    <dgm:pt modelId="{0177042F-754B-453A-9CFC-5F2D628C7EB1}" type="pres">
      <dgm:prSet presAssocID="{6A3EA31D-BF6D-8743-9591-33F139E2F3E6}" presName="iconRect" presStyleLbl="node1" presStyleIdx="5" presStyleCnt="6" custLinFactNeighborX="-63239" custLinFactNeighborY="-60105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AD64ABE-E2D8-4C11-842A-9A8C4B1FD962}" type="pres">
      <dgm:prSet presAssocID="{6A3EA31D-BF6D-8743-9591-33F139E2F3E6}" presName="spaceRect" presStyleCnt="0"/>
      <dgm:spPr/>
    </dgm:pt>
    <dgm:pt modelId="{17931791-92B7-4E6A-A917-922B420EDF4C}" type="pres">
      <dgm:prSet presAssocID="{6A3EA31D-BF6D-8743-9591-33F139E2F3E6}" presName="textRect" presStyleLbl="revTx" presStyleIdx="5" presStyleCnt="6" custScaleX="144477" custLinFactNeighborX="2788" custLinFactNeighborY="-36484">
        <dgm:presLayoutVars>
          <dgm:chMax val="1"/>
          <dgm:chPref val="1"/>
        </dgm:presLayoutVars>
      </dgm:prSet>
      <dgm:spPr/>
    </dgm:pt>
  </dgm:ptLst>
  <dgm:cxnLst>
    <dgm:cxn modelId="{6867F402-92D5-4444-A43C-ABDAB6BDE8ED}" srcId="{B479E303-967B-4608-9514-37FF6F33DCED}" destId="{BA240B57-33BC-4201-A4CD-B6D3FEA66D0F}" srcOrd="0" destOrd="0" parTransId="{4EEFD90D-2748-41CE-8E37-652C25654F46}" sibTransId="{418CADA1-40DE-4684-A455-43A4DFCB2A2C}"/>
    <dgm:cxn modelId="{76B15A09-F9AF-4464-9447-1FD8845E8778}" srcId="{B479E303-967B-4608-9514-37FF6F33DCED}" destId="{52D30513-6F19-494A-B447-922A3A8BCFB9}" srcOrd="1" destOrd="0" parTransId="{393A6F49-90AA-41CA-8A5F-C07CAA080436}" sibTransId="{471C398E-AFF7-499A-8B6C-61F5AE7898EF}"/>
    <dgm:cxn modelId="{D2FC090E-B1C3-414B-AC3D-4AD9B690917A}" srcId="{B479E303-967B-4608-9514-37FF6F33DCED}" destId="{BC8DB16A-956C-4457-91D8-ED7395D7709F}" srcOrd="3" destOrd="0" parTransId="{B348E0AA-FCBE-49BD-8808-CF973EE6DB42}" sibTransId="{F550C3AB-65C0-47C9-9E1D-C19AD20DFFB8}"/>
    <dgm:cxn modelId="{5C094A11-EF8B-514F-B163-F2CE42778A88}" srcId="{B479E303-967B-4608-9514-37FF6F33DCED}" destId="{6A3EA31D-BF6D-8743-9591-33F139E2F3E6}" srcOrd="5" destOrd="0" parTransId="{4AFC0904-98FA-8442-B34A-B092121DA52E}" sibTransId="{F82AD9A8-936E-9045-8429-5D91BF3E1E23}"/>
    <dgm:cxn modelId="{53C71017-6213-491E-B3D2-C3A5026C53A5}" srcId="{B479E303-967B-4608-9514-37FF6F33DCED}" destId="{44CD9097-9A72-4F5D-A58D-670D4D6162A2}" srcOrd="4" destOrd="0" parTransId="{148CC75F-3BCC-44D6-817B-92DFB85F0FF4}" sibTransId="{F806F714-1D23-4E31-9CFD-F4D2ED5DD21D}"/>
    <dgm:cxn modelId="{F4956E18-8564-46B1-92E4-F6F033EBFC0A}" type="presOf" srcId="{BC8DB16A-956C-4457-91D8-ED7395D7709F}" destId="{DAFBABE6-02D1-49DE-9056-1EC32941E7AA}" srcOrd="0" destOrd="0" presId="urn:microsoft.com/office/officeart/2018/2/layout/IconCircleList"/>
    <dgm:cxn modelId="{185EA739-470C-465F-BE4C-37995A2AED70}" type="presOf" srcId="{52D30513-6F19-494A-B447-922A3A8BCFB9}" destId="{CD2E97AD-B0EC-4FD8-8305-4C3613F71C98}" srcOrd="0" destOrd="0" presId="urn:microsoft.com/office/officeart/2018/2/layout/IconCircleList"/>
    <dgm:cxn modelId="{5D6E2D63-0178-4D7C-83A8-FDC6C84027B9}" type="presOf" srcId="{F550C3AB-65C0-47C9-9E1D-C19AD20DFFB8}" destId="{2CF11764-501B-41C3-9D24-71BDA4610544}" srcOrd="0" destOrd="0" presId="urn:microsoft.com/office/officeart/2018/2/layout/IconCircleList"/>
    <dgm:cxn modelId="{645AC168-21DA-434A-BECA-B87F7DF5869A}" type="presOf" srcId="{B479E303-967B-4608-9514-37FF6F33DCED}" destId="{BCAD3E20-C4B5-4810-AE29-E5E47F536A02}" srcOrd="0" destOrd="0" presId="urn:microsoft.com/office/officeart/2018/2/layout/IconCircleList"/>
    <dgm:cxn modelId="{3C45196B-020E-4E5B-89FC-7AF97179FC12}" type="presOf" srcId="{418CADA1-40DE-4684-A455-43A4DFCB2A2C}" destId="{0A023266-37EC-458D-80F3-3B6C6173329E}" srcOrd="0" destOrd="0" presId="urn:microsoft.com/office/officeart/2018/2/layout/IconCircleList"/>
    <dgm:cxn modelId="{8ADF076D-7189-4897-ACF6-ACC44F40B279}" type="presOf" srcId="{BA240B57-33BC-4201-A4CD-B6D3FEA66D0F}" destId="{6D333EA8-9F50-498B-9E0B-63971613FDD1}" srcOrd="0" destOrd="0" presId="urn:microsoft.com/office/officeart/2018/2/layout/IconCircleList"/>
    <dgm:cxn modelId="{7ECEB255-1EFD-4AD8-A22A-633CB5A8EE42}" type="presOf" srcId="{471C398E-AFF7-499A-8B6C-61F5AE7898EF}" destId="{AA50161B-4918-41DC-B5AC-A68750D7EB85}" srcOrd="0" destOrd="0" presId="urn:microsoft.com/office/officeart/2018/2/layout/IconCircleList"/>
    <dgm:cxn modelId="{03C76B9A-30E2-4725-A238-3406BE5B6BF6}" srcId="{B479E303-967B-4608-9514-37FF6F33DCED}" destId="{A9E7F31E-29B5-4CBE-AC4F-5DEC7D0256F2}" srcOrd="2" destOrd="0" parTransId="{30F2349B-01DB-4DCE-B351-C84AB1B89A5D}" sibTransId="{BF266F69-5203-4895-9281-D81C826DAB28}"/>
    <dgm:cxn modelId="{70C6E6A5-403F-4571-8022-9902C925C2B9}" type="presOf" srcId="{BF266F69-5203-4895-9281-D81C826DAB28}" destId="{0F11A723-F937-48D0-9443-B6BC70743E01}" srcOrd="0" destOrd="0" presId="urn:microsoft.com/office/officeart/2018/2/layout/IconCircleList"/>
    <dgm:cxn modelId="{BF1345D4-00A6-4A97-A333-F90EDFB0772E}" type="presOf" srcId="{F806F714-1D23-4E31-9CFD-F4D2ED5DD21D}" destId="{A3D0792A-C06A-4DAC-ADAF-873BCAE28A12}" srcOrd="0" destOrd="0" presId="urn:microsoft.com/office/officeart/2018/2/layout/IconCircleList"/>
    <dgm:cxn modelId="{11C85CD5-B927-4028-9E27-5D39417E458D}" type="presOf" srcId="{44CD9097-9A72-4F5D-A58D-670D4D6162A2}" destId="{B809E662-5BF0-4E69-A0A0-6A7FBAE6EE75}" srcOrd="0" destOrd="0" presId="urn:microsoft.com/office/officeart/2018/2/layout/IconCircleList"/>
    <dgm:cxn modelId="{F5AAF2DA-5065-495C-A882-F5D3004B9F7F}" type="presOf" srcId="{A9E7F31E-29B5-4CBE-AC4F-5DEC7D0256F2}" destId="{F42416AE-404F-4957-B06D-70D17D9F9CC4}" srcOrd="0" destOrd="0" presId="urn:microsoft.com/office/officeart/2018/2/layout/IconCircleList"/>
    <dgm:cxn modelId="{95C519E2-0154-46D2-A379-E417534FF323}" type="presOf" srcId="{6A3EA31D-BF6D-8743-9591-33F139E2F3E6}" destId="{17931791-92B7-4E6A-A917-922B420EDF4C}" srcOrd="0" destOrd="0" presId="urn:microsoft.com/office/officeart/2018/2/layout/IconCircleList"/>
    <dgm:cxn modelId="{AEDD22E8-1FB6-440C-88F1-9CC6B91BB470}" type="presParOf" srcId="{BCAD3E20-C4B5-4810-AE29-E5E47F536A02}" destId="{AE4814F5-3BB9-44AB-901C-92D9828F0FAB}" srcOrd="0" destOrd="0" presId="urn:microsoft.com/office/officeart/2018/2/layout/IconCircleList"/>
    <dgm:cxn modelId="{C4C6C19F-6877-4954-BC9A-5317F2B1562A}" type="presParOf" srcId="{AE4814F5-3BB9-44AB-901C-92D9828F0FAB}" destId="{E77E9726-627B-4F34-B558-2C782C89817E}" srcOrd="0" destOrd="0" presId="urn:microsoft.com/office/officeart/2018/2/layout/IconCircleList"/>
    <dgm:cxn modelId="{BC5E2EFE-698B-4472-94C5-30B61AC6EB99}" type="presParOf" srcId="{E77E9726-627B-4F34-B558-2C782C89817E}" destId="{3BCAE2CF-A742-4177-973E-23B84F5A13A6}" srcOrd="0" destOrd="0" presId="urn:microsoft.com/office/officeart/2018/2/layout/IconCircleList"/>
    <dgm:cxn modelId="{AD14EB04-2382-460E-9B48-7CEFC111157A}" type="presParOf" srcId="{E77E9726-627B-4F34-B558-2C782C89817E}" destId="{89766D56-7959-4769-B6BB-275249B56C57}" srcOrd="1" destOrd="0" presId="urn:microsoft.com/office/officeart/2018/2/layout/IconCircleList"/>
    <dgm:cxn modelId="{6789B1EB-1170-4EE7-A09A-A0B745BF2F6E}" type="presParOf" srcId="{E77E9726-627B-4F34-B558-2C782C89817E}" destId="{E7F149B8-CBBF-4A33-8753-6ED0B3807862}" srcOrd="2" destOrd="0" presId="urn:microsoft.com/office/officeart/2018/2/layout/IconCircleList"/>
    <dgm:cxn modelId="{B2863112-5014-4503-8B85-9C96B1151609}" type="presParOf" srcId="{E77E9726-627B-4F34-B558-2C782C89817E}" destId="{6D333EA8-9F50-498B-9E0B-63971613FDD1}" srcOrd="3" destOrd="0" presId="urn:microsoft.com/office/officeart/2018/2/layout/IconCircleList"/>
    <dgm:cxn modelId="{B49C39DC-7A66-41F6-BA3F-69F73E5B7B91}" type="presParOf" srcId="{AE4814F5-3BB9-44AB-901C-92D9828F0FAB}" destId="{0A023266-37EC-458D-80F3-3B6C6173329E}" srcOrd="1" destOrd="0" presId="urn:microsoft.com/office/officeart/2018/2/layout/IconCircleList"/>
    <dgm:cxn modelId="{04069B5D-75A3-4F5F-9B3A-B715596D251A}" type="presParOf" srcId="{AE4814F5-3BB9-44AB-901C-92D9828F0FAB}" destId="{86ADAA91-7C53-4CAE-ABA8-2ED0266A2469}" srcOrd="2" destOrd="0" presId="urn:microsoft.com/office/officeart/2018/2/layout/IconCircleList"/>
    <dgm:cxn modelId="{AC334CB7-68AB-46A9-BE48-E0473E4394F8}" type="presParOf" srcId="{86ADAA91-7C53-4CAE-ABA8-2ED0266A2469}" destId="{47B91C7D-3885-412A-8B7E-7710C97CA7EC}" srcOrd="0" destOrd="0" presId="urn:microsoft.com/office/officeart/2018/2/layout/IconCircleList"/>
    <dgm:cxn modelId="{ED0BDDE3-0372-4D6B-B1B0-E5C0676A249E}" type="presParOf" srcId="{86ADAA91-7C53-4CAE-ABA8-2ED0266A2469}" destId="{2FFDA2AD-5CAC-41B1-903E-1116AFC6CD14}" srcOrd="1" destOrd="0" presId="urn:microsoft.com/office/officeart/2018/2/layout/IconCircleList"/>
    <dgm:cxn modelId="{078DAB52-9BF2-4583-93DF-4F29FAC54349}" type="presParOf" srcId="{86ADAA91-7C53-4CAE-ABA8-2ED0266A2469}" destId="{421132B4-6685-42DC-A126-40C4727375B1}" srcOrd="2" destOrd="0" presId="urn:microsoft.com/office/officeart/2018/2/layout/IconCircleList"/>
    <dgm:cxn modelId="{0EB58147-924E-4257-8DB8-73C7B2EEC28A}" type="presParOf" srcId="{86ADAA91-7C53-4CAE-ABA8-2ED0266A2469}" destId="{CD2E97AD-B0EC-4FD8-8305-4C3613F71C98}" srcOrd="3" destOrd="0" presId="urn:microsoft.com/office/officeart/2018/2/layout/IconCircleList"/>
    <dgm:cxn modelId="{C95357C5-4D43-416C-B293-9C7FB501D287}" type="presParOf" srcId="{AE4814F5-3BB9-44AB-901C-92D9828F0FAB}" destId="{AA50161B-4918-41DC-B5AC-A68750D7EB85}" srcOrd="3" destOrd="0" presId="urn:microsoft.com/office/officeart/2018/2/layout/IconCircleList"/>
    <dgm:cxn modelId="{D82145AC-FD86-4E7F-A8AB-B904584CAF25}" type="presParOf" srcId="{AE4814F5-3BB9-44AB-901C-92D9828F0FAB}" destId="{EDD79FF9-39A0-431F-B652-1EA77FFFB8EA}" srcOrd="4" destOrd="0" presId="urn:microsoft.com/office/officeart/2018/2/layout/IconCircleList"/>
    <dgm:cxn modelId="{437EA6E3-EC86-49D8-8394-D0DAAE08F40F}" type="presParOf" srcId="{EDD79FF9-39A0-431F-B652-1EA77FFFB8EA}" destId="{95A5F345-CF27-4625-BF5D-483D089DE3CC}" srcOrd="0" destOrd="0" presId="urn:microsoft.com/office/officeart/2018/2/layout/IconCircleList"/>
    <dgm:cxn modelId="{CFB3141E-D41C-4CB7-8CE9-FF696A3079BA}" type="presParOf" srcId="{EDD79FF9-39A0-431F-B652-1EA77FFFB8EA}" destId="{94E23642-9F51-421B-BC2F-898460E810CC}" srcOrd="1" destOrd="0" presId="urn:microsoft.com/office/officeart/2018/2/layout/IconCircleList"/>
    <dgm:cxn modelId="{7962EEBF-EB37-4C83-823D-1C3A39FABF67}" type="presParOf" srcId="{EDD79FF9-39A0-431F-B652-1EA77FFFB8EA}" destId="{254884DE-7ECD-4933-A4F2-F10D21B74A1B}" srcOrd="2" destOrd="0" presId="urn:microsoft.com/office/officeart/2018/2/layout/IconCircleList"/>
    <dgm:cxn modelId="{3898CB2E-298C-419D-8E0B-A3092211FAF4}" type="presParOf" srcId="{EDD79FF9-39A0-431F-B652-1EA77FFFB8EA}" destId="{F42416AE-404F-4957-B06D-70D17D9F9CC4}" srcOrd="3" destOrd="0" presId="urn:microsoft.com/office/officeart/2018/2/layout/IconCircleList"/>
    <dgm:cxn modelId="{D283DE5E-0061-4414-94DE-F3ABBC9E5CE5}" type="presParOf" srcId="{AE4814F5-3BB9-44AB-901C-92D9828F0FAB}" destId="{0F11A723-F937-48D0-9443-B6BC70743E01}" srcOrd="5" destOrd="0" presId="urn:microsoft.com/office/officeart/2018/2/layout/IconCircleList"/>
    <dgm:cxn modelId="{DDDBB806-2846-4E00-99D1-11EB0BC0BFC0}" type="presParOf" srcId="{AE4814F5-3BB9-44AB-901C-92D9828F0FAB}" destId="{92A5C5CB-697F-4F1E-B839-D92732809FBF}" srcOrd="6" destOrd="0" presId="urn:microsoft.com/office/officeart/2018/2/layout/IconCircleList"/>
    <dgm:cxn modelId="{76E12707-98BE-4D10-8BFA-B34166001F56}" type="presParOf" srcId="{92A5C5CB-697F-4F1E-B839-D92732809FBF}" destId="{627E84D6-574A-45F7-B8FD-F1A036E5EE09}" srcOrd="0" destOrd="0" presId="urn:microsoft.com/office/officeart/2018/2/layout/IconCircleList"/>
    <dgm:cxn modelId="{C5D40C2F-A357-4681-9619-A9FE4C9D76B4}" type="presParOf" srcId="{92A5C5CB-697F-4F1E-B839-D92732809FBF}" destId="{CEA8930E-C8CB-4F65-B0F9-6D5C7A5CBEC1}" srcOrd="1" destOrd="0" presId="urn:microsoft.com/office/officeart/2018/2/layout/IconCircleList"/>
    <dgm:cxn modelId="{6CD8B4FA-3660-4AFB-9D2F-8C2C05C297C0}" type="presParOf" srcId="{92A5C5CB-697F-4F1E-B839-D92732809FBF}" destId="{BF39330C-07C7-47E2-8A16-4E039512A3C7}" srcOrd="2" destOrd="0" presId="urn:microsoft.com/office/officeart/2018/2/layout/IconCircleList"/>
    <dgm:cxn modelId="{A4ADCBB7-7E3B-4715-8DC7-A8204A80CA2F}" type="presParOf" srcId="{92A5C5CB-697F-4F1E-B839-D92732809FBF}" destId="{DAFBABE6-02D1-49DE-9056-1EC32941E7AA}" srcOrd="3" destOrd="0" presId="urn:microsoft.com/office/officeart/2018/2/layout/IconCircleList"/>
    <dgm:cxn modelId="{0C5C5DA6-6C3E-4785-BFA2-2FAE2C630236}" type="presParOf" srcId="{AE4814F5-3BB9-44AB-901C-92D9828F0FAB}" destId="{2CF11764-501B-41C3-9D24-71BDA4610544}" srcOrd="7" destOrd="0" presId="urn:microsoft.com/office/officeart/2018/2/layout/IconCircleList"/>
    <dgm:cxn modelId="{0E9CDFAA-990A-426B-A596-48B49C3BA4CC}" type="presParOf" srcId="{AE4814F5-3BB9-44AB-901C-92D9828F0FAB}" destId="{32B92C0D-3E03-406B-A654-C200DE136B14}" srcOrd="8" destOrd="0" presId="urn:microsoft.com/office/officeart/2018/2/layout/IconCircleList"/>
    <dgm:cxn modelId="{3B78842B-6C82-43A3-8D47-B4E4A5F08ED4}" type="presParOf" srcId="{32B92C0D-3E03-406B-A654-C200DE136B14}" destId="{EAF3553F-1A05-4B5D-9AC7-FDC49766C529}" srcOrd="0" destOrd="0" presId="urn:microsoft.com/office/officeart/2018/2/layout/IconCircleList"/>
    <dgm:cxn modelId="{A05E7492-7C50-4A9D-9A23-3DA142120B22}" type="presParOf" srcId="{32B92C0D-3E03-406B-A654-C200DE136B14}" destId="{903F27C6-69AC-431F-B02B-0D5A1D25811E}" srcOrd="1" destOrd="0" presId="urn:microsoft.com/office/officeart/2018/2/layout/IconCircleList"/>
    <dgm:cxn modelId="{4390DAB1-9172-433A-9EEA-7C8FD179B7E0}" type="presParOf" srcId="{32B92C0D-3E03-406B-A654-C200DE136B14}" destId="{EA0D8D02-B648-4F24-84E8-56DDF703BE97}" srcOrd="2" destOrd="0" presId="urn:microsoft.com/office/officeart/2018/2/layout/IconCircleList"/>
    <dgm:cxn modelId="{653994EA-E586-4F85-A938-D12EDC5F2186}" type="presParOf" srcId="{32B92C0D-3E03-406B-A654-C200DE136B14}" destId="{B809E662-5BF0-4E69-A0A0-6A7FBAE6EE75}" srcOrd="3" destOrd="0" presId="urn:microsoft.com/office/officeart/2018/2/layout/IconCircleList"/>
    <dgm:cxn modelId="{5E29D6FB-3162-4DD6-845A-C8F41C994FF8}" type="presParOf" srcId="{AE4814F5-3BB9-44AB-901C-92D9828F0FAB}" destId="{A3D0792A-C06A-4DAC-ADAF-873BCAE28A12}" srcOrd="9" destOrd="0" presId="urn:microsoft.com/office/officeart/2018/2/layout/IconCircleList"/>
    <dgm:cxn modelId="{7B479052-2658-48D4-B9F1-54C3C587CE14}" type="presParOf" srcId="{AE4814F5-3BB9-44AB-901C-92D9828F0FAB}" destId="{0848A01B-EEBF-4AC2-8D03-83657193F645}" srcOrd="10" destOrd="0" presId="urn:microsoft.com/office/officeart/2018/2/layout/IconCircleList"/>
    <dgm:cxn modelId="{60784084-31A8-4E91-8F45-9A719E23F4DE}" type="presParOf" srcId="{0848A01B-EEBF-4AC2-8D03-83657193F645}" destId="{FA481A91-5F49-4BF7-99F3-FBF30E115D26}" srcOrd="0" destOrd="0" presId="urn:microsoft.com/office/officeart/2018/2/layout/IconCircleList"/>
    <dgm:cxn modelId="{CD507A1F-6D5E-4698-B4FE-44D99B04F75A}" type="presParOf" srcId="{0848A01B-EEBF-4AC2-8D03-83657193F645}" destId="{0177042F-754B-453A-9CFC-5F2D628C7EB1}" srcOrd="1" destOrd="0" presId="urn:microsoft.com/office/officeart/2018/2/layout/IconCircleList"/>
    <dgm:cxn modelId="{96501546-73FC-4880-A00F-CB3E853EDF18}" type="presParOf" srcId="{0848A01B-EEBF-4AC2-8D03-83657193F645}" destId="{9AD64ABE-E2D8-4C11-842A-9A8C4B1FD962}" srcOrd="2" destOrd="0" presId="urn:microsoft.com/office/officeart/2018/2/layout/IconCircleList"/>
    <dgm:cxn modelId="{EF86C160-EDF0-4B56-8AC4-705B1339FBE3}" type="presParOf" srcId="{0848A01B-EEBF-4AC2-8D03-83657193F645}" destId="{17931791-92B7-4E6A-A917-922B420EDF4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AE2CF-A742-4177-973E-23B84F5A13A6}">
      <dsp:nvSpPr>
        <dsp:cNvPr id="0" name=""/>
        <dsp:cNvSpPr/>
      </dsp:nvSpPr>
      <dsp:spPr>
        <a:xfrm>
          <a:off x="35272" y="125940"/>
          <a:ext cx="1011890" cy="101189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766D56-7959-4769-B6BB-275249B56C57}">
      <dsp:nvSpPr>
        <dsp:cNvPr id="0" name=""/>
        <dsp:cNvSpPr/>
      </dsp:nvSpPr>
      <dsp:spPr>
        <a:xfrm>
          <a:off x="233689" y="300529"/>
          <a:ext cx="586896" cy="5868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333EA8-9F50-498B-9E0B-63971613FDD1}">
      <dsp:nvSpPr>
        <dsp:cNvPr id="0" name=""/>
        <dsp:cNvSpPr/>
      </dsp:nvSpPr>
      <dsp:spPr>
        <a:xfrm>
          <a:off x="1142894" y="91860"/>
          <a:ext cx="2950479" cy="983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S</a:t>
          </a:r>
          <a:r>
            <a:rPr lang="en-GB" sz="1400" kern="1200" dirty="0"/>
            <a:t> – </a:t>
          </a:r>
          <a:r>
            <a:rPr lang="en-GB" sz="1400" b="1" kern="1200" dirty="0"/>
            <a:t>Scoping </a:t>
          </a:r>
          <a:r>
            <a:rPr lang="en-GB" sz="1400" kern="1200" dirty="0"/>
            <a:t>the presenting situation – clarity re presenting problems, AND resources (</a:t>
          </a:r>
          <a:r>
            <a:rPr lang="en-GB" sz="1400" kern="1200" dirty="0" err="1"/>
            <a:t>inc</a:t>
          </a:r>
          <a:r>
            <a:rPr lang="en-GB" sz="1400" kern="1200" dirty="0"/>
            <a:t> where is / who is ‘home’?)</a:t>
          </a:r>
          <a:endParaRPr lang="en-US" sz="1400" kern="1200" dirty="0"/>
        </a:p>
      </dsp:txBody>
      <dsp:txXfrm>
        <a:off x="1142894" y="91860"/>
        <a:ext cx="2950479" cy="983678"/>
      </dsp:txXfrm>
    </dsp:sp>
    <dsp:sp modelId="{47B91C7D-3885-412A-8B7E-7710C97CA7EC}">
      <dsp:nvSpPr>
        <dsp:cNvPr id="0" name=""/>
        <dsp:cNvSpPr/>
      </dsp:nvSpPr>
      <dsp:spPr>
        <a:xfrm>
          <a:off x="4127757" y="146118"/>
          <a:ext cx="1011890" cy="101189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FDA2AD-5CAC-41B1-903E-1116AFC6CD14}">
      <dsp:nvSpPr>
        <dsp:cNvPr id="0" name=""/>
        <dsp:cNvSpPr/>
      </dsp:nvSpPr>
      <dsp:spPr>
        <a:xfrm>
          <a:off x="4362026" y="349077"/>
          <a:ext cx="586896" cy="5868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2E97AD-B0EC-4FD8-8305-4C3613F71C98}">
      <dsp:nvSpPr>
        <dsp:cNvPr id="0" name=""/>
        <dsp:cNvSpPr/>
      </dsp:nvSpPr>
      <dsp:spPr>
        <a:xfrm>
          <a:off x="5251896" y="172386"/>
          <a:ext cx="3446022" cy="1011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T</a:t>
          </a:r>
          <a:r>
            <a:rPr lang="en-GB" sz="1400" kern="1200" dirty="0"/>
            <a:t> – </a:t>
          </a:r>
          <a:r>
            <a:rPr lang="en-GB" sz="1400" b="1" kern="1200" dirty="0"/>
            <a:t>Targets </a:t>
          </a:r>
          <a:r>
            <a:rPr lang="en-GB" sz="1400" kern="1200" dirty="0"/>
            <a:t>identified that key stakeholders (staff, YP, ‘home’) agree on, that are ‘destination’ rather than ‘intervention’ targets, and that are measurable</a:t>
          </a:r>
          <a:endParaRPr lang="en-US" sz="1400" kern="1200" dirty="0"/>
        </a:p>
      </dsp:txBody>
      <dsp:txXfrm>
        <a:off x="5251896" y="172386"/>
        <a:ext cx="3446022" cy="1011890"/>
      </dsp:txXfrm>
    </dsp:sp>
    <dsp:sp modelId="{95A5F345-CF27-4625-BF5D-483D089DE3CC}">
      <dsp:nvSpPr>
        <dsp:cNvPr id="0" name=""/>
        <dsp:cNvSpPr/>
      </dsp:nvSpPr>
      <dsp:spPr>
        <a:xfrm>
          <a:off x="44702" y="1603148"/>
          <a:ext cx="1011890" cy="101189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E23642-9F51-421B-BC2F-898460E810CC}">
      <dsp:nvSpPr>
        <dsp:cNvPr id="0" name=""/>
        <dsp:cNvSpPr/>
      </dsp:nvSpPr>
      <dsp:spPr>
        <a:xfrm>
          <a:off x="251624" y="1818742"/>
          <a:ext cx="586896" cy="5868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2416AE-404F-4957-B06D-70D17D9F9CC4}">
      <dsp:nvSpPr>
        <dsp:cNvPr id="0" name=""/>
        <dsp:cNvSpPr/>
      </dsp:nvSpPr>
      <dsp:spPr>
        <a:xfrm>
          <a:off x="1142894" y="1833849"/>
          <a:ext cx="2950479" cy="1011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A</a:t>
          </a:r>
          <a:r>
            <a:rPr lang="en-GB" sz="1400" kern="1200" dirty="0"/>
            <a:t> – </a:t>
          </a:r>
          <a:r>
            <a:rPr lang="en-GB" sz="1400" b="1" kern="1200" dirty="0"/>
            <a:t>Activators: </a:t>
          </a:r>
          <a:r>
            <a:rPr lang="en-GB" sz="1400" kern="1200" dirty="0"/>
            <a:t>Interventions driven by a </a:t>
          </a:r>
          <a:r>
            <a:rPr lang="en-GB" sz="1400" b="1" kern="1200" dirty="0"/>
            <a:t>multi-factorial/multi-systemic</a:t>
          </a:r>
          <a:r>
            <a:rPr lang="en-GB" sz="1400" kern="1200" dirty="0"/>
            <a:t> </a:t>
          </a:r>
          <a:r>
            <a:rPr lang="en-GB" sz="1400" b="1" kern="1200" dirty="0"/>
            <a:t>formulation </a:t>
          </a:r>
          <a:r>
            <a:rPr lang="en-GB" sz="1400" kern="1200" dirty="0"/>
            <a:t>(not predicated on diagnosis/offence) that identifies the activators for this particular problem for this particular young person/family</a:t>
          </a:r>
          <a:endParaRPr lang="en-US" sz="1400" kern="1200" dirty="0"/>
        </a:p>
      </dsp:txBody>
      <dsp:txXfrm>
        <a:off x="1142894" y="1833849"/>
        <a:ext cx="2950479" cy="1011890"/>
      </dsp:txXfrm>
    </dsp:sp>
    <dsp:sp modelId="{627E84D6-574A-45F7-B8FD-F1A036E5EE09}">
      <dsp:nvSpPr>
        <dsp:cNvPr id="0" name=""/>
        <dsp:cNvSpPr/>
      </dsp:nvSpPr>
      <dsp:spPr>
        <a:xfrm>
          <a:off x="4111678" y="1834557"/>
          <a:ext cx="1011890" cy="101189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A8930E-C8CB-4F65-B0F9-6D5C7A5CBEC1}">
      <dsp:nvSpPr>
        <dsp:cNvPr id="0" name=""/>
        <dsp:cNvSpPr/>
      </dsp:nvSpPr>
      <dsp:spPr>
        <a:xfrm>
          <a:off x="4325691" y="2056305"/>
          <a:ext cx="586896" cy="58689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FBABE6-02D1-49DE-9056-1EC32941E7AA}">
      <dsp:nvSpPr>
        <dsp:cNvPr id="0" name=""/>
        <dsp:cNvSpPr/>
      </dsp:nvSpPr>
      <dsp:spPr>
        <a:xfrm>
          <a:off x="5251896" y="1833849"/>
          <a:ext cx="3446022" cy="1011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I</a:t>
          </a:r>
          <a:r>
            <a:rPr lang="en-GB" sz="1400" kern="1200" dirty="0"/>
            <a:t> – </a:t>
          </a:r>
          <a:r>
            <a:rPr lang="en-GB" sz="1400" b="1" kern="1200" dirty="0"/>
            <a:t>Interventions</a:t>
          </a:r>
          <a:r>
            <a:rPr lang="en-GB" sz="1400" kern="1200" dirty="0"/>
            <a:t> aimed at the activators as identified above.  ‘Specialist’ and core interventions tailored to each YP’s risks/needs </a:t>
          </a:r>
          <a:endParaRPr lang="en-US" sz="1400" kern="1200" dirty="0"/>
        </a:p>
      </dsp:txBody>
      <dsp:txXfrm>
        <a:off x="5251896" y="1833849"/>
        <a:ext cx="3446022" cy="1011890"/>
      </dsp:txXfrm>
    </dsp:sp>
    <dsp:sp modelId="{EAF3553F-1A05-4B5D-9AC7-FDC49766C529}">
      <dsp:nvSpPr>
        <dsp:cNvPr id="0" name=""/>
        <dsp:cNvSpPr/>
      </dsp:nvSpPr>
      <dsp:spPr>
        <a:xfrm>
          <a:off x="44702" y="3560537"/>
          <a:ext cx="1011890" cy="101189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3F27C6-69AC-431F-B02B-0D5A1D25811E}">
      <dsp:nvSpPr>
        <dsp:cNvPr id="0" name=""/>
        <dsp:cNvSpPr/>
      </dsp:nvSpPr>
      <dsp:spPr>
        <a:xfrm>
          <a:off x="259870" y="3794599"/>
          <a:ext cx="586896" cy="58689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09E662-5BF0-4E69-A0A0-6A7FBAE6EE75}">
      <dsp:nvSpPr>
        <dsp:cNvPr id="0" name=""/>
        <dsp:cNvSpPr/>
      </dsp:nvSpPr>
      <dsp:spPr>
        <a:xfrm>
          <a:off x="1142894" y="3613257"/>
          <a:ext cx="2950479" cy="1011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R </a:t>
          </a:r>
          <a:r>
            <a:rPr lang="en-GB" sz="1400" kern="1200" dirty="0"/>
            <a:t>- </a:t>
          </a:r>
          <a:r>
            <a:rPr lang="en-GB" sz="1400" b="1" kern="1200" dirty="0"/>
            <a:t>Review</a:t>
          </a:r>
          <a:r>
            <a:rPr lang="en-GB" sz="1400" kern="1200" dirty="0"/>
            <a:t> progress towards agreed targets regularly, both in unit and with ‘home’, and revision of  plans if no evidence of progress</a:t>
          </a:r>
          <a:endParaRPr lang="en-US" sz="1200" kern="1200" dirty="0"/>
        </a:p>
      </dsp:txBody>
      <dsp:txXfrm>
        <a:off x="1142894" y="3613257"/>
        <a:ext cx="2950479" cy="1011890"/>
      </dsp:txXfrm>
    </dsp:sp>
    <dsp:sp modelId="{FA481A91-5F49-4BF7-99F3-FBF30E115D26}">
      <dsp:nvSpPr>
        <dsp:cNvPr id="0" name=""/>
        <dsp:cNvSpPr/>
      </dsp:nvSpPr>
      <dsp:spPr>
        <a:xfrm>
          <a:off x="4091876" y="3579389"/>
          <a:ext cx="1011890" cy="101189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77042F-754B-453A-9CFC-5F2D628C7EB1}">
      <dsp:nvSpPr>
        <dsp:cNvPr id="0" name=""/>
        <dsp:cNvSpPr/>
      </dsp:nvSpPr>
      <dsp:spPr>
        <a:xfrm>
          <a:off x="4328449" y="3797351"/>
          <a:ext cx="586896" cy="58689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931791-92B7-4E6A-A917-922B420EDF4C}">
      <dsp:nvSpPr>
        <dsp:cNvPr id="0" name=""/>
        <dsp:cNvSpPr/>
      </dsp:nvSpPr>
      <dsp:spPr>
        <a:xfrm>
          <a:off x="5251896" y="3568430"/>
          <a:ext cx="3446022" cy="1011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S - Sustainability</a:t>
          </a:r>
          <a:r>
            <a:rPr lang="en-GB" sz="1400" kern="1200" dirty="0"/>
            <a:t> always in mind, once activators of positive changes identified, main work is how to replicate/sustain these activators. </a:t>
          </a:r>
          <a:endParaRPr lang="en-US" sz="1200" kern="1200" dirty="0"/>
        </a:p>
      </dsp:txBody>
      <dsp:txXfrm>
        <a:off x="5251896" y="3568430"/>
        <a:ext cx="3446022" cy="1011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023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871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90AB7D-FC04-41BF-88F7-E47891A0628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121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90AB7D-FC04-41BF-88F7-E47891A0628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871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4" Type="http://schemas.openxmlformats.org/officeDocument/2006/relationships/image" Target="../media/image3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1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TCLayout.ActiveDocument.1">
                  <p:embed/>
                </p:oleObj>
              </mc:Choice>
              <mc:Fallback>
                <p:oleObj name="think-cell Slide" r:id="rId3" imgW="0" imgH="0" progId="TCLayout.ActiveDocument.1">
                  <p:embed/>
                  <p:pic>
                    <p:nvPicPr>
                      <p:cNvPr id="24728" name="Rectangle 15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logo-a5.gif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8" b="48344"/>
          <a:stretch/>
        </p:blipFill>
        <p:spPr>
          <a:xfrm>
            <a:off x="7999355" y="375335"/>
            <a:ext cx="791256" cy="354869"/>
          </a:xfrm>
          <a:prstGeom prst="rect">
            <a:avLst/>
          </a:prstGeom>
        </p:spPr>
      </p:pic>
      <p:sp>
        <p:nvSpPr>
          <p:cNvPr id="25" name="Title 9"/>
          <p:cNvSpPr>
            <a:spLocks noGrp="1"/>
          </p:cNvSpPr>
          <p:nvPr>
            <p:ph type="title"/>
          </p:nvPr>
        </p:nvSpPr>
        <p:spPr>
          <a:xfrm>
            <a:off x="576268" y="2480566"/>
            <a:ext cx="8135936" cy="2160734"/>
          </a:xfrm>
        </p:spPr>
        <p:txBody>
          <a:bodyPr/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76268" y="4949721"/>
            <a:ext cx="8135936" cy="991523"/>
          </a:xfrm>
        </p:spPr>
        <p:txBody>
          <a:bodyPr/>
          <a:lstStyle>
            <a:lvl1pPr>
              <a:defRPr sz="21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76268" y="5985383"/>
            <a:ext cx="8135936" cy="361030"/>
          </a:xfrm>
        </p:spPr>
        <p:txBody>
          <a:bodyPr/>
          <a:lstStyle>
            <a:lvl1pPr>
              <a:defRPr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22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1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TCLayout.ActiveDocument.1">
                  <p:embed/>
                </p:oleObj>
              </mc:Choice>
              <mc:Fallback>
                <p:oleObj name="think-cell Slide" r:id="rId3" imgW="0" imgH="0" progId="TCLayout.ActiveDocument.1">
                  <p:embed/>
                  <p:pic>
                    <p:nvPicPr>
                      <p:cNvPr id="24728" name="Rectangle 15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logo-a5.gif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8" b="48344"/>
          <a:stretch/>
        </p:blipFill>
        <p:spPr>
          <a:xfrm>
            <a:off x="7999355" y="375335"/>
            <a:ext cx="791256" cy="354869"/>
          </a:xfrm>
          <a:prstGeom prst="rect">
            <a:avLst/>
          </a:prstGeom>
        </p:spPr>
      </p:pic>
      <p:sp>
        <p:nvSpPr>
          <p:cNvPr id="25" name="Title 9"/>
          <p:cNvSpPr>
            <a:spLocks noGrp="1"/>
          </p:cNvSpPr>
          <p:nvPr>
            <p:ph type="title"/>
          </p:nvPr>
        </p:nvSpPr>
        <p:spPr>
          <a:xfrm>
            <a:off x="576268" y="2480566"/>
            <a:ext cx="8135936" cy="2160734"/>
          </a:xfrm>
        </p:spPr>
        <p:txBody>
          <a:bodyPr/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76268" y="4949721"/>
            <a:ext cx="8135936" cy="991523"/>
          </a:xfrm>
        </p:spPr>
        <p:txBody>
          <a:bodyPr/>
          <a:lstStyle>
            <a:lvl1pPr>
              <a:defRPr sz="21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76268" y="5985383"/>
            <a:ext cx="8135936" cy="361030"/>
          </a:xfrm>
        </p:spPr>
        <p:txBody>
          <a:bodyPr/>
          <a:lstStyle>
            <a:lvl1pPr>
              <a:defRPr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9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4975" y="163513"/>
            <a:ext cx="7726347" cy="831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4990" y="1509714"/>
            <a:ext cx="8274051" cy="461327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434975" y="6293224"/>
            <a:ext cx="8274066" cy="304128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750" b="0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Click to add notes or sources</a:t>
            </a:r>
          </a:p>
        </p:txBody>
      </p:sp>
    </p:spTree>
    <p:extLst>
      <p:ext uri="{BB962C8B-B14F-4D97-AF65-F5344CB8AC3E}">
        <p14:creationId xmlns:p14="http://schemas.microsoft.com/office/powerpoint/2010/main" val="2758894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4975" y="163513"/>
            <a:ext cx="7726347" cy="831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4990" y="1509714"/>
            <a:ext cx="8274051" cy="461327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434975" y="6293224"/>
            <a:ext cx="8274066" cy="304128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750" b="0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Click to add notes or sources</a:t>
            </a:r>
          </a:p>
        </p:txBody>
      </p:sp>
      <p:sp>
        <p:nvSpPr>
          <p:cNvPr id="7" name="Text Placeholder 36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1976013" y="5545878"/>
            <a:ext cx="5191974" cy="669027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0" tIns="91440" rIns="108000" bIns="91440" numCol="1" rtlCol="0" anchor="ctr" anchorCtr="0" compatLnSpc="1">
            <a:prstTxWarp prst="textNoShape">
              <a:avLst/>
            </a:prstTxWarp>
            <a:noAutofit/>
          </a:bodyPr>
          <a:lstStyle>
            <a:lvl1pPr algn="ctr">
              <a:defRPr kumimoji="0" lang="en-US" i="0" u="none" strike="noStrike" kern="1200" cap="none" normalizeH="0" baseline="0" smtClean="0">
                <a:solidFill>
                  <a:schemeClr val="bg1"/>
                </a:solidFill>
                <a:effectLst/>
              </a:defRPr>
            </a:lvl1pPr>
            <a:lvl2pPr>
              <a:defRPr lang="en-US" sz="1050" kern="1200" smtClean="0">
                <a:ea typeface="+mn-ea"/>
              </a:defRPr>
            </a:lvl2pPr>
            <a:lvl3pPr>
              <a:defRPr lang="en-US" sz="1050" kern="1200" smtClean="0">
                <a:ea typeface="+mn-ea"/>
              </a:defRPr>
            </a:lvl3pPr>
            <a:lvl4pPr>
              <a:defRPr lang="en-US" sz="1050" kern="1200" smtClean="0">
                <a:ea typeface="+mn-ea"/>
              </a:defRPr>
            </a:lvl4pPr>
            <a:lvl5pPr>
              <a:defRPr lang="en-GB" sz="1050" kern="1200">
                <a:ea typeface="+mn-ea"/>
              </a:defRPr>
            </a:lvl5pPr>
          </a:lstStyle>
          <a:p>
            <a:pPr marL="0" marR="0" lvl="0" indent="0" algn="ctr" latinLnBrk="0"/>
            <a:r>
              <a:rPr lang="en-US" dirty="0"/>
              <a:t>Click to edit text. Use this ‘takeaway box’ to </a:t>
            </a:r>
            <a:r>
              <a:rPr lang="en-US" dirty="0" err="1"/>
              <a:t>summarise</a:t>
            </a:r>
            <a:r>
              <a:rPr lang="en-US" dirty="0"/>
              <a:t> the key message of the slide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35222" y="995363"/>
            <a:ext cx="7725508" cy="309562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>
            <a:lvl1pPr>
              <a:defRPr lang="en-US" sz="1200" b="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 lang="en-US" sz="1200" b="0" kern="1200" dirty="0" smtClean="0">
                <a:solidFill>
                  <a:schemeClr val="tx2"/>
                </a:solidFill>
                <a:latin typeface="Trebuchet MS" pitchFamily="34" charset="0"/>
                <a:ea typeface="+mn-ea"/>
                <a:cs typeface="Arial" charset="0"/>
              </a:defRPr>
            </a:lvl2pPr>
            <a:lvl3pPr>
              <a:defRPr lang="en-US" sz="1200" b="0" kern="1200" dirty="0" smtClean="0">
                <a:solidFill>
                  <a:schemeClr val="tx2"/>
                </a:solidFill>
                <a:latin typeface="Trebuchet MS" pitchFamily="34" charset="0"/>
                <a:ea typeface="+mn-ea"/>
                <a:cs typeface="Arial" charset="0"/>
              </a:defRPr>
            </a:lvl3pPr>
            <a:lvl4pPr>
              <a:defRPr lang="en-US" sz="1200" b="0" kern="1200" dirty="0" smtClean="0">
                <a:solidFill>
                  <a:schemeClr val="tx2"/>
                </a:solidFill>
                <a:latin typeface="Trebuchet MS" pitchFamily="34" charset="0"/>
                <a:ea typeface="+mn-ea"/>
                <a:cs typeface="Arial" charset="0"/>
              </a:defRPr>
            </a:lvl4pPr>
            <a:lvl5pPr>
              <a:defRPr lang="en-GB" sz="1200" b="0" kern="1200" dirty="0">
                <a:solidFill>
                  <a:schemeClr val="tx2"/>
                </a:solidFill>
                <a:latin typeface="Trebuchet MS" pitchFamily="34" charset="0"/>
                <a:ea typeface="+mn-ea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65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ue ch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4975" y="161366"/>
            <a:ext cx="7726347" cy="83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34977" y="1568495"/>
            <a:ext cx="2817145" cy="529246"/>
          </a:xfrm>
          <a:prstGeom prst="homePlate">
            <a:avLst>
              <a:gd name="adj" fmla="val 37104"/>
            </a:avLst>
          </a:prstGeom>
          <a:solidFill>
            <a:schemeClr val="accent4"/>
          </a:solidFill>
          <a:ln>
            <a:noFill/>
          </a:ln>
        </p:spPr>
        <p:txBody>
          <a:bodyPr lIns="72000" rIns="72000" anchor="ctr"/>
          <a:lstStyle>
            <a:lvl1pPr marL="0" indent="0" algn="ctr">
              <a:spcBef>
                <a:spcPts val="0"/>
              </a:spcBef>
              <a:buNone/>
              <a:defRPr sz="1200" b="1" u="none">
                <a:solidFill>
                  <a:schemeClr val="bg1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434976" y="2193263"/>
            <a:ext cx="2593716" cy="35620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50" b="1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20"/>
          </p:nvPr>
        </p:nvSpPr>
        <p:spPr>
          <a:xfrm>
            <a:off x="3125014" y="1568495"/>
            <a:ext cx="2817145" cy="529246"/>
          </a:xfrm>
          <a:prstGeom prst="chevron">
            <a:avLst>
              <a:gd name="adj" fmla="val 37296"/>
            </a:avLst>
          </a:prstGeom>
          <a:solidFill>
            <a:schemeClr val="accent4"/>
          </a:solidFill>
          <a:ln>
            <a:noFill/>
          </a:ln>
        </p:spPr>
        <p:txBody>
          <a:bodyPr lIns="72000" rIns="72000" anchor="ctr"/>
          <a:lstStyle>
            <a:lvl1pPr marL="0" indent="0" algn="ctr">
              <a:spcBef>
                <a:spcPts val="0"/>
              </a:spcBef>
              <a:buNone/>
              <a:defRPr sz="1200" b="1" u="none">
                <a:solidFill>
                  <a:schemeClr val="bg1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21"/>
          </p:nvPr>
        </p:nvSpPr>
        <p:spPr>
          <a:xfrm>
            <a:off x="5818563" y="1568495"/>
            <a:ext cx="2817145" cy="529246"/>
          </a:xfrm>
          <a:prstGeom prst="chevron">
            <a:avLst>
              <a:gd name="adj" fmla="val 37296"/>
            </a:avLst>
          </a:prstGeom>
          <a:solidFill>
            <a:schemeClr val="accent4"/>
          </a:solidFill>
          <a:ln>
            <a:noFill/>
          </a:ln>
        </p:spPr>
        <p:txBody>
          <a:bodyPr lIns="72000" rIns="72000" anchor="ctr"/>
          <a:lstStyle>
            <a:lvl1pPr marL="0" indent="0" algn="ctr">
              <a:spcBef>
                <a:spcPts val="0"/>
              </a:spcBef>
              <a:buNone/>
              <a:defRPr sz="1200" b="1" u="none">
                <a:solidFill>
                  <a:schemeClr val="bg1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3149837" y="2193263"/>
            <a:ext cx="2593716" cy="35620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50" b="1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3" hasCustomPrompt="1"/>
          </p:nvPr>
        </p:nvSpPr>
        <p:spPr>
          <a:xfrm>
            <a:off x="5852286" y="2193263"/>
            <a:ext cx="2593716" cy="35620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50" b="1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</p:spTree>
    <p:extLst>
      <p:ext uri="{BB962C8B-B14F-4D97-AF65-F5344CB8AC3E}">
        <p14:creationId xmlns:p14="http://schemas.microsoft.com/office/powerpoint/2010/main" val="791832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4975" y="161366"/>
            <a:ext cx="7726347" cy="83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4952655" y="2286005"/>
            <a:ext cx="3574848" cy="3998683"/>
          </a:xfrm>
          <a:prstGeom prst="rect">
            <a:avLst/>
          </a:prstGeom>
        </p:spPr>
        <p:txBody>
          <a:bodyPr lIns="72000"/>
          <a:lstStyle>
            <a:lvl1pPr marL="0" indent="0">
              <a:buFont typeface="Arial" panose="020B0604020202020204" pitchFamily="34" charset="0"/>
              <a:buNone/>
              <a:defRPr sz="1050" b="1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4974" y="1568498"/>
            <a:ext cx="3655386" cy="56958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rtlCol="0" anchor="b" anchorCtr="0">
            <a:noAutofit/>
          </a:bodyPr>
          <a:lstStyle>
            <a:lvl1pPr algn="ctr">
              <a:defRPr lang="en-US" kern="1200" dirty="0" smtClean="0">
                <a:solidFill>
                  <a:srgbClr val="000000"/>
                </a:solidFill>
              </a:defRPr>
            </a:lvl1pPr>
          </a:lstStyle>
          <a:p>
            <a:pPr lvl="0" algn="ctr"/>
            <a:r>
              <a:rPr lang="en-US" dirty="0"/>
              <a:t>Click to edit Box 1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434978" y="2286005"/>
            <a:ext cx="3655385" cy="3998683"/>
          </a:xfrm>
          <a:prstGeom prst="rect">
            <a:avLst/>
          </a:prstGeom>
        </p:spPr>
        <p:txBody>
          <a:bodyPr lIns="72000"/>
          <a:lstStyle>
            <a:lvl1pPr marL="0" indent="0">
              <a:buFont typeface="Arial" panose="020B0604020202020204" pitchFamily="34" charset="0"/>
              <a:buNone/>
              <a:defRPr sz="1050" b="1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4952655" y="1568498"/>
            <a:ext cx="3574848" cy="56958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vert="horz" wrap="squar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>
            <a:lvl1pPr algn="ctr">
              <a:defRPr lang="en-US" kern="1200" dirty="0" smtClean="0">
                <a:solidFill>
                  <a:srgbClr val="000000"/>
                </a:solidFill>
              </a:defRPr>
            </a:lvl1pPr>
          </a:lstStyle>
          <a:p>
            <a:pPr lvl="0" algn="ctr"/>
            <a:r>
              <a:rPr lang="en-US" dirty="0"/>
              <a:t>Click to edit Box 2</a:t>
            </a:r>
          </a:p>
        </p:txBody>
      </p:sp>
    </p:spTree>
    <p:extLst>
      <p:ext uri="{BB962C8B-B14F-4D97-AF65-F5344CB8AC3E}">
        <p14:creationId xmlns:p14="http://schemas.microsoft.com/office/powerpoint/2010/main" val="334671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Placeholder 10"/>
          <p:cNvSpPr>
            <a:spLocks noGrp="1"/>
          </p:cNvSpPr>
          <p:nvPr>
            <p:ph type="body" idx="1"/>
          </p:nvPr>
        </p:nvSpPr>
        <p:spPr>
          <a:xfrm>
            <a:off x="434975" y="1568495"/>
            <a:ext cx="3634158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5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34975" y="2097741"/>
            <a:ext cx="3634158" cy="1614466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1050"/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 hasCustomPrompt="1"/>
          </p:nvPr>
        </p:nvSpPr>
        <p:spPr>
          <a:xfrm>
            <a:off x="434975" y="161366"/>
            <a:ext cx="7726347" cy="83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60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434975" y="6293224"/>
            <a:ext cx="8274066" cy="304128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750" b="0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Click to add notes or sources</a:t>
            </a:r>
          </a:p>
        </p:txBody>
      </p:sp>
      <p:sp>
        <p:nvSpPr>
          <p:cNvPr id="61" name="Text Placeholder 10"/>
          <p:cNvSpPr>
            <a:spLocks noGrp="1"/>
          </p:cNvSpPr>
          <p:nvPr>
            <p:ph type="body" idx="15"/>
          </p:nvPr>
        </p:nvSpPr>
        <p:spPr>
          <a:xfrm>
            <a:off x="4791821" y="1568495"/>
            <a:ext cx="3634158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62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791821" y="2097741"/>
            <a:ext cx="3634158" cy="1614466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1050"/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63" name="Text Placeholder 10"/>
          <p:cNvSpPr>
            <a:spLocks noGrp="1"/>
          </p:cNvSpPr>
          <p:nvPr>
            <p:ph type="body" idx="17"/>
          </p:nvPr>
        </p:nvSpPr>
        <p:spPr>
          <a:xfrm>
            <a:off x="434975" y="3962071"/>
            <a:ext cx="3634158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64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34975" y="4491317"/>
            <a:ext cx="3634158" cy="1614466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1050"/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65" name="Text Placeholder 10"/>
          <p:cNvSpPr>
            <a:spLocks noGrp="1"/>
          </p:cNvSpPr>
          <p:nvPr>
            <p:ph type="body" idx="19"/>
          </p:nvPr>
        </p:nvSpPr>
        <p:spPr>
          <a:xfrm>
            <a:off x="4791821" y="3962071"/>
            <a:ext cx="3634158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66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4791821" y="4491317"/>
            <a:ext cx="3634158" cy="1614466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1050"/>
            </a:lvl1pPr>
          </a:lstStyle>
          <a:p>
            <a:r>
              <a:rPr lang="en-GB" dirty="0"/>
              <a:t>Box</a:t>
            </a:r>
          </a:p>
        </p:txBody>
      </p:sp>
    </p:spTree>
    <p:extLst>
      <p:ext uri="{BB962C8B-B14F-4D97-AF65-F5344CB8AC3E}">
        <p14:creationId xmlns:p14="http://schemas.microsoft.com/office/powerpoint/2010/main" val="338158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5222" y="2437800"/>
            <a:ext cx="7725508" cy="644525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ctr" anchorCtr="0" compatLnSpc="1">
            <a:prstTxWarp prst="textNoShape">
              <a:avLst/>
            </a:prstTxWarp>
          </a:bodyPr>
          <a:lstStyle>
            <a:lvl1pPr>
              <a:defRPr lang="en-US" sz="150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>
              <a:defRPr lang="en-GB" sz="1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Section 2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5222" y="3166603"/>
            <a:ext cx="7725508" cy="644525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ctr" anchorCtr="0" compatLnSpc="1">
            <a:prstTxWarp prst="textNoShape">
              <a:avLst/>
            </a:prstTxWarp>
          </a:bodyPr>
          <a:lstStyle>
            <a:lvl1pPr>
              <a:defRPr lang="en-US" sz="150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>
              <a:defRPr lang="en-GB" sz="1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Section 3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35222" y="3895405"/>
            <a:ext cx="7725508" cy="644525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ctr" anchorCtr="0" compatLnSpc="1">
            <a:prstTxWarp prst="textNoShape">
              <a:avLst/>
            </a:prstTxWarp>
          </a:bodyPr>
          <a:lstStyle>
            <a:lvl1pPr>
              <a:defRPr lang="en-US" sz="15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>
              <a:defRPr lang="en-GB" sz="1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This section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35222" y="4624207"/>
            <a:ext cx="7725508" cy="644525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ctr" anchorCtr="0" compatLnSpc="1">
            <a:prstTxWarp prst="textNoShape">
              <a:avLst/>
            </a:prstTxWarp>
          </a:bodyPr>
          <a:lstStyle>
            <a:lvl1pPr>
              <a:defRPr lang="en-US" sz="150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>
              <a:defRPr lang="en-GB" sz="1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Section 5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35222" y="1708995"/>
            <a:ext cx="7725508" cy="644525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ctr" anchorCtr="0" compatLnSpc="1">
            <a:prstTxWarp prst="textNoShape">
              <a:avLst/>
            </a:prstTxWarp>
          </a:bodyPr>
          <a:lstStyle>
            <a:lvl1pPr>
              <a:defRPr lang="en-US" sz="1500" baseline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>
              <a:defRPr lang="en-GB" sz="1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Section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203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4975" y="163513"/>
            <a:ext cx="7726347" cy="831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725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811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449539" y="3660487"/>
            <a:ext cx="78867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9539" y="4364955"/>
            <a:ext cx="6858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59" y="293024"/>
            <a:ext cx="1080655" cy="436418"/>
          </a:xfrm>
          <a:prstGeom prst="rect">
            <a:avLst/>
          </a:prstGeom>
        </p:spPr>
      </p:pic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36"/>
            <a:ext cx="9144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2575560" y="5792942"/>
            <a:ext cx="399288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52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4975" y="163513"/>
            <a:ext cx="7726347" cy="831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4990" y="1509714"/>
            <a:ext cx="8274051" cy="461327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434975" y="6293224"/>
            <a:ext cx="8274066" cy="304128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750" b="0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Click to add notes or sources</a:t>
            </a:r>
          </a:p>
        </p:txBody>
      </p:sp>
    </p:spTree>
    <p:extLst>
      <p:ext uri="{BB962C8B-B14F-4D97-AF65-F5344CB8AC3E}">
        <p14:creationId xmlns:p14="http://schemas.microsoft.com/office/powerpoint/2010/main" val="2949239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2575560" y="6052254"/>
            <a:ext cx="399288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65180" y="1649628"/>
            <a:ext cx="7737674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61190" y="854464"/>
            <a:ext cx="6567055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218" y="293024"/>
            <a:ext cx="1080655" cy="436418"/>
          </a:xfrm>
          <a:prstGeom prst="rect">
            <a:avLst/>
          </a:prstGeom>
        </p:spPr>
      </p:pic>
      <p:pic>
        <p:nvPicPr>
          <p:cNvPr id="7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36"/>
            <a:ext cx="9144000" cy="309465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225" y="293024"/>
            <a:ext cx="1062038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 descr="image00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242" y="293024"/>
            <a:ext cx="436418" cy="43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02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4975" y="163513"/>
            <a:ext cx="7726347" cy="831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4990" y="1509714"/>
            <a:ext cx="8274051" cy="461327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434975" y="6293224"/>
            <a:ext cx="8274066" cy="304128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750" b="0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Click to add notes or sources</a:t>
            </a:r>
          </a:p>
        </p:txBody>
      </p:sp>
      <p:sp>
        <p:nvSpPr>
          <p:cNvPr id="7" name="Text Placeholder 36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1976013" y="5545878"/>
            <a:ext cx="5191974" cy="669027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0" tIns="91440" rIns="108000" bIns="91440" numCol="1" rtlCol="0" anchor="ctr" anchorCtr="0" compatLnSpc="1">
            <a:prstTxWarp prst="textNoShape">
              <a:avLst/>
            </a:prstTxWarp>
            <a:noAutofit/>
          </a:bodyPr>
          <a:lstStyle>
            <a:lvl1pPr algn="ctr">
              <a:defRPr kumimoji="0" lang="en-US" i="0" u="none" strike="noStrike" kern="1200" cap="none" normalizeH="0" baseline="0" smtClean="0">
                <a:solidFill>
                  <a:schemeClr val="bg1"/>
                </a:solidFill>
                <a:effectLst/>
              </a:defRPr>
            </a:lvl1pPr>
            <a:lvl2pPr>
              <a:defRPr lang="en-US" sz="1050" kern="1200" smtClean="0">
                <a:ea typeface="+mn-ea"/>
              </a:defRPr>
            </a:lvl2pPr>
            <a:lvl3pPr>
              <a:defRPr lang="en-US" sz="1050" kern="1200" smtClean="0">
                <a:ea typeface="+mn-ea"/>
              </a:defRPr>
            </a:lvl3pPr>
            <a:lvl4pPr>
              <a:defRPr lang="en-US" sz="1050" kern="1200" smtClean="0">
                <a:ea typeface="+mn-ea"/>
              </a:defRPr>
            </a:lvl4pPr>
            <a:lvl5pPr>
              <a:defRPr lang="en-GB" sz="1050" kern="1200">
                <a:ea typeface="+mn-ea"/>
              </a:defRPr>
            </a:lvl5pPr>
          </a:lstStyle>
          <a:p>
            <a:pPr marL="0" marR="0" lvl="0" indent="0" algn="ctr" latinLnBrk="0"/>
            <a:r>
              <a:rPr lang="en-US" dirty="0"/>
              <a:t>Click to edit text. Use this ‘takeaway box’ to </a:t>
            </a:r>
            <a:r>
              <a:rPr lang="en-US" dirty="0" err="1"/>
              <a:t>summarise</a:t>
            </a:r>
            <a:r>
              <a:rPr lang="en-US" dirty="0"/>
              <a:t> the key message of the slide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35222" y="995363"/>
            <a:ext cx="7725508" cy="309562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>
            <a:lvl1pPr>
              <a:defRPr lang="en-US" sz="1200" b="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 lang="en-US" sz="1200" b="0" kern="1200" dirty="0" smtClean="0">
                <a:solidFill>
                  <a:schemeClr val="tx2"/>
                </a:solidFill>
                <a:latin typeface="Trebuchet MS" pitchFamily="34" charset="0"/>
                <a:ea typeface="+mn-ea"/>
                <a:cs typeface="Arial" charset="0"/>
              </a:defRPr>
            </a:lvl2pPr>
            <a:lvl3pPr>
              <a:defRPr lang="en-US" sz="1200" b="0" kern="1200" dirty="0" smtClean="0">
                <a:solidFill>
                  <a:schemeClr val="tx2"/>
                </a:solidFill>
                <a:latin typeface="Trebuchet MS" pitchFamily="34" charset="0"/>
                <a:ea typeface="+mn-ea"/>
                <a:cs typeface="Arial" charset="0"/>
              </a:defRPr>
            </a:lvl3pPr>
            <a:lvl4pPr>
              <a:defRPr lang="en-US" sz="1200" b="0" kern="1200" dirty="0" smtClean="0">
                <a:solidFill>
                  <a:schemeClr val="tx2"/>
                </a:solidFill>
                <a:latin typeface="Trebuchet MS" pitchFamily="34" charset="0"/>
                <a:ea typeface="+mn-ea"/>
                <a:cs typeface="Arial" charset="0"/>
              </a:defRPr>
            </a:lvl4pPr>
            <a:lvl5pPr>
              <a:defRPr lang="en-GB" sz="1200" b="0" kern="1200" dirty="0">
                <a:solidFill>
                  <a:schemeClr val="tx2"/>
                </a:solidFill>
                <a:latin typeface="Trebuchet MS" pitchFamily="34" charset="0"/>
                <a:ea typeface="+mn-ea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11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ue ch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4975" y="161366"/>
            <a:ext cx="7726347" cy="83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34977" y="1568495"/>
            <a:ext cx="2817145" cy="529246"/>
          </a:xfrm>
          <a:prstGeom prst="homePlate">
            <a:avLst>
              <a:gd name="adj" fmla="val 37104"/>
            </a:avLst>
          </a:prstGeom>
          <a:solidFill>
            <a:schemeClr val="accent4"/>
          </a:solidFill>
          <a:ln>
            <a:noFill/>
          </a:ln>
        </p:spPr>
        <p:txBody>
          <a:bodyPr lIns="72000" rIns="72000" anchor="ctr"/>
          <a:lstStyle>
            <a:lvl1pPr marL="0" indent="0" algn="ctr">
              <a:spcBef>
                <a:spcPts val="0"/>
              </a:spcBef>
              <a:buNone/>
              <a:defRPr sz="1200" b="1" u="none">
                <a:solidFill>
                  <a:schemeClr val="bg1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434976" y="2193263"/>
            <a:ext cx="2593716" cy="35620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50" b="1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20"/>
          </p:nvPr>
        </p:nvSpPr>
        <p:spPr>
          <a:xfrm>
            <a:off x="3125014" y="1568495"/>
            <a:ext cx="2817145" cy="529246"/>
          </a:xfrm>
          <a:prstGeom prst="chevron">
            <a:avLst>
              <a:gd name="adj" fmla="val 37296"/>
            </a:avLst>
          </a:prstGeom>
          <a:solidFill>
            <a:schemeClr val="accent4"/>
          </a:solidFill>
          <a:ln>
            <a:noFill/>
          </a:ln>
        </p:spPr>
        <p:txBody>
          <a:bodyPr lIns="72000" rIns="72000" anchor="ctr"/>
          <a:lstStyle>
            <a:lvl1pPr marL="0" indent="0" algn="ctr">
              <a:spcBef>
                <a:spcPts val="0"/>
              </a:spcBef>
              <a:buNone/>
              <a:defRPr sz="1200" b="1" u="none">
                <a:solidFill>
                  <a:schemeClr val="bg1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21"/>
          </p:nvPr>
        </p:nvSpPr>
        <p:spPr>
          <a:xfrm>
            <a:off x="5818563" y="1568495"/>
            <a:ext cx="2817145" cy="529246"/>
          </a:xfrm>
          <a:prstGeom prst="chevron">
            <a:avLst>
              <a:gd name="adj" fmla="val 37296"/>
            </a:avLst>
          </a:prstGeom>
          <a:solidFill>
            <a:schemeClr val="accent4"/>
          </a:solidFill>
          <a:ln>
            <a:noFill/>
          </a:ln>
        </p:spPr>
        <p:txBody>
          <a:bodyPr lIns="72000" rIns="72000" anchor="ctr"/>
          <a:lstStyle>
            <a:lvl1pPr marL="0" indent="0" algn="ctr">
              <a:spcBef>
                <a:spcPts val="0"/>
              </a:spcBef>
              <a:buNone/>
              <a:defRPr sz="1200" b="1" u="none">
                <a:solidFill>
                  <a:schemeClr val="bg1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3149837" y="2193263"/>
            <a:ext cx="2593716" cy="35620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50" b="1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3" hasCustomPrompt="1"/>
          </p:nvPr>
        </p:nvSpPr>
        <p:spPr>
          <a:xfrm>
            <a:off x="5852286" y="2193263"/>
            <a:ext cx="2593716" cy="35620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50" b="1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</p:spTree>
    <p:extLst>
      <p:ext uri="{BB962C8B-B14F-4D97-AF65-F5344CB8AC3E}">
        <p14:creationId xmlns:p14="http://schemas.microsoft.com/office/powerpoint/2010/main" val="94438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4975" y="161366"/>
            <a:ext cx="7726347" cy="83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4952655" y="2286005"/>
            <a:ext cx="3574848" cy="3998683"/>
          </a:xfrm>
          <a:prstGeom prst="rect">
            <a:avLst/>
          </a:prstGeom>
        </p:spPr>
        <p:txBody>
          <a:bodyPr lIns="72000"/>
          <a:lstStyle>
            <a:lvl1pPr marL="0" indent="0">
              <a:buFont typeface="Arial" panose="020B0604020202020204" pitchFamily="34" charset="0"/>
              <a:buNone/>
              <a:defRPr sz="1050" b="1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4974" y="1568498"/>
            <a:ext cx="3655386" cy="56958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rtlCol="0" anchor="b" anchorCtr="0">
            <a:noAutofit/>
          </a:bodyPr>
          <a:lstStyle>
            <a:lvl1pPr algn="ctr">
              <a:defRPr lang="en-US" kern="1200" dirty="0" smtClean="0">
                <a:solidFill>
                  <a:srgbClr val="000000"/>
                </a:solidFill>
              </a:defRPr>
            </a:lvl1pPr>
          </a:lstStyle>
          <a:p>
            <a:pPr lvl="0" algn="ctr"/>
            <a:r>
              <a:rPr lang="en-US" dirty="0"/>
              <a:t>Click to edit Box 1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434978" y="2286005"/>
            <a:ext cx="3655385" cy="3998683"/>
          </a:xfrm>
          <a:prstGeom prst="rect">
            <a:avLst/>
          </a:prstGeom>
        </p:spPr>
        <p:txBody>
          <a:bodyPr lIns="72000"/>
          <a:lstStyle>
            <a:lvl1pPr marL="0" indent="0">
              <a:buFont typeface="Arial" panose="020B0604020202020204" pitchFamily="34" charset="0"/>
              <a:buNone/>
              <a:defRPr sz="1050" b="1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4952655" y="1568498"/>
            <a:ext cx="3574848" cy="56958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vert="horz" wrap="squar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>
            <a:lvl1pPr algn="ctr">
              <a:defRPr lang="en-US" kern="1200" dirty="0" smtClean="0">
                <a:solidFill>
                  <a:srgbClr val="000000"/>
                </a:solidFill>
              </a:defRPr>
            </a:lvl1pPr>
          </a:lstStyle>
          <a:p>
            <a:pPr lvl="0" algn="ctr"/>
            <a:r>
              <a:rPr lang="en-US" dirty="0"/>
              <a:t>Click to edit Box 2</a:t>
            </a:r>
          </a:p>
        </p:txBody>
      </p:sp>
    </p:spTree>
    <p:extLst>
      <p:ext uri="{BB962C8B-B14F-4D97-AF65-F5344CB8AC3E}">
        <p14:creationId xmlns:p14="http://schemas.microsoft.com/office/powerpoint/2010/main" val="308297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Placeholder 10"/>
          <p:cNvSpPr>
            <a:spLocks noGrp="1"/>
          </p:cNvSpPr>
          <p:nvPr>
            <p:ph type="body" idx="1"/>
          </p:nvPr>
        </p:nvSpPr>
        <p:spPr>
          <a:xfrm>
            <a:off x="434975" y="1568495"/>
            <a:ext cx="3634158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5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34975" y="2097741"/>
            <a:ext cx="3634158" cy="1614466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1050"/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 hasCustomPrompt="1"/>
          </p:nvPr>
        </p:nvSpPr>
        <p:spPr>
          <a:xfrm>
            <a:off x="434975" y="161366"/>
            <a:ext cx="7726347" cy="83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60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434975" y="6293224"/>
            <a:ext cx="8274066" cy="304128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750" b="0"/>
            </a:lvl1pPr>
            <a:lvl2pPr marL="270266" indent="-138110">
              <a:buFont typeface="Arial" panose="020B0604020202020204" pitchFamily="34" charset="0"/>
              <a:buChar char="•"/>
              <a:defRPr sz="1050"/>
            </a:lvl2pPr>
            <a:lvl3pPr marL="540530" indent="-208355">
              <a:buFont typeface="Courier New" panose="02070309020205020404" pitchFamily="49" charset="0"/>
              <a:buChar char="o"/>
              <a:defRPr sz="1050" baseline="0"/>
            </a:lvl3pPr>
          </a:lstStyle>
          <a:p>
            <a:pPr lvl="0"/>
            <a:r>
              <a:rPr lang="en-US" dirty="0"/>
              <a:t>Click to add notes or sources</a:t>
            </a:r>
          </a:p>
        </p:txBody>
      </p:sp>
      <p:sp>
        <p:nvSpPr>
          <p:cNvPr id="61" name="Text Placeholder 10"/>
          <p:cNvSpPr>
            <a:spLocks noGrp="1"/>
          </p:cNvSpPr>
          <p:nvPr>
            <p:ph type="body" idx="15"/>
          </p:nvPr>
        </p:nvSpPr>
        <p:spPr>
          <a:xfrm>
            <a:off x="4791821" y="1568495"/>
            <a:ext cx="3634158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62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791821" y="2097741"/>
            <a:ext cx="3634158" cy="1614466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1050"/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63" name="Text Placeholder 10"/>
          <p:cNvSpPr>
            <a:spLocks noGrp="1"/>
          </p:cNvSpPr>
          <p:nvPr>
            <p:ph type="body" idx="17"/>
          </p:nvPr>
        </p:nvSpPr>
        <p:spPr>
          <a:xfrm>
            <a:off x="434975" y="3962071"/>
            <a:ext cx="3634158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64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34975" y="4491317"/>
            <a:ext cx="3634158" cy="1614466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1050"/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65" name="Text Placeholder 10"/>
          <p:cNvSpPr>
            <a:spLocks noGrp="1"/>
          </p:cNvSpPr>
          <p:nvPr>
            <p:ph type="body" idx="19"/>
          </p:nvPr>
        </p:nvSpPr>
        <p:spPr>
          <a:xfrm>
            <a:off x="4791821" y="3962071"/>
            <a:ext cx="3634158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Box</a:t>
            </a:r>
          </a:p>
        </p:txBody>
      </p:sp>
      <p:sp>
        <p:nvSpPr>
          <p:cNvPr id="66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4791821" y="4491317"/>
            <a:ext cx="3634158" cy="1614466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1050"/>
            </a:lvl1pPr>
          </a:lstStyle>
          <a:p>
            <a:r>
              <a:rPr lang="en-GB" dirty="0"/>
              <a:t>Box</a:t>
            </a:r>
          </a:p>
        </p:txBody>
      </p:sp>
    </p:spTree>
    <p:extLst>
      <p:ext uri="{BB962C8B-B14F-4D97-AF65-F5344CB8AC3E}">
        <p14:creationId xmlns:p14="http://schemas.microsoft.com/office/powerpoint/2010/main" val="378127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5222" y="2437800"/>
            <a:ext cx="7725508" cy="644525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ctr" anchorCtr="0" compatLnSpc="1">
            <a:prstTxWarp prst="textNoShape">
              <a:avLst/>
            </a:prstTxWarp>
          </a:bodyPr>
          <a:lstStyle>
            <a:lvl1pPr>
              <a:defRPr lang="en-US" sz="150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>
              <a:defRPr lang="en-GB" sz="1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Section 2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5222" y="3166603"/>
            <a:ext cx="7725508" cy="644525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ctr" anchorCtr="0" compatLnSpc="1">
            <a:prstTxWarp prst="textNoShape">
              <a:avLst/>
            </a:prstTxWarp>
          </a:bodyPr>
          <a:lstStyle>
            <a:lvl1pPr>
              <a:defRPr lang="en-US" sz="150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>
              <a:defRPr lang="en-GB" sz="1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Section 3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35222" y="3895405"/>
            <a:ext cx="7725508" cy="644525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ctr" anchorCtr="0" compatLnSpc="1">
            <a:prstTxWarp prst="textNoShape">
              <a:avLst/>
            </a:prstTxWarp>
          </a:bodyPr>
          <a:lstStyle>
            <a:lvl1pPr>
              <a:defRPr lang="en-US" sz="15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>
              <a:defRPr lang="en-GB" sz="1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This section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35222" y="4624207"/>
            <a:ext cx="7725508" cy="644525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ctr" anchorCtr="0" compatLnSpc="1">
            <a:prstTxWarp prst="textNoShape">
              <a:avLst/>
            </a:prstTxWarp>
          </a:bodyPr>
          <a:lstStyle>
            <a:lvl1pPr>
              <a:defRPr lang="en-US" sz="150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>
              <a:defRPr lang="en-GB" sz="1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Section 5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35222" y="1708995"/>
            <a:ext cx="7725508" cy="644525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ctr" anchorCtr="0" compatLnSpc="1">
            <a:prstTxWarp prst="textNoShape">
              <a:avLst/>
            </a:prstTxWarp>
          </a:bodyPr>
          <a:lstStyle>
            <a:lvl1pPr>
              <a:defRPr lang="en-US" sz="1500" baseline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>
              <a:defRPr lang="en-US" sz="1800" b="1" smtClean="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>
              <a:defRPr lang="en-GB" sz="1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Section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26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4975" y="163513"/>
            <a:ext cx="7726347" cy="831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62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093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oleObject" Target="../embeddings/oleObject9.bin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ags" Target="../tags/tag1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ags" Target="../tags/tag10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2.png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60" imgH="360" progId="TCLayout.ActiveDocument.1">
                  <p:embed/>
                </p:oleObj>
              </mc:Choice>
              <mc:Fallback>
                <p:oleObj name="think-cell Slide" r:id="rId13" imgW="360" imgH="360" progId="TCLayout.ActiveDocument.1">
                  <p:embed/>
                  <p:pic>
                    <p:nvPicPr>
                      <p:cNvPr id="16" name="Object 1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4FFA52BF-B1B5-45FB-8D06-66A9CB92F496}"/>
              </a:ext>
            </a:extLst>
          </p:cNvPr>
          <p:cNvSpPr/>
          <p:nvPr userDrawn="1">
            <p:custDataLst>
              <p:tags r:id="rId1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89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1800" b="1" i="0" u="none" strike="noStrike" cap="none" normalizeH="0" baseline="0" dirty="0">
              <a:solidFill>
                <a:schemeClr val="tx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90" y="163513"/>
            <a:ext cx="7726347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Slide title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7" y="1509714"/>
            <a:ext cx="8274050" cy="461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Body text</a:t>
            </a:r>
          </a:p>
          <a:p>
            <a:pPr lvl="1"/>
            <a:r>
              <a:rPr lang="en-GB" dirty="0"/>
              <a:t>First level</a:t>
            </a:r>
          </a:p>
          <a:p>
            <a:pPr lvl="2"/>
            <a:r>
              <a:rPr lang="en-GB" dirty="0"/>
              <a:t>Second level</a:t>
            </a:r>
          </a:p>
          <a:p>
            <a:pPr lvl="3"/>
            <a:r>
              <a:rPr lang="en-GB" dirty="0"/>
              <a:t>Third level</a:t>
            </a:r>
          </a:p>
          <a:p>
            <a:pPr lvl="4"/>
            <a:r>
              <a:rPr lang="en-GB" dirty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539164" y="6675438"/>
            <a:ext cx="176212" cy="13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666734" fontAlgn="base">
              <a:spcBef>
                <a:spcPct val="0"/>
              </a:spcBef>
            </a:pPr>
            <a:fld id="{0AAE6F06-DF1F-4AFE-8A52-B806E3E9D437}" type="slidenum">
              <a:rPr lang="en-GB" sz="675">
                <a:solidFill>
                  <a:srgbClr val="0072C6"/>
                </a:solidFill>
              </a:rPr>
              <a:pPr algn="r" defTabSz="666734" fontAlgn="base">
                <a:spcBef>
                  <a:spcPct val="0"/>
                </a:spcBef>
              </a:pPr>
              <a:t>‹#›</a:t>
            </a:fld>
            <a:endParaRPr lang="en-GB" sz="675" dirty="0">
              <a:solidFill>
                <a:srgbClr val="0072C6"/>
              </a:solidFill>
            </a:endParaRPr>
          </a:p>
        </p:txBody>
      </p:sp>
      <p:pic>
        <p:nvPicPr>
          <p:cNvPr id="9" name="Picture 8" descr="logo-a5.png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1" b="46429"/>
          <a:stretch/>
        </p:blipFill>
        <p:spPr>
          <a:xfrm>
            <a:off x="8394060" y="279908"/>
            <a:ext cx="598949" cy="272679"/>
          </a:xfrm>
          <a:prstGeom prst="rect">
            <a:avLst/>
          </a:prstGeom>
        </p:spPr>
      </p:pic>
      <p:sp>
        <p:nvSpPr>
          <p:cNvPr id="10" name="Date Placeholder 3"/>
          <p:cNvSpPr txBox="1">
            <a:spLocks/>
          </p:cNvSpPr>
          <p:nvPr/>
        </p:nvSpPr>
        <p:spPr>
          <a:xfrm>
            <a:off x="422031" y="6651692"/>
            <a:ext cx="981038" cy="12695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825" noProof="1">
                <a:solidFill>
                  <a:srgbClr val="0072C6"/>
                </a:solidFill>
              </a:rPr>
              <a:t>www.england.nhs.uk</a:t>
            </a:r>
          </a:p>
        </p:txBody>
      </p:sp>
    </p:spTree>
    <p:extLst>
      <p:ext uri="{BB962C8B-B14F-4D97-AF65-F5344CB8AC3E}">
        <p14:creationId xmlns:p14="http://schemas.microsoft.com/office/powerpoint/2010/main" val="80054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</p:sldLayoutIdLst>
  <p:txStyles>
    <p:titleStyle>
      <a:lvl1pPr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342892"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685783"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028675"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371566"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666734" rtl="0" eaLnBrk="1" fontAlgn="base" hangingPunct="1">
        <a:spcBef>
          <a:spcPct val="20000"/>
        </a:spcBef>
        <a:spcAft>
          <a:spcPct val="0"/>
        </a:spcAft>
        <a:defRPr sz="1200" b="1">
          <a:solidFill>
            <a:schemeClr val="tx1"/>
          </a:solidFill>
          <a:latin typeface="+mn-lt"/>
          <a:ea typeface="+mn-ea"/>
          <a:cs typeface="+mn-cs"/>
        </a:defRPr>
      </a:lvl1pPr>
      <a:lvl2pPr marL="333367" indent="-166684" algn="l" defTabSz="666734" rtl="0" eaLnBrk="1" fontAlgn="base" hangingPunct="1">
        <a:spcBef>
          <a:spcPct val="20000"/>
        </a:spcBef>
        <a:spcAft>
          <a:spcPct val="0"/>
        </a:spcAft>
        <a:buClrTx/>
        <a:buChar char="•"/>
        <a:defRPr sz="1200">
          <a:solidFill>
            <a:schemeClr val="tx1"/>
          </a:solidFill>
          <a:latin typeface="+mn-lt"/>
          <a:cs typeface="+mn-cs"/>
        </a:defRPr>
      </a:lvl2pPr>
      <a:lvl3pPr marL="666734" indent="-166684" algn="l" defTabSz="666734" rtl="0" eaLnBrk="1" fontAlgn="base" hangingPunct="1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1003672" indent="-170256" algn="l" defTabSz="666734" rtl="0" eaLnBrk="1" fontAlgn="base" hangingPunct="1">
        <a:spcBef>
          <a:spcPct val="20000"/>
        </a:spcBef>
        <a:spcAft>
          <a:spcPct val="0"/>
        </a:spcAft>
        <a:buClrTx/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1498960" indent="-165493" algn="l" defTabSz="666734" rtl="0" eaLnBrk="1" fontAlgn="base" hangingPunct="1">
        <a:spcBef>
          <a:spcPct val="20000"/>
        </a:spcBef>
        <a:spcAft>
          <a:spcPct val="0"/>
        </a:spcAft>
        <a:buClrTx/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5pPr>
      <a:lvl6pPr marL="1841851" indent="-165493" algn="l" defTabSz="66673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6pPr>
      <a:lvl7pPr marL="2184743" indent="-165493" algn="l" defTabSz="66673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7pPr>
      <a:lvl8pPr marL="2527634" indent="-165493" algn="l" defTabSz="66673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8pPr>
      <a:lvl9pPr marL="2870525" indent="-165493" algn="l" defTabSz="66673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481" y="1597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60" imgH="360" progId="TCLayout.ActiveDocument.1">
                  <p:embed/>
                </p:oleObj>
              </mc:Choice>
              <mc:Fallback>
                <p:oleObj name="think-cell Slide" r:id="rId13" imgW="360" imgH="360" progId="TCLayout.ActiveDocument.1">
                  <p:embed/>
                  <p:pic>
                    <p:nvPicPr>
                      <p:cNvPr id="16" name="Object 1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" y="1597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4FFA52BF-B1B5-45FB-8D06-66A9CB92F496}"/>
              </a:ext>
            </a:extLst>
          </p:cNvPr>
          <p:cNvSpPr/>
          <p:nvPr userDrawn="1">
            <p:custDataLst>
              <p:tags r:id="rId1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89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1800" b="1" i="0" u="none" strike="noStrike" cap="none" normalizeH="0" baseline="0" dirty="0">
              <a:solidFill>
                <a:schemeClr val="tx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90" y="163513"/>
            <a:ext cx="7726347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Slide title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7" y="1509714"/>
            <a:ext cx="8274050" cy="461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Body text</a:t>
            </a:r>
          </a:p>
          <a:p>
            <a:pPr lvl="1"/>
            <a:r>
              <a:rPr lang="en-GB" dirty="0"/>
              <a:t>First level</a:t>
            </a:r>
          </a:p>
          <a:p>
            <a:pPr lvl="2"/>
            <a:r>
              <a:rPr lang="en-GB" dirty="0"/>
              <a:t>Second level</a:t>
            </a:r>
          </a:p>
          <a:p>
            <a:pPr lvl="3"/>
            <a:r>
              <a:rPr lang="en-GB" dirty="0"/>
              <a:t>Third level</a:t>
            </a:r>
          </a:p>
          <a:p>
            <a:pPr lvl="4"/>
            <a:r>
              <a:rPr lang="en-GB" dirty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539164" y="6675438"/>
            <a:ext cx="176212" cy="13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666734" fontAlgn="base">
              <a:spcBef>
                <a:spcPct val="0"/>
              </a:spcBef>
            </a:pPr>
            <a:fld id="{0AAE6F06-DF1F-4AFE-8A52-B806E3E9D437}" type="slidenum">
              <a:rPr lang="en-GB" sz="675">
                <a:solidFill>
                  <a:srgbClr val="0072C6"/>
                </a:solidFill>
              </a:rPr>
              <a:pPr algn="r" defTabSz="666734" fontAlgn="base">
                <a:spcBef>
                  <a:spcPct val="0"/>
                </a:spcBef>
              </a:pPr>
              <a:t>‹#›</a:t>
            </a:fld>
            <a:endParaRPr lang="en-GB" sz="675" dirty="0">
              <a:solidFill>
                <a:srgbClr val="0072C6"/>
              </a:solidFill>
            </a:endParaRPr>
          </a:p>
        </p:txBody>
      </p:sp>
      <p:pic>
        <p:nvPicPr>
          <p:cNvPr id="9" name="Picture 8" descr="logo-a5.png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1" b="46429"/>
          <a:stretch/>
        </p:blipFill>
        <p:spPr>
          <a:xfrm>
            <a:off x="8394060" y="279908"/>
            <a:ext cx="598949" cy="272679"/>
          </a:xfrm>
          <a:prstGeom prst="rect">
            <a:avLst/>
          </a:prstGeom>
        </p:spPr>
      </p:pic>
      <p:sp>
        <p:nvSpPr>
          <p:cNvPr id="10" name="Date Placeholder 3"/>
          <p:cNvSpPr txBox="1">
            <a:spLocks/>
          </p:cNvSpPr>
          <p:nvPr/>
        </p:nvSpPr>
        <p:spPr>
          <a:xfrm>
            <a:off x="422031" y="6651692"/>
            <a:ext cx="981038" cy="12695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825" noProof="1">
                <a:solidFill>
                  <a:srgbClr val="0072C6"/>
                </a:solidFill>
              </a:rPr>
              <a:t>www.england.nhs.uk</a:t>
            </a:r>
          </a:p>
        </p:txBody>
      </p:sp>
    </p:spTree>
    <p:extLst>
      <p:ext uri="{BB962C8B-B14F-4D97-AF65-F5344CB8AC3E}">
        <p14:creationId xmlns:p14="http://schemas.microsoft.com/office/powerpoint/2010/main" val="261206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txStyles>
    <p:titleStyle>
      <a:lvl1pPr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342892"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685783"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028675"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371566" algn="l" defTabSz="666734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666734" rtl="0" eaLnBrk="1" fontAlgn="base" hangingPunct="1">
        <a:spcBef>
          <a:spcPct val="20000"/>
        </a:spcBef>
        <a:spcAft>
          <a:spcPct val="0"/>
        </a:spcAft>
        <a:defRPr sz="1200" b="1">
          <a:solidFill>
            <a:schemeClr val="tx1"/>
          </a:solidFill>
          <a:latin typeface="+mn-lt"/>
          <a:ea typeface="+mn-ea"/>
          <a:cs typeface="+mn-cs"/>
        </a:defRPr>
      </a:lvl1pPr>
      <a:lvl2pPr marL="333367" indent="-166684" algn="l" defTabSz="666734" rtl="0" eaLnBrk="1" fontAlgn="base" hangingPunct="1">
        <a:spcBef>
          <a:spcPct val="20000"/>
        </a:spcBef>
        <a:spcAft>
          <a:spcPct val="0"/>
        </a:spcAft>
        <a:buClrTx/>
        <a:buChar char="•"/>
        <a:defRPr sz="1200">
          <a:solidFill>
            <a:schemeClr val="tx1"/>
          </a:solidFill>
          <a:latin typeface="+mn-lt"/>
          <a:cs typeface="+mn-cs"/>
        </a:defRPr>
      </a:lvl2pPr>
      <a:lvl3pPr marL="666734" indent="-166684" algn="l" defTabSz="666734" rtl="0" eaLnBrk="1" fontAlgn="base" hangingPunct="1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1003672" indent="-170256" algn="l" defTabSz="666734" rtl="0" eaLnBrk="1" fontAlgn="base" hangingPunct="1">
        <a:spcBef>
          <a:spcPct val="20000"/>
        </a:spcBef>
        <a:spcAft>
          <a:spcPct val="0"/>
        </a:spcAft>
        <a:buClrTx/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1498960" indent="-165493" algn="l" defTabSz="666734" rtl="0" eaLnBrk="1" fontAlgn="base" hangingPunct="1">
        <a:spcBef>
          <a:spcPct val="20000"/>
        </a:spcBef>
        <a:spcAft>
          <a:spcPct val="0"/>
        </a:spcAft>
        <a:buClrTx/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5pPr>
      <a:lvl6pPr marL="1841851" indent="-165493" algn="l" defTabSz="66673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6pPr>
      <a:lvl7pPr marL="2184743" indent="-165493" algn="l" defTabSz="66673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7pPr>
      <a:lvl8pPr marL="2527634" indent="-165493" algn="l" defTabSz="66673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8pPr>
      <a:lvl9pPr marL="2870525" indent="-165493" algn="l" defTabSz="66673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9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EF51-A59B-49D8-B145-C6D2C372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43" y="2129986"/>
            <a:ext cx="8634714" cy="1967879"/>
          </a:xfrm>
        </p:spPr>
        <p:txBody>
          <a:bodyPr/>
          <a:lstStyle/>
          <a:p>
            <a:pPr algn="ctr"/>
            <a:r>
              <a:rPr lang="en-GB" sz="3200" b="1" dirty="0">
                <a:latin typeface="+mn-lt"/>
              </a:rPr>
              <a:t>The Framework for Integrated Care</a:t>
            </a:r>
            <a:br>
              <a:rPr lang="en-GB" sz="3200" b="1" dirty="0">
                <a:latin typeface="+mn-lt"/>
              </a:rPr>
            </a:br>
            <a:r>
              <a:rPr lang="en-GB" sz="3200" b="1" dirty="0">
                <a:latin typeface="+mn-lt"/>
              </a:rPr>
              <a:t>(SECURE STAIRS)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08A49-3EB9-493C-B378-62279B285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4952" y="5416127"/>
            <a:ext cx="6858000" cy="394932"/>
          </a:xfrm>
        </p:spPr>
        <p:txBody>
          <a:bodyPr/>
          <a:lstStyle/>
          <a:p>
            <a:r>
              <a:rPr lang="en-US" sz="1400" b="1" dirty="0">
                <a:solidFill>
                  <a:srgbClr val="0070C0"/>
                </a:solidFill>
                <a:latin typeface="+mn-lt"/>
              </a:rPr>
              <a:t>February 2021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79" y="279781"/>
            <a:ext cx="1353650" cy="60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ture 4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954" y="279781"/>
            <a:ext cx="600948" cy="60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746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3706" y="1135886"/>
            <a:ext cx="8650783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Health and Operational partnership collaboratively delivering SECURE STAIRS training across the secure setting, encompassing the following principles:</a:t>
            </a:r>
          </a:p>
          <a:p>
            <a:pPr marL="0" fontAlgn="ctr">
              <a:lnSpc>
                <a:spcPct val="107000"/>
              </a:lnSpc>
              <a:spcBef>
                <a:spcPts val="0"/>
              </a:spcBef>
            </a:pPr>
            <a:r>
              <a:rPr lang="en-GB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SECURE STAIRS Framework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ctr">
              <a:lnSpc>
                <a:spcPct val="107000"/>
              </a:lnSpc>
              <a:spcBef>
                <a:spcPts val="0"/>
              </a:spcBef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Attachment &amp; Developmental Trauma.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ctr">
              <a:lnSpc>
                <a:spcPct val="107000"/>
              </a:lnSpc>
              <a:spcBef>
                <a:spcPts val="0"/>
              </a:spcBef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Interaction Matters: Applying this theory in a secure setting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ctr">
              <a:lnSpc>
                <a:spcPct val="107000"/>
              </a:lnSpc>
              <a:spcBef>
                <a:spcPts val="0"/>
              </a:spcBef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and Adolescent Development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ctr">
              <a:lnSpc>
                <a:spcPct val="107000"/>
              </a:lnSpc>
              <a:spcBef>
                <a:spcPts val="0"/>
              </a:spcBef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Complex Behaviour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ctr">
              <a:lnSpc>
                <a:spcPct val="107000"/>
              </a:lnSpc>
              <a:spcBef>
                <a:spcPts val="0"/>
              </a:spcBef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Resiliency and Blocked Care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ctr">
              <a:lnSpc>
                <a:spcPct val="107000"/>
              </a:lnSpc>
              <a:spcBef>
                <a:spcPts val="0"/>
              </a:spcBef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 Informed Leadership. Understanding Trauma in Organisations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ctr">
              <a:lnSpc>
                <a:spcPct val="107000"/>
              </a:lnSpc>
              <a:spcBef>
                <a:spcPts val="0"/>
              </a:spcBef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Trauma Informed Care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3705" y="303916"/>
            <a:ext cx="7981124" cy="611649"/>
          </a:xfrm>
        </p:spPr>
        <p:txBody>
          <a:bodyPr>
            <a:normAutofit/>
          </a:bodyPr>
          <a:lstStyle/>
          <a:p>
            <a:r>
              <a:rPr lang="en-GB" sz="2400" b="1" dirty="0"/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1036605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6301" y="312280"/>
            <a:ext cx="7981124" cy="611649"/>
          </a:xfrm>
        </p:spPr>
        <p:txBody>
          <a:bodyPr>
            <a:normAutofit/>
          </a:bodyPr>
          <a:lstStyle/>
          <a:p>
            <a:r>
              <a:rPr lang="en-GB" sz="2400" b="1" dirty="0"/>
              <a:t>Expected Outcomes and Benefits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E99041-DE82-4EE9-817A-2B2C9A52533E}"/>
              </a:ext>
            </a:extLst>
          </p:cNvPr>
          <p:cNvSpPr/>
          <p:nvPr/>
        </p:nvSpPr>
        <p:spPr>
          <a:xfrm>
            <a:off x="216301" y="968954"/>
            <a:ext cx="86708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There are a number of practical examples of what successful implementation of SECURE STAIRS may look like within the Child and Young Person Secure estate. These include: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F34CB2-A715-46F6-83EA-60CB5523AB82}"/>
              </a:ext>
            </a:extLst>
          </p:cNvPr>
          <p:cNvSpPr/>
          <p:nvPr/>
        </p:nvSpPr>
        <p:spPr>
          <a:xfrm>
            <a:off x="221265" y="2041461"/>
            <a:ext cx="406413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increase in…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recruitment and staff retention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CYP resilience and wellbeing.</a:t>
            </a:r>
          </a:p>
          <a:p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Confidence and morale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satisfaction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resilience and wellbeing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 and communication between staff and CYP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 regulation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Consistency of…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on residential areas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AA03F0E-C3AB-4A67-9EC2-E075852D3B63}"/>
              </a:ext>
            </a:extLst>
          </p:cNvPr>
          <p:cNvSpPr txBox="1">
            <a:spLocks/>
          </p:cNvSpPr>
          <p:nvPr/>
        </p:nvSpPr>
        <p:spPr>
          <a:xfrm>
            <a:off x="4653887" y="2065913"/>
            <a:ext cx="4221075" cy="38535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Reduction in…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caregiver/system anxiety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sickness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staff injuries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placement/ unit moves for CYP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 and severity of high risk behaviours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incidents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restraints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safeguarding referrals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self-harm incidents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concerns.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EE53D48-7EE3-44D8-ADA0-A6770B82CC9E}"/>
              </a:ext>
            </a:extLst>
          </p:cNvPr>
          <p:cNvCxnSpPr/>
          <p:nvPr/>
        </p:nvCxnSpPr>
        <p:spPr>
          <a:xfrm>
            <a:off x="4451808" y="2197426"/>
            <a:ext cx="0" cy="3614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506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115247"/>
            <a:ext cx="8640960" cy="320716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b="1" dirty="0"/>
              <a:t>YOI </a:t>
            </a:r>
            <a:r>
              <a:rPr lang="en-GB" sz="1800" b="1" dirty="0" err="1"/>
              <a:t>Cookham</a:t>
            </a:r>
            <a:r>
              <a:rPr lang="en-GB" sz="1800" b="1" dirty="0"/>
              <a:t> Wood - Staff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Healthcare staff appreciating the framework approach “No-one is telling us we have to do it a specific way…. We’ve been given guidance and support but the autonomy to deliver… the culture into something more therapeutic”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Operational staff feeling empowered “I started as a Prison Officer 15 years ago and now I’m on Cedar I’m more than that.”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Buy-in from the highest levels “It filters down from the top. The more I feel trusted and supported, the more I can trust and support the boys.”</a:t>
            </a:r>
          </a:p>
          <a:p>
            <a:pPr marL="0" indent="0">
              <a:spcBef>
                <a:spcPts val="0"/>
              </a:spcBef>
              <a:buNone/>
            </a:pPr>
            <a:endParaRPr lang="en-GB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1800" b="1" dirty="0"/>
              <a:t>YOI Cookham Wood – Young People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YP’s buying into SECURE STAIRS “it’s the best step forward to help everyone else”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YP’s developing relationships “we come together as a community and we are friends now”.</a:t>
            </a:r>
          </a:p>
          <a:p>
            <a:pPr>
              <a:spcBef>
                <a:spcPts val="0"/>
              </a:spcBef>
            </a:pPr>
            <a:endParaRPr lang="en-GB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24524" y="373882"/>
            <a:ext cx="562335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25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2"/>
                </a:solidFill>
                <a:latin typeface="+mn-lt"/>
              </a:rPr>
              <a:t>Promising Practice in the YOIs to date…</a:t>
            </a:r>
          </a:p>
        </p:txBody>
      </p:sp>
    </p:spTree>
    <p:extLst>
      <p:ext uri="{BB962C8B-B14F-4D97-AF65-F5344CB8AC3E}">
        <p14:creationId xmlns:p14="http://schemas.microsoft.com/office/powerpoint/2010/main" val="3988753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996287"/>
            <a:ext cx="8640960" cy="535982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b="1" dirty="0"/>
              <a:t>YOI Feltham – Young People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YP feedback from formulation booklet “it will help officers understand [us]”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YP feedback from the ESU “The ESU is caring, supportive and staff are willing to talk about issues if you are… they are trusting people”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1800" b="1" dirty="0"/>
              <a:t>YOI Feltham - Staff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Officer feedback from guided reflective practice: 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“I got the chance to offload” 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“It helped to learn from different people’s experiences”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“It helped me to see things in a different light”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Officer feedback from the ESU: 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“for the first time in 23 years I know what I’m doing is making a difference and I believe in it”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“it can be daunting at times… but I know I’m doing the right thing”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Feedback from specialist training: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“It helped me to understand the reason behind the behaviour of YPs”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The training will “help me to learn to be more patient when dealing with YP”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600" b="1" dirty="0"/>
          </a:p>
          <a:p>
            <a:pPr>
              <a:spcBef>
                <a:spcPts val="0"/>
              </a:spcBef>
            </a:pP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24524" y="373882"/>
            <a:ext cx="562335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25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2"/>
                </a:solidFill>
                <a:latin typeface="+mn-lt"/>
              </a:rPr>
              <a:t>Promising Practice in the YOIs to date…</a:t>
            </a:r>
          </a:p>
        </p:txBody>
      </p:sp>
    </p:spTree>
    <p:extLst>
      <p:ext uri="{BB962C8B-B14F-4D97-AF65-F5344CB8AC3E}">
        <p14:creationId xmlns:p14="http://schemas.microsoft.com/office/powerpoint/2010/main" val="2445544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437021"/>
            <a:ext cx="8640960" cy="270029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b="1" dirty="0"/>
              <a:t>YOI Werrington – Former Governing Governor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‘Getting the resources we need’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‘Good to see the culture beginning to change and everyone using the same language’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600" dirty="0"/>
              <a:t>I was told ‘No Governor, that’s not in the Plan’. They were prepared to challenge me and stay with the formulation which had been developed collaboratively for that individual.</a:t>
            </a:r>
          </a:p>
          <a:p>
            <a:pPr>
              <a:spcBef>
                <a:spcPts val="0"/>
              </a:spcBef>
            </a:pPr>
            <a:endParaRPr lang="en-GB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24524" y="373882"/>
            <a:ext cx="562335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25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2"/>
                </a:solidFill>
                <a:latin typeface="+mn-lt"/>
              </a:rPr>
              <a:t>Promising Practice in the YOIs to date…</a:t>
            </a:r>
          </a:p>
        </p:txBody>
      </p:sp>
    </p:spTree>
    <p:extLst>
      <p:ext uri="{BB962C8B-B14F-4D97-AF65-F5344CB8AC3E}">
        <p14:creationId xmlns:p14="http://schemas.microsoft.com/office/powerpoint/2010/main" val="1797201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8889CE5C-9238-4DB0-9A47-1B0E94B2C9C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0627" y="1005337"/>
            <a:ext cx="864274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b="1" dirty="0"/>
              <a:t>Relationships between staff and children and young people:</a:t>
            </a:r>
          </a:p>
          <a:p>
            <a:pPr>
              <a:spcBef>
                <a:spcPts val="600"/>
              </a:spcBef>
            </a:pPr>
            <a:r>
              <a:rPr lang="en-GB" b="1" dirty="0"/>
              <a:t>Trust</a:t>
            </a:r>
            <a:r>
              <a:rPr lang="en-GB" dirty="0"/>
              <a:t> and </a:t>
            </a:r>
            <a:r>
              <a:rPr lang="en-GB" b="1" dirty="0"/>
              <a:t>consistency of staff </a:t>
            </a:r>
            <a:r>
              <a:rPr lang="en-GB" dirty="0"/>
              <a:t>seemed to be discussed in an intrinsic way</a:t>
            </a:r>
          </a:p>
          <a:p>
            <a:pPr>
              <a:spcBef>
                <a:spcPts val="600"/>
              </a:spcBef>
            </a:pPr>
            <a:r>
              <a:rPr lang="en-GB" b="1" dirty="0"/>
              <a:t>Feeling safe </a:t>
            </a:r>
            <a:r>
              <a:rPr lang="en-GB" dirty="0"/>
              <a:t>was also a key feature of </a:t>
            </a:r>
            <a:r>
              <a:rPr lang="en-GB" b="1" dirty="0"/>
              <a:t>trust</a:t>
            </a:r>
            <a:r>
              <a:rPr lang="en-GB" dirty="0"/>
              <a:t> in relationships between CYP and staff </a:t>
            </a:r>
          </a:p>
          <a:p>
            <a:pPr>
              <a:spcBef>
                <a:spcPts val="600"/>
              </a:spcBef>
            </a:pPr>
            <a:r>
              <a:rPr lang="en-GB" b="1" dirty="0"/>
              <a:t>Consistency</a:t>
            </a:r>
            <a:r>
              <a:rPr lang="en-GB" dirty="0"/>
              <a:t> and staff </a:t>
            </a:r>
            <a:r>
              <a:rPr lang="en-GB" b="1" dirty="0"/>
              <a:t>job satisfaction</a:t>
            </a:r>
            <a:r>
              <a:rPr lang="en-GB" dirty="0"/>
              <a:t> were often referenced together.</a:t>
            </a:r>
            <a:endParaRPr lang="en-GB" b="1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b="1" dirty="0"/>
              <a:t>Understanding the children through Formulation:</a:t>
            </a:r>
            <a:endParaRPr lang="en-GB" dirty="0"/>
          </a:p>
          <a:p>
            <a:pPr>
              <a:spcBef>
                <a:spcPts val="0"/>
              </a:spcBef>
            </a:pPr>
            <a:r>
              <a:rPr lang="en-GB" i="1" dirty="0"/>
              <a:t>“I went to last week and I found that absolutely fascinating because what I thought I knew about that young person and then what they were voicing weren’t the same thing. So </a:t>
            </a:r>
            <a:r>
              <a:rPr lang="en-GB" b="1" i="1" dirty="0"/>
              <a:t>I did actually learn so much more with that young person being in the room </a:t>
            </a:r>
            <a:r>
              <a:rPr lang="en-GB" i="1" dirty="0"/>
              <a:t>and taking part in it.” (SCH)</a:t>
            </a:r>
          </a:p>
          <a:p>
            <a:pPr>
              <a:spcBef>
                <a:spcPts val="600"/>
              </a:spcBef>
            </a:pPr>
            <a:r>
              <a:rPr lang="en-GB" i="1" dirty="0"/>
              <a:t>“</a:t>
            </a:r>
            <a:r>
              <a:rPr lang="en-GB" b="1" i="1" dirty="0"/>
              <a:t>Young people </a:t>
            </a:r>
            <a:r>
              <a:rPr lang="en-GB" i="1" dirty="0"/>
              <a:t>by coming to the [formulation] meeting </a:t>
            </a:r>
            <a:r>
              <a:rPr lang="en-GB" b="1" i="1" dirty="0"/>
              <a:t>can actually see that staff do care </a:t>
            </a:r>
            <a:r>
              <a:rPr lang="en-GB" i="1" dirty="0"/>
              <a:t>and are actually interested in listening to their story and their journey. (SCH)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b="1" dirty="0"/>
              <a:t>Formulation Based Care Plans:</a:t>
            </a:r>
          </a:p>
          <a:p>
            <a:pPr>
              <a:spcBef>
                <a:spcPts val="0"/>
              </a:spcBef>
            </a:pPr>
            <a:r>
              <a:rPr lang="en-GB" i="1" dirty="0"/>
              <a:t>“I think we see a lot more individualised education plans for example, which maybe me, personally, I didn’t see as much. Not just education, but management plans, behaviour support plans, I think it’s </a:t>
            </a:r>
            <a:r>
              <a:rPr lang="en-GB" b="1" i="1" dirty="0"/>
              <a:t>a lot more collaborative</a:t>
            </a:r>
            <a:r>
              <a:rPr lang="en-GB" i="1" dirty="0"/>
              <a:t>, it’s a lot more </a:t>
            </a:r>
            <a:r>
              <a:rPr lang="en-GB" b="1" i="1" dirty="0"/>
              <a:t>individualised towards the young person</a:t>
            </a:r>
            <a:r>
              <a:rPr lang="en-GB" i="1" dirty="0"/>
              <a:t>.” (YOI/STC)</a:t>
            </a:r>
            <a:endParaRPr lang="en-GB" b="1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b="1" dirty="0"/>
              <a:t>Consistency of staffing:</a:t>
            </a:r>
          </a:p>
          <a:p>
            <a:pPr>
              <a:spcBef>
                <a:spcPts val="0"/>
              </a:spcBef>
            </a:pPr>
            <a:r>
              <a:rPr lang="en-GB" dirty="0"/>
              <a:t>“</a:t>
            </a:r>
            <a:r>
              <a:rPr lang="en-GB" i="1" dirty="0"/>
              <a:t>We're [healthcare team] </a:t>
            </a:r>
            <a:r>
              <a:rPr lang="en-GB" b="1" i="1" dirty="0"/>
              <a:t>embedded on units</a:t>
            </a:r>
            <a:r>
              <a:rPr lang="en-GB" i="1" dirty="0"/>
              <a:t>, so </a:t>
            </a:r>
            <a:r>
              <a:rPr lang="en-GB" b="1" i="1" dirty="0"/>
              <a:t>I think that definitely,</a:t>
            </a:r>
            <a:r>
              <a:rPr lang="en-GB" i="1" dirty="0"/>
              <a:t> from my personal opinion, </a:t>
            </a:r>
            <a:r>
              <a:rPr lang="en-GB" b="1" i="1" dirty="0"/>
              <a:t>has improved my relationships with young people on my residential unit</a:t>
            </a:r>
            <a:r>
              <a:rPr lang="en-GB" dirty="0"/>
              <a:t>.” (YOI/STC). </a:t>
            </a:r>
          </a:p>
          <a:p>
            <a:pPr>
              <a:spcBef>
                <a:spcPts val="600"/>
              </a:spcBef>
            </a:pPr>
            <a:r>
              <a:rPr lang="en-GB" i="1" dirty="0"/>
              <a:t>“I’ve noticed a general warming up of </a:t>
            </a:r>
            <a:r>
              <a:rPr lang="en-GB" b="1" i="1" dirty="0"/>
              <a:t>relationships</a:t>
            </a:r>
            <a:r>
              <a:rPr lang="en-GB" i="1" dirty="0"/>
              <a:t> from getting to know people […] and colleagues have said the same thing” (YOI/STC)</a:t>
            </a: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13B6320-BF32-4373-AEA5-0FB964A8E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85" y="255759"/>
            <a:ext cx="7981124" cy="611649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n-GB" sz="1800" b="1" dirty="0"/>
              <a:t>The voice of staff and children and young people</a:t>
            </a:r>
            <a:br>
              <a:rPr lang="en-GB" sz="1800" b="1" dirty="0"/>
            </a:br>
            <a:r>
              <a:rPr lang="en-GB" sz="1800" b="1" dirty="0"/>
              <a:t>from the AFNCCF Independent Evaluation</a:t>
            </a:r>
            <a:br>
              <a:rPr lang="en-GB" sz="1800" b="1" dirty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8792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743" y="166593"/>
            <a:ext cx="8533249" cy="667725"/>
          </a:xfrm>
        </p:spPr>
        <p:txBody>
          <a:bodyPr>
            <a:noAutofit/>
          </a:bodyPr>
          <a:lstStyle/>
          <a:p>
            <a:r>
              <a:rPr lang="en-GB" sz="2400" b="1" dirty="0"/>
              <a:t>The Framework for Integrated Care</a:t>
            </a:r>
            <a:br>
              <a:rPr lang="en-GB" sz="2400" b="1" dirty="0"/>
            </a:br>
            <a:r>
              <a:rPr lang="en-GB" sz="2400" b="1" dirty="0"/>
              <a:t>(SECURE STAIRS)</a:t>
            </a:r>
          </a:p>
        </p:txBody>
      </p:sp>
      <p:sp>
        <p:nvSpPr>
          <p:cNvPr id="6" name="Rectangle 5"/>
          <p:cNvSpPr/>
          <p:nvPr/>
        </p:nvSpPr>
        <p:spPr>
          <a:xfrm>
            <a:off x="341713" y="1000229"/>
            <a:ext cx="843527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SECURE STAIRS is being delivered in partnership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NHS England and NHS Improvement (NHSE&amp;I)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 Majesty’s Prison and Probation Service (HMPPS) Youth Custody Service (YCS)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Department for Education (DfE)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Framework for Integrated Care. A Revised Approach: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whole system approach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integrated care within the CYPSE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Embedded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(rather than ‘in-reach’) mental health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Consistency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of staffing on residential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Multi-disciplinary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working through the unit based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including Education as a core member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Young people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co-produce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their formulation (my story)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Front line staff as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primary facilitators of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Collaboratively developed formulations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recorded on a shared care record, used by all professionals within the multi-disciplinary Support Team and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underpinning all Plans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8265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1608A49-3EB9-493C-B378-62279B28580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D911BF0-1243-4118-A272-BA181215284C}"/>
              </a:ext>
            </a:extLst>
          </p:cNvPr>
          <p:cNvSpPr txBox="1">
            <a:spLocks/>
          </p:cNvSpPr>
          <p:nvPr/>
        </p:nvSpPr>
        <p:spPr>
          <a:xfrm>
            <a:off x="275735" y="348439"/>
            <a:ext cx="6071868" cy="6116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400" b="1" dirty="0"/>
              <a:t>SECURE Foundations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10DFCC-1903-4DD0-88C5-6F9225DF0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10" y="1252540"/>
            <a:ext cx="8065827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95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1608A49-3EB9-493C-B378-62279B28580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5180" y="1717868"/>
            <a:ext cx="7737674" cy="224412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32EF51-A59B-49D8-B145-C6D2C372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90" y="922704"/>
            <a:ext cx="6567055" cy="611649"/>
          </a:xfrm>
        </p:spPr>
        <p:txBody>
          <a:bodyPr/>
          <a:lstStyle/>
          <a:p>
            <a:br>
              <a:rPr lang="en-GB" dirty="0"/>
            </a:br>
            <a:endParaRPr lang="en-GB" sz="2800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D911BF0-1243-4118-A272-BA181215284C}"/>
              </a:ext>
            </a:extLst>
          </p:cNvPr>
          <p:cNvSpPr txBox="1">
            <a:spLocks/>
          </p:cNvSpPr>
          <p:nvPr/>
        </p:nvSpPr>
        <p:spPr>
          <a:xfrm>
            <a:off x="372413" y="328124"/>
            <a:ext cx="6567055" cy="6116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STAIRS – Shared Understanding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B92AF2B0-14B3-46F0-AFB6-8E1340274E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938404"/>
              </p:ext>
            </p:extLst>
          </p:nvPr>
        </p:nvGraphicFramePr>
        <p:xfrm>
          <a:off x="112543" y="882205"/>
          <a:ext cx="8806374" cy="5121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468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8154" y="341927"/>
            <a:ext cx="8597246" cy="667725"/>
          </a:xfrm>
        </p:spPr>
        <p:txBody>
          <a:bodyPr>
            <a:normAutofit/>
          </a:bodyPr>
          <a:lstStyle/>
          <a:p>
            <a:r>
              <a:rPr lang="en-GB" sz="2400" b="1" dirty="0"/>
              <a:t>SECURE STAIRS Key Principles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2" y="1012912"/>
            <a:ext cx="82295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SECURE -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Foundations of a whole system approach, based on trauma/attachment model that promotes residential staff as primary facilitators of change (‘therapeutic parents’).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1:1 Guided Reflective Practice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Group Reflective Practice (Support Team)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Every Interactions Matters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STAIRS -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Psychologically informed, developmentally attuned approach to each child and young person. underpinned by a framework that draws upon a multiple theoretical base.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Collaborative, trauma and psychologically informed care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Formulation: all understanding the child’s narrative/ story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Formulation based care planning.</a:t>
            </a:r>
          </a:p>
        </p:txBody>
      </p:sp>
    </p:spTree>
    <p:extLst>
      <p:ext uri="{BB962C8B-B14F-4D97-AF65-F5344CB8AC3E}">
        <p14:creationId xmlns:p14="http://schemas.microsoft.com/office/powerpoint/2010/main" val="71655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9B972-8FA1-4435-AFB1-483285DD9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51" y="260805"/>
            <a:ext cx="7981124" cy="611649"/>
          </a:xfrm>
        </p:spPr>
        <p:txBody>
          <a:bodyPr>
            <a:normAutofit/>
          </a:bodyPr>
          <a:lstStyle/>
          <a:p>
            <a:r>
              <a:rPr lang="en-GB" sz="2400" b="1" dirty="0"/>
              <a:t>What is Formulation?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C3AF73-966D-46D1-A8EC-EB5A6D065EEE}"/>
              </a:ext>
            </a:extLst>
          </p:cNvPr>
          <p:cNvSpPr txBox="1"/>
          <p:nvPr/>
        </p:nvSpPr>
        <p:spPr>
          <a:xfrm>
            <a:off x="4618824" y="4776476"/>
            <a:ext cx="3950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‘The perfect composition:</a:t>
            </a:r>
            <a:endParaRPr lang="en-GB" sz="1600" dirty="0"/>
          </a:p>
          <a:p>
            <a:r>
              <a:rPr lang="en-GB" sz="1600" i="1" dirty="0"/>
              <a:t>The theoretical heads, the empathic hearts and the hands of all those involved in the person’s care’. (Steve </a:t>
            </a:r>
            <a:r>
              <a:rPr lang="en-GB" sz="1600" i="1" dirty="0" err="1"/>
              <a:t>Onyett</a:t>
            </a:r>
            <a:r>
              <a:rPr lang="en-GB" sz="1600" i="1" dirty="0"/>
              <a:t>, 2012)</a:t>
            </a:r>
            <a:endParaRPr lang="en-GB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6B44D7-860C-4296-AB17-0C3FCF322EBF}"/>
              </a:ext>
            </a:extLst>
          </p:cNvPr>
          <p:cNvSpPr txBox="1"/>
          <p:nvPr/>
        </p:nvSpPr>
        <p:spPr>
          <a:xfrm>
            <a:off x="4903370" y="1056393"/>
            <a:ext cx="4059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‘Team formulation is the most powerful strategy for shifting cultures… Understanding… the person behind the diagnosis and allowing individual stories to be heard.’ (Lucy Johnstone – clinical psychologist)</a:t>
            </a:r>
            <a:endParaRPr lang="en-GB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C5555A-3FAE-4DC5-9B24-860EF72821FD}"/>
              </a:ext>
            </a:extLst>
          </p:cNvPr>
          <p:cNvSpPr txBox="1"/>
          <p:nvPr/>
        </p:nvSpPr>
        <p:spPr>
          <a:xfrm>
            <a:off x="3059834" y="2921525"/>
            <a:ext cx="4068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i="1" dirty="0"/>
              <a:t>‘Team formulation can provide the structure, containment and emotional support that enables staff to acknowledge the emotional pain and trauma behind the labels’</a:t>
            </a:r>
          </a:p>
          <a:p>
            <a:pPr algn="r"/>
            <a:r>
              <a:rPr lang="en-GB" sz="1600" i="1" dirty="0"/>
              <a:t>(</a:t>
            </a:r>
            <a:r>
              <a:rPr lang="en-GB" sz="1600" dirty="0"/>
              <a:t>Clarke, Johnstone et al)</a:t>
            </a:r>
            <a:endParaRPr lang="en-GB" sz="1600" i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4169" y="1260545"/>
            <a:ext cx="2950028" cy="4635566"/>
            <a:chOff x="431684" y="1584334"/>
            <a:chExt cx="3960869" cy="420846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D20095F-FEBF-4837-A166-8283F6B83B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192" r="10473"/>
            <a:stretch/>
          </p:blipFill>
          <p:spPr>
            <a:xfrm>
              <a:off x="431684" y="1584334"/>
              <a:ext cx="3960869" cy="4208464"/>
            </a:xfrm>
            <a:prstGeom prst="rect">
              <a:avLst/>
            </a:prstGeom>
          </p:spPr>
        </p:pic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298923" y="1765242"/>
              <a:ext cx="2213234" cy="1935354"/>
              <a:chOff x="105" y="763"/>
              <a:chExt cx="2736" cy="2395"/>
            </a:xfrm>
          </p:grpSpPr>
          <p:sp>
            <p:nvSpPr>
              <p:cNvPr id="4" name="Puzzle3"/>
              <p:cNvSpPr>
                <a:spLocks noEditPoints="1" noChangeArrowheads="1"/>
              </p:cNvSpPr>
              <p:nvPr/>
            </p:nvSpPr>
            <p:spPr bwMode="auto">
              <a:xfrm>
                <a:off x="1401" y="763"/>
                <a:ext cx="1114" cy="1514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" name="Puzzle2"/>
              <p:cNvSpPr>
                <a:spLocks noEditPoints="1" noChangeArrowheads="1"/>
              </p:cNvSpPr>
              <p:nvPr/>
            </p:nvSpPr>
            <p:spPr bwMode="auto">
              <a:xfrm rot="1500000">
                <a:off x="1063" y="1449"/>
                <a:ext cx="1778" cy="1379"/>
              </a:xfrm>
              <a:custGeom>
                <a:avLst/>
                <a:gdLst>
                  <a:gd name="T0" fmla="*/ 11 w 21600"/>
                  <a:gd name="T1" fmla="*/ 13386 h 21600"/>
                  <a:gd name="T2" fmla="*/ 4202 w 21600"/>
                  <a:gd name="T3" fmla="*/ 21161 h 21600"/>
                  <a:gd name="T4" fmla="*/ 10400 w 21600"/>
                  <a:gd name="T5" fmla="*/ 13909 h 21600"/>
                  <a:gd name="T6" fmla="*/ 16821 w 21600"/>
                  <a:gd name="T7" fmla="*/ 21190 h 21600"/>
                  <a:gd name="T8" fmla="*/ 21600 w 21600"/>
                  <a:gd name="T9" fmla="*/ 15083 h 21600"/>
                  <a:gd name="T10" fmla="*/ 16889 w 21600"/>
                  <a:gd name="T11" fmla="*/ 5739 h 21600"/>
                  <a:gd name="T12" fmla="*/ 10800 w 21600"/>
                  <a:gd name="T13" fmla="*/ 28 h 21600"/>
                  <a:gd name="T14" fmla="*/ 4202 w 21600"/>
                  <a:gd name="T15" fmla="*/ 5894 h 21600"/>
                  <a:gd name="T16" fmla="*/ 5388 w 21600"/>
                  <a:gd name="T17" fmla="*/ 6742 h 21600"/>
                  <a:gd name="T18" fmla="*/ 16177 w 21600"/>
                  <a:gd name="T19" fmla="*/ 204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solidFill>
                <a:srgbClr val="FFFFCC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Puzzle4"/>
              <p:cNvSpPr>
                <a:spLocks noEditPoints="1" noChangeArrowheads="1"/>
              </p:cNvSpPr>
              <p:nvPr/>
            </p:nvSpPr>
            <p:spPr bwMode="auto">
              <a:xfrm>
                <a:off x="469" y="1395"/>
                <a:ext cx="1072" cy="1763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rgbClr val="D8EBB3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Puzzle1"/>
              <p:cNvSpPr>
                <a:spLocks noEditPoints="1" noChangeArrowheads="1"/>
              </p:cNvSpPr>
              <p:nvPr/>
            </p:nvSpPr>
            <p:spPr bwMode="auto">
              <a:xfrm rot="20100000">
                <a:off x="105" y="970"/>
                <a:ext cx="1800" cy="1051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3059833" y="999039"/>
            <a:ext cx="5398367" cy="4928460"/>
            <a:chOff x="655" y="183"/>
            <a:chExt cx="3767" cy="3110"/>
          </a:xfrm>
        </p:grpSpPr>
        <p:sp>
          <p:nvSpPr>
            <p:cNvPr id="14" name="Puzzle3"/>
            <p:cNvSpPr>
              <a:spLocks noEditPoints="1" noChangeArrowheads="1"/>
            </p:cNvSpPr>
            <p:nvPr/>
          </p:nvSpPr>
          <p:spPr bwMode="auto">
            <a:xfrm>
              <a:off x="688" y="2046"/>
              <a:ext cx="1002" cy="1247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Puzzle4"/>
            <p:cNvSpPr>
              <a:spLocks noEditPoints="1" noChangeArrowheads="1"/>
            </p:cNvSpPr>
            <p:nvPr/>
          </p:nvSpPr>
          <p:spPr bwMode="auto">
            <a:xfrm>
              <a:off x="3543" y="1138"/>
              <a:ext cx="879" cy="1217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Puzzle1"/>
            <p:cNvSpPr>
              <a:spLocks noEditPoints="1" noChangeArrowheads="1"/>
            </p:cNvSpPr>
            <p:nvPr/>
          </p:nvSpPr>
          <p:spPr bwMode="auto">
            <a:xfrm>
              <a:off x="655" y="183"/>
              <a:ext cx="1217" cy="913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6914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52F7-45B8-4FBD-B03D-E1C27708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30" y="195112"/>
            <a:ext cx="5882410" cy="1143000"/>
          </a:xfrm>
        </p:spPr>
        <p:txBody>
          <a:bodyPr>
            <a:normAutofit/>
          </a:bodyPr>
          <a:lstStyle/>
          <a:p>
            <a:r>
              <a:rPr lang="en-GB" sz="2400" b="1" dirty="0"/>
              <a:t>Whole system approach to formulation based care planning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A9358A0-55CF-47B4-BE8B-A85FD1417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" y="1379460"/>
            <a:ext cx="8447963" cy="4620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120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81" y="246508"/>
            <a:ext cx="8458199" cy="667725"/>
          </a:xfrm>
        </p:spPr>
        <p:txBody>
          <a:bodyPr>
            <a:normAutofit fontScale="90000"/>
          </a:bodyPr>
          <a:lstStyle/>
          <a:p>
            <a:r>
              <a:rPr lang="en-GB" sz="2400" b="1" dirty="0"/>
              <a:t>What will the Framework for Integrated</a:t>
            </a:r>
            <a:br>
              <a:rPr lang="en-GB" sz="2400" b="1" dirty="0"/>
            </a:br>
            <a:r>
              <a:rPr lang="en-GB" sz="2400" b="1" dirty="0"/>
              <a:t>Care look like?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2C86DB1-305F-4823-AC68-1E290AA742A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2" y="1135324"/>
            <a:ext cx="8229599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Framework (not a model)</a:t>
            </a:r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local implementation plan in each site, based on the differing needs of the population and the nature and scale of the environment </a:t>
            </a:r>
            <a:r>
              <a:rPr lang="en-GB" sz="20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based on universal principles;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n-GB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system-wide approach across the whole site.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 in place to  promote resilience through the system (training, support, supervision, reflective practice).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Emphasis on importance of primary care givers.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Multidisciplinary working (including MDT Formulation meetings) on each unit or residential area.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Embedded mental health provision on each unit.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Robust internal and external communication processes including a shared recording process used by all professionals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9576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81" y="246508"/>
            <a:ext cx="8458199" cy="667725"/>
          </a:xfrm>
        </p:spPr>
        <p:txBody>
          <a:bodyPr>
            <a:normAutofit fontScale="90000"/>
          </a:bodyPr>
          <a:lstStyle/>
          <a:p>
            <a:r>
              <a:rPr lang="en-GB" sz="2400" b="1" dirty="0"/>
              <a:t>What will the Framework for Integrated</a:t>
            </a:r>
            <a:br>
              <a:rPr lang="en-GB" sz="2400" b="1" dirty="0"/>
            </a:br>
            <a:r>
              <a:rPr lang="en-GB" sz="2400" b="1" dirty="0"/>
              <a:t>Care look like?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2C86DB1-305F-4823-AC68-1E290AA742A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8364" y="964374"/>
            <a:ext cx="8802806" cy="61327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GB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go on a unit/ residential area: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Consistency of staff in unit based multi-disciplinary Support Teams with core membership from: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Custodial Manager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CuSP</a:t>
            </a: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Officer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Caseworker/ Resettlement Practitioner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Practitioner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Forensic Psychology</a:t>
            </a: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Support Team will be frequently visible and available on the unit (informal as well as a formal resource/ support) and staff and young people will know who “their” mental health and education link workers are.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will feel:</a:t>
            </a:r>
          </a:p>
          <a:p>
            <a:pPr marL="742950" lvl="1" indent="-342900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Empowered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involved in the formulation based care planning process</a:t>
            </a:r>
          </a:p>
          <a:p>
            <a:pPr marL="742950" lvl="1" indent="-342900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both formally and informally</a:t>
            </a:r>
          </a:p>
          <a:p>
            <a:pPr marL="742950" lvl="1" indent="-342900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understand what they are doing and why.</a:t>
            </a:r>
          </a:p>
          <a:p>
            <a:pPr lvl="0">
              <a:lnSpc>
                <a:spcPct val="100000"/>
              </a:lnSpc>
              <a:spcAft>
                <a:spcPts val="1000"/>
              </a:spcAft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people will feel involved in a co-ordinated care planning process that includes broader life goals (not just sentence/welfare requirements).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57204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ryc_RQCRKGRyA0RCKfEw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ryc_RQCRKGRyA0RCKfEw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HS_England_Nov15">
  <a:themeElements>
    <a:clrScheme name="NHS England 2014 v2">
      <a:dk1>
        <a:srgbClr val="000000"/>
      </a:dk1>
      <a:lt1>
        <a:srgbClr val="FFFFFF"/>
      </a:lt1>
      <a:dk2>
        <a:srgbClr val="0072C6"/>
      </a:dk2>
      <a:lt2>
        <a:srgbClr val="808080"/>
      </a:lt2>
      <a:accent1>
        <a:srgbClr val="E2E2E2"/>
      </a:accent1>
      <a:accent2>
        <a:srgbClr val="C5DCDF"/>
      </a:accent2>
      <a:accent3>
        <a:srgbClr val="FFFFFF"/>
      </a:accent3>
      <a:accent4>
        <a:srgbClr val="0072C6"/>
      </a:accent4>
      <a:accent5>
        <a:srgbClr val="003893"/>
      </a:accent5>
      <a:accent6>
        <a:srgbClr val="B2C7CA"/>
      </a:accent6>
      <a:hlink>
        <a:srgbClr val="0072C6"/>
      </a:hlink>
      <a:folHlink>
        <a:srgbClr val="9CBDC8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400" b="0" i="0" u="none" strike="noStrike" cap="none" normalizeH="0" baseline="0" dirty="0" err="1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no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NHS_England_Nov15">
  <a:themeElements>
    <a:clrScheme name="NHS England 2014 v2">
      <a:dk1>
        <a:srgbClr val="000000"/>
      </a:dk1>
      <a:lt1>
        <a:srgbClr val="FFFFFF"/>
      </a:lt1>
      <a:dk2>
        <a:srgbClr val="0072C6"/>
      </a:dk2>
      <a:lt2>
        <a:srgbClr val="808080"/>
      </a:lt2>
      <a:accent1>
        <a:srgbClr val="E2E2E2"/>
      </a:accent1>
      <a:accent2>
        <a:srgbClr val="C5DCDF"/>
      </a:accent2>
      <a:accent3>
        <a:srgbClr val="FFFFFF"/>
      </a:accent3>
      <a:accent4>
        <a:srgbClr val="0072C6"/>
      </a:accent4>
      <a:accent5>
        <a:srgbClr val="003893"/>
      </a:accent5>
      <a:accent6>
        <a:srgbClr val="B2C7CA"/>
      </a:accent6>
      <a:hlink>
        <a:srgbClr val="0072C6"/>
      </a:hlink>
      <a:folHlink>
        <a:srgbClr val="9CBDC8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400" b="0" i="0" u="none" strike="noStrike" cap="none" normalizeH="0" baseline="0" dirty="0" err="1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no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4A07F297CB714AA444711BE03C57E6" ma:contentTypeVersion="9" ma:contentTypeDescription="Create a new document." ma:contentTypeScope="" ma:versionID="8169ffbeba509925200f3a3d0b494290">
  <xsd:schema xmlns:xsd="http://www.w3.org/2001/XMLSchema" xmlns:xs="http://www.w3.org/2001/XMLSchema" xmlns:p="http://schemas.microsoft.com/office/2006/metadata/properties" xmlns:ns2="f90e7bc6-a3db-487f-b513-bfabef5bed32" xmlns:ns3="cccaf3ac-2de9-44d4-aa31-54302fceb5f7" xmlns:ns4="5d66da30-c57e-467e-bd92-94ce3dcc2d9c" targetNamespace="http://schemas.microsoft.com/office/2006/metadata/properties" ma:root="true" ma:fieldsID="96a69e71d600c1e148d8985e5128b887" ns2:_="" ns3:_="" ns4:_="">
    <xsd:import namespace="f90e7bc6-a3db-487f-b513-bfabef5bed32"/>
    <xsd:import namespace="cccaf3ac-2de9-44d4-aa31-54302fceb5f7"/>
    <xsd:import namespace="5d66da30-c57e-467e-bd92-94ce3dcc2d9c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3:TaxCatchAll" minOccurs="0"/>
                <xsd:element ref="ns4:MediaServiceMetadata" minOccurs="0"/>
                <xsd:element ref="ns4:MediaServiceFastMetadata" minOccurs="0"/>
                <xsd:element ref="ns4:template" minOccurs="0"/>
                <xsd:element ref="ns2:SharedWithUsers" minOccurs="0"/>
                <xsd:element ref="ns2:SharedWithDetails" minOccurs="0"/>
                <xsd:element ref="ns4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e7bc6-a3db-487f-b513-bfabef5bed3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443b0bdb-28a8-4814-9fb9-624c17c095f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9149f758-a6f2-4b74-bc3e-e8922073796b}" ma:internalName="TaxCatchAll" ma:showField="CatchAllData" ma:web="f90e7bc6-a3db-487f-b513-bfabef5bed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6da30-c57e-467e-bd92-94ce3dcc2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template" ma:index="13" nillable="true" ma:displayName="template" ma:format="Dropdown" ma:internalName="template">
      <xsd:simpleType>
        <xsd:restriction base="dms:Text">
          <xsd:maxLength value="255"/>
        </xsd:restriction>
      </xsd:simpleType>
    </xsd:element>
    <xsd:element name="Date" ma:index="16" nillable="true" ma:displayName="Date" ma:format="DateTime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90e7bc6-a3db-487f-b513-bfabef5bed32">
      <Terms xmlns="http://schemas.microsoft.com/office/infopath/2007/PartnerControls"/>
    </TaxKeywordTaxHTField>
    <template xmlns="5d66da30-c57e-467e-bd92-94ce3dcc2d9c">Presentation</template>
    <TaxCatchAll xmlns="cccaf3ac-2de9-44d4-aa31-54302fceb5f7"/>
    <SharedWithUsers xmlns="f90e7bc6-a3db-487f-b513-bfabef5bed32">
      <UserInfo>
        <DisplayName>Nicola Pollard</DisplayName>
        <AccountId>2842</AccountId>
        <AccountType/>
      </UserInfo>
      <UserInfo>
        <DisplayName>Shahin Alam</DisplayName>
        <AccountId>4938</AccountId>
        <AccountType/>
      </UserInfo>
      <UserInfo>
        <DisplayName>Lisa King</DisplayName>
        <AccountId>48</AccountId>
        <AccountType/>
      </UserInfo>
      <UserInfo>
        <DisplayName>Sade Cross</DisplayName>
        <AccountId>6199</AccountId>
        <AccountType/>
      </UserInfo>
      <UserInfo>
        <DisplayName>Roger Durack</DisplayName>
        <AccountId>2106</AccountId>
        <AccountType/>
      </UserInfo>
      <UserInfo>
        <DisplayName>Sarah Cooper</DisplayName>
        <AccountId>1135</AccountId>
        <AccountType/>
      </UserInfo>
    </SharedWithUsers>
    <Date xmlns="5d66da30-c57e-467e-bd92-94ce3dcc2d9c" xsi:nil="true"/>
  </documentManagement>
</p:properties>
</file>

<file path=customXml/itemProps1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5F6AE1-20AA-4C25-A564-3A6BB29819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0e7bc6-a3db-487f-b513-bfabef5bed32"/>
    <ds:schemaRef ds:uri="cccaf3ac-2de9-44d4-aa31-54302fceb5f7"/>
    <ds:schemaRef ds:uri="5d66da30-c57e-467e-bd92-94ce3dcc2d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D9FD49-C1C5-400A-B04D-90A236984D1F}">
  <ds:schemaRefs>
    <ds:schemaRef ds:uri="cccaf3ac-2de9-44d4-aa31-54302fceb5f7"/>
    <ds:schemaRef ds:uri="http://purl.org/dc/elements/1.1/"/>
    <ds:schemaRef ds:uri="http://schemas.microsoft.com/office/2006/metadata/properties"/>
    <ds:schemaRef ds:uri="http://purl.org/dc/terms/"/>
    <ds:schemaRef ds:uri="f90e7bc6-a3db-487f-b513-bfabef5bed32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d66da30-c57e-467e-bd92-94ce3dcc2d9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10587</TotalTime>
  <Words>1688</Words>
  <Application>Microsoft Office PowerPoint</Application>
  <PresentationFormat>On-screen Show (4:3)</PresentationFormat>
  <Paragraphs>166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Trebuchet MS</vt:lpstr>
      <vt:lpstr>1_NHS_England_Nov15</vt:lpstr>
      <vt:lpstr>2_NHS_England_Nov15</vt:lpstr>
      <vt:lpstr>6_Office Theme</vt:lpstr>
      <vt:lpstr>think-cell Slide</vt:lpstr>
      <vt:lpstr>The Framework for Integrated Care (SECURE STAIRS) </vt:lpstr>
      <vt:lpstr>The Framework for Integrated Care (SECURE STAIRS)</vt:lpstr>
      <vt:lpstr>PowerPoint Presentation</vt:lpstr>
      <vt:lpstr> </vt:lpstr>
      <vt:lpstr>SECURE STAIRS Key Principles</vt:lpstr>
      <vt:lpstr>What is Formulation?</vt:lpstr>
      <vt:lpstr>Whole system approach to formulation based care planning</vt:lpstr>
      <vt:lpstr>What will the Framework for Integrated Care look like?</vt:lpstr>
      <vt:lpstr>What will the Framework for Integrated Care look like?</vt:lpstr>
      <vt:lpstr>Training</vt:lpstr>
      <vt:lpstr>Expected Outcomes and Benefits</vt:lpstr>
      <vt:lpstr>PowerPoint Presentation</vt:lpstr>
      <vt:lpstr>PowerPoint Presentation</vt:lpstr>
      <vt:lpstr>PowerPoint Presentation</vt:lpstr>
      <vt:lpstr>The voice of staff and children and young people from the AFNCCF Independent Evaluation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Sanderson</dc:creator>
  <cp:lastModifiedBy>SEARLE, Alexandra (NHS SOUTH, CENTRAL AND WEST COMMISSIONING SUPPORT UNIT)</cp:lastModifiedBy>
  <cp:revision>378</cp:revision>
  <cp:lastPrinted>2019-06-11T12:39:43Z</cp:lastPrinted>
  <dcterms:created xsi:type="dcterms:W3CDTF">2017-05-03T08:06:17Z</dcterms:created>
  <dcterms:modified xsi:type="dcterms:W3CDTF">2021-02-26T14:22:03Z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0x010100A54A07F297CB714AA444711BE03C57E6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</Properties>
</file>