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84" r:id="rId2"/>
    <p:sldId id="285" r:id="rId3"/>
    <p:sldId id="286" r:id="rId4"/>
    <p:sldId id="287" r:id="rId5"/>
    <p:sldId id="294" r:id="rId6"/>
    <p:sldId id="290" r:id="rId7"/>
    <p:sldId id="292" r:id="rId8"/>
    <p:sldId id="288" r:id="rId9"/>
    <p:sldId id="295" r:id="rId10"/>
    <p:sldId id="293" r:id="rId11"/>
    <p:sldId id="289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r Vasdev" initials="AV" lastIdx="1" clrIdx="0">
    <p:extLst>
      <p:ext uri="{19B8F6BF-5375-455C-9EA6-DF929625EA0E}">
        <p15:presenceInfo xmlns:p15="http://schemas.microsoft.com/office/powerpoint/2012/main" userId="S-1-5-21-436374069-448539723-839522115-114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72"/>
    <a:srgbClr val="00B140"/>
    <a:srgbClr val="005844"/>
    <a:srgbClr val="00968E"/>
    <a:srgbClr val="00A5E1"/>
    <a:srgbClr val="141B4D"/>
    <a:srgbClr val="EF3B24"/>
    <a:srgbClr val="FF7500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3891" autoAdjust="0"/>
  </p:normalViewPr>
  <p:slideViewPr>
    <p:cSldViewPr snapToGrid="0" showGuides="1">
      <p:cViewPr varScale="1">
        <p:scale>
          <a:sx n="64" d="100"/>
          <a:sy n="64" d="100"/>
        </p:scale>
        <p:origin x="117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EB462-98FC-4072-8633-C50B2CCEC85C}" type="datetimeFigureOut">
              <a:rPr lang="en-GB" smtClean="0"/>
              <a:t>21/03/2018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4B86-80E6-4D44-A160-807F12D0930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916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22AFE-A276-42FB-A93A-B0F7F521EF17}" type="datetimeFigureOut">
              <a:rPr lang="en-GB" smtClean="0"/>
              <a:t>21/03/2018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689CC-6958-4F62-A2B0-6289660D9B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268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8115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397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GB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5531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RW: Assistance/leading from here?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9485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RW: Assistance/leading from here?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1548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n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894000" y="4608000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894000" y="2305226"/>
            <a:ext cx="2250000" cy="2250000"/>
          </a:xfrm>
          <a:prstGeom prst="rect">
            <a:avLst/>
          </a:prstGeom>
          <a:solidFill>
            <a:srgbClr val="0096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4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Tab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2088000" cy="4351338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4000" y="1620000"/>
            <a:ext cx="5688000" cy="4351338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84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ntro and 3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320324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2"/>
          </p:nvPr>
        </p:nvSpPr>
        <p:spPr>
          <a:xfrm>
            <a:off x="6012000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12000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320324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6012000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1785039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476714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7168390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022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Intro and 6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54010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305588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2"/>
          </p:nvPr>
        </p:nvSpPr>
        <p:spPr>
          <a:xfrm>
            <a:off x="5997600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591969" y="2231791"/>
            <a:ext cx="1636649" cy="180809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12000" y="3206359"/>
            <a:ext cx="883351" cy="842178"/>
          </a:xfrm>
        </p:spPr>
        <p:txBody>
          <a:bodyPr anchor="t" anchorCtr="0"/>
          <a:lstStyle>
            <a:lvl1pPr marL="0" indent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9"/>
          </p:nvPr>
        </p:nvSpPr>
        <p:spPr>
          <a:xfrm>
            <a:off x="612000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sz="half" idx="20"/>
          </p:nvPr>
        </p:nvSpPr>
        <p:spPr>
          <a:xfrm>
            <a:off x="3305588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21"/>
          </p:nvPr>
        </p:nvSpPr>
        <p:spPr>
          <a:xfrm>
            <a:off x="5997600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1591969" y="4166608"/>
            <a:ext cx="1636649" cy="1843251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612000" y="5141177"/>
            <a:ext cx="883351" cy="868682"/>
          </a:xfrm>
        </p:spPr>
        <p:txBody>
          <a:bodyPr anchor="t" anchorCtr="0"/>
          <a:lstStyle>
            <a:lvl1pPr marL="0" indent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4"/>
          </p:nvPr>
        </p:nvSpPr>
        <p:spPr>
          <a:xfrm>
            <a:off x="4284000" y="4166608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3305588" y="5141177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0"/>
          <p:cNvSpPr>
            <a:spLocks noGrp="1"/>
          </p:cNvSpPr>
          <p:nvPr>
            <p:ph type="body" sz="quarter" idx="26"/>
          </p:nvPr>
        </p:nvSpPr>
        <p:spPr>
          <a:xfrm>
            <a:off x="6976800" y="4166608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27"/>
          </p:nvPr>
        </p:nvSpPr>
        <p:spPr>
          <a:xfrm>
            <a:off x="5997600" y="5141177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0"/>
          <p:cNvSpPr>
            <a:spLocks noGrp="1"/>
          </p:cNvSpPr>
          <p:nvPr>
            <p:ph type="body" sz="quarter" idx="28"/>
          </p:nvPr>
        </p:nvSpPr>
        <p:spPr>
          <a:xfrm>
            <a:off x="4284000" y="2231791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3305588" y="3206360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30"/>
          </p:nvPr>
        </p:nvSpPr>
        <p:spPr>
          <a:xfrm>
            <a:off x="6976800" y="2231791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Text Placeholder 15"/>
          <p:cNvSpPr>
            <a:spLocks noGrp="1"/>
          </p:cNvSpPr>
          <p:nvPr>
            <p:ph type="body" sz="quarter" idx="31"/>
          </p:nvPr>
        </p:nvSpPr>
        <p:spPr>
          <a:xfrm>
            <a:off x="5997600" y="3206360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192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4352400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8432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537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64322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060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43225" y="1620000"/>
            <a:ext cx="3888000" cy="4351338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7590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21240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12000" y="3855600"/>
            <a:ext cx="7919225" cy="2124000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6818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rgbClr val="141B4D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7920000" cy="3168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6804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rgbClr val="141B4D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2088000" cy="4351338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2844000" y="1620000"/>
            <a:ext cx="5688000" cy="4351338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790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fixed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6894000" y="4608000"/>
            <a:ext cx="2250000" cy="22500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916" t="-80923" r="-11380" b="-199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6894000" y="2305226"/>
            <a:ext cx="2250000" cy="22500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56" b="-4975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402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2775" y="450850"/>
            <a:ext cx="7920000" cy="5519738"/>
          </a:xfrm>
          <a:solidFill>
            <a:schemeClr val="bg1"/>
          </a:solidFill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4000">
                <a:solidFill>
                  <a:schemeClr val="tx2"/>
                </a:solidFill>
                <a:latin typeface="Calibri Light" panose="020F0302020204030204" pitchFamily="34" charset="0"/>
              </a:defRPr>
            </a:lvl1pPr>
            <a:lvl2pPr marL="0" indent="0">
              <a:buFontTx/>
              <a:buNone/>
              <a:defRPr sz="2400"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806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909130" y="2305226"/>
            <a:ext cx="2250000" cy="2250000"/>
          </a:xfrm>
          <a:prstGeom prst="rect">
            <a:avLst/>
          </a:prstGeom>
          <a:solidFill>
            <a:srgbClr val="0096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000" y="6336000"/>
            <a:ext cx="252000" cy="252000"/>
          </a:xfrm>
        </p:spPr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673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9144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2890226"/>
            <a:ext cx="7920000" cy="1080000"/>
          </a:xfrm>
        </p:spPr>
        <p:txBody>
          <a:bodyPr anchor="ctr" anchorCtr="1">
            <a:noAutofit/>
          </a:bodyPr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11757"/>
            <a:ext cx="4520870" cy="225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4659130" y="0"/>
            <a:ext cx="4500000" cy="2250000"/>
          </a:xfrm>
          <a:prstGeom prst="rect">
            <a:avLst/>
          </a:prstGeom>
          <a:solidFill>
            <a:srgbClr val="00B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12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add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894000" y="2305049"/>
            <a:ext cx="2250000" cy="225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6894000" y="4608513"/>
            <a:ext cx="2250000" cy="225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70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_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2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12775" y="3600000"/>
            <a:ext cx="1728000" cy="1728000"/>
          </a:xfrm>
          <a:solidFill>
            <a:srgbClr val="00968E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2674800" y="3600000"/>
            <a:ext cx="1728000" cy="1728000"/>
          </a:xfrm>
          <a:solidFill>
            <a:srgbClr val="00B140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4741200" y="3600000"/>
            <a:ext cx="1728000" cy="1728000"/>
          </a:xfrm>
          <a:solidFill>
            <a:schemeClr val="accent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03225" y="3600000"/>
            <a:ext cx="1728000" cy="1728000"/>
          </a:xfrm>
          <a:solidFill>
            <a:srgbClr val="00A5E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2" hasCustomPrompt="1"/>
          </p:nvPr>
        </p:nvSpPr>
        <p:spPr>
          <a:xfrm>
            <a:off x="612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26748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4" hasCustomPrompt="1"/>
          </p:nvPr>
        </p:nvSpPr>
        <p:spPr>
          <a:xfrm>
            <a:off x="47412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25" hasCustomPrompt="1"/>
          </p:nvPr>
        </p:nvSpPr>
        <p:spPr>
          <a:xfrm>
            <a:off x="6804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35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67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15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3886200" cy="4351338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20000"/>
            <a:ext cx="3886200" cy="4351338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43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itle and image/chart/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21240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" y="3856380"/>
            <a:ext cx="7920000" cy="2124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20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Tab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7920000" cy="3168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00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620000"/>
            <a:ext cx="7920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2000" y="6336000"/>
            <a:ext cx="252000" cy="252000"/>
          </a:xfrm>
          <a:prstGeom prst="rect">
            <a:avLst/>
          </a:prstGeom>
          <a:solidFill>
            <a:schemeClr val="tx2"/>
          </a:solidFill>
        </p:spPr>
        <p:txBody>
          <a:bodyPr vert="horz" lIns="36000" tIns="36000" rIns="36000" bIns="36000" rtlCol="0" anchor="ctr" anchorCtr="1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C1B3EF10-4E29-4F0C-9AB6-355B3A7B01AB}" type="slidenum">
              <a:rPr lang="en-GB" smtClean="0"/>
              <a:pPr/>
              <a:t>‹#›</a:t>
            </a:fld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09640697"/>
              </p:ext>
            </p:extLst>
          </p:nvPr>
        </p:nvGraphicFramePr>
        <p:xfrm>
          <a:off x="993911" y="6336000"/>
          <a:ext cx="4187688" cy="22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5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T1145 supplier day v1.0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21 March 2018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Confidentiality level N/A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 userDrawn="1"/>
        </p:nvCxnSpPr>
        <p:spPr>
          <a:xfrm>
            <a:off x="612000" y="1382400"/>
            <a:ext cx="7920000" cy="0"/>
          </a:xfrm>
          <a:prstGeom prst="line">
            <a:avLst/>
          </a:prstGeom>
          <a:ln w="762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2000" y="594000"/>
            <a:ext cx="540000" cy="29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5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94" r:id="rId4"/>
    <p:sldLayoutId id="2147483674" r:id="rId5"/>
    <p:sldLayoutId id="2147483676" r:id="rId6"/>
    <p:sldLayoutId id="2147483664" r:id="rId7"/>
    <p:sldLayoutId id="2147483677" r:id="rId8"/>
    <p:sldLayoutId id="2147483678" r:id="rId9"/>
    <p:sldLayoutId id="2147483679" r:id="rId10"/>
    <p:sldLayoutId id="2147483689" r:id="rId11"/>
    <p:sldLayoutId id="2147483690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  <p:sldLayoutId id="2147483688" r:id="rId20"/>
    <p:sldLayoutId id="2147483687" r:id="rId21"/>
    <p:sldLayoutId id="2147483691" r:id="rId2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T1145 Supporting and planning rail decarbonisation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Supplier engagement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5166000"/>
            <a:ext cx="3601350" cy="281635"/>
          </a:xfrm>
        </p:spPr>
        <p:txBody>
          <a:bodyPr/>
          <a:lstStyle/>
          <a:p>
            <a:r>
              <a:rPr lang="en-GB" dirty="0"/>
              <a:t>21 March 2018</a:t>
            </a:r>
          </a:p>
        </p:txBody>
      </p:sp>
    </p:spTree>
    <p:extLst>
      <p:ext uri="{BB962C8B-B14F-4D97-AF65-F5344CB8AC3E}">
        <p14:creationId xmlns:p14="http://schemas.microsoft.com/office/powerpoint/2010/main" val="1199100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Project parameters</a:t>
            </a:r>
          </a:p>
          <a:p>
            <a:pPr lvl="1"/>
            <a:r>
              <a:rPr lang="en-GB" dirty="0"/>
              <a:t>Appropriateness of Project structure?</a:t>
            </a:r>
          </a:p>
          <a:p>
            <a:pPr lvl="1"/>
            <a:r>
              <a:rPr lang="en-GB" dirty="0"/>
              <a:t>Feasibility of achieving the project delivery timeframes?</a:t>
            </a:r>
          </a:p>
          <a:p>
            <a:pPr lvl="1"/>
            <a:r>
              <a:rPr lang="en-GB" dirty="0"/>
              <a:t>Appropriateness of budget?</a:t>
            </a:r>
          </a:p>
          <a:p>
            <a:r>
              <a:rPr lang="en-GB" dirty="0"/>
              <a:t>Support from RSSB (and others)</a:t>
            </a:r>
          </a:p>
          <a:p>
            <a:pPr lvl="1"/>
            <a:r>
              <a:rPr lang="en-GB" dirty="0"/>
              <a:t>What key sources of information will be required?</a:t>
            </a:r>
          </a:p>
          <a:p>
            <a:pPr lvl="1"/>
            <a:r>
              <a:rPr lang="en-GB" dirty="0"/>
              <a:t>What key stakeholders need to be involved?</a:t>
            </a:r>
          </a:p>
          <a:p>
            <a:r>
              <a:rPr lang="en-GB" dirty="0"/>
              <a:t>Other considerations?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5424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84941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Landscape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Rail Technical Strategy Key Capability 5 is targeting ‘optimum energy use’</a:t>
            </a:r>
          </a:p>
          <a:p>
            <a:r>
              <a:rPr lang="en-GB" dirty="0"/>
              <a:t>RSSB Research and Development is coordinating a series of ‘Research Challenges’ with one focussing on energy</a:t>
            </a:r>
          </a:p>
          <a:p>
            <a:r>
              <a:rPr lang="en-GB" dirty="0"/>
              <a:t>Advancements in alternative energy sources and storage technology are opening up new opportunities for rail</a:t>
            </a:r>
          </a:p>
          <a:p>
            <a:r>
              <a:rPr lang="en-GB" dirty="0"/>
              <a:t>Minister of State at the DfT, Jo Johnson, has called for rail decarbonisation and removing diesel only traction by 2040</a:t>
            </a:r>
          </a:p>
          <a:p>
            <a:pPr lvl="1"/>
            <a:r>
              <a:rPr lang="en-GB" dirty="0"/>
              <a:t>Industry response being coordinated by an RSSB Task Force for a response by September 2018</a:t>
            </a:r>
          </a:p>
          <a:p>
            <a:r>
              <a:rPr lang="en-GB" dirty="0"/>
              <a:t>The environmental and human impact of rail is being increasingly scrutinised</a:t>
            </a:r>
          </a:p>
          <a:p>
            <a:r>
              <a:rPr lang="en-GB" dirty="0"/>
              <a:t>Electrification cost estimates are increasing and schemes are being delayed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8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ln>
            <a:noFill/>
          </a:ln>
        </p:spPr>
        <p:txBody>
          <a:bodyPr/>
          <a:lstStyle/>
          <a:p>
            <a:r>
              <a:rPr lang="en-GB" sz="2400" b="1" dirty="0">
                <a:solidFill>
                  <a:schemeClr val="tx1"/>
                </a:solidFill>
                <a:latin typeface="+mj-lt"/>
              </a:rPr>
              <a:t>Objective</a:t>
            </a:r>
            <a:endParaRPr lang="en-GB" sz="2400" dirty="0">
              <a:solidFill>
                <a:schemeClr val="tx1"/>
              </a:solidFill>
              <a:latin typeface="+mj-lt"/>
            </a:endParaRPr>
          </a:p>
          <a:p>
            <a:r>
              <a:rPr lang="en-GB" dirty="0"/>
              <a:t>Greater understanding of the path towards decarbonising traction energy, and the associated costs and benefits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576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000" y="1620000"/>
            <a:ext cx="79200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GB" dirty="0"/>
              <a:t>The project aims to: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Identify scenarios leading to decarbonised traction energy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Consider the issues to identify an industry roadmap for decarbonisation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Support a wider industry response to Jo Johnson’s call for </a:t>
            </a:r>
            <a:r>
              <a:rPr lang="en-GB" i="1" dirty="0"/>
              <a:t>‘decarbonising rail’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46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4C01C-C728-4DF1-8DE2-AFE587A54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Proposed Project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A52DC-2EB0-4A44-B288-5B475CEF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5</a:t>
            </a:fld>
            <a:endParaRPr lang="en-GB" dirty="0"/>
          </a:p>
        </p:txBody>
      </p:sp>
      <p:sp>
        <p:nvSpPr>
          <p:cNvPr id="211" name="Rectangle: Rounded Corners 210">
            <a:extLst>
              <a:ext uri="{FF2B5EF4-FFF2-40B4-BE49-F238E27FC236}">
                <a16:creationId xmlns:a16="http://schemas.microsoft.com/office/drawing/2014/main" id="{B5A5709F-2A50-44CF-9BD1-44BEBDC52AA1}"/>
              </a:ext>
            </a:extLst>
          </p:cNvPr>
          <p:cNvSpPr/>
          <p:nvPr/>
        </p:nvSpPr>
        <p:spPr>
          <a:xfrm>
            <a:off x="185032" y="1735262"/>
            <a:ext cx="4305080" cy="1178436"/>
          </a:xfrm>
          <a:prstGeom prst="roundRect">
            <a:avLst/>
          </a:prstGeom>
          <a:noFill/>
          <a:ln w="38100">
            <a:solidFill>
              <a:srgbClr val="00584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rtlCol="0" anchor="ctr"/>
          <a:lstStyle/>
          <a:p>
            <a:pPr algn="ctr"/>
            <a:r>
              <a:rPr lang="en-GB" sz="2000" dirty="0">
                <a:solidFill>
                  <a:srgbClr val="005844"/>
                </a:solidFill>
              </a:rPr>
              <a:t>WP1: Scenario development</a:t>
            </a:r>
          </a:p>
          <a:p>
            <a:pPr algn="ctr"/>
            <a:r>
              <a:rPr lang="en-GB" sz="1600" i="1" dirty="0">
                <a:solidFill>
                  <a:srgbClr val="005844"/>
                </a:solidFill>
              </a:rPr>
              <a:t>Considering trends in technology, infrastructure and rolling stock refresh</a:t>
            </a:r>
            <a:endParaRPr lang="en-GB" sz="1600" dirty="0">
              <a:solidFill>
                <a:srgbClr val="005844"/>
              </a:solidFill>
            </a:endParaRPr>
          </a:p>
        </p:txBody>
      </p:sp>
      <p:sp>
        <p:nvSpPr>
          <p:cNvPr id="212" name="Rectangle: Rounded Corners 211">
            <a:extLst>
              <a:ext uri="{FF2B5EF4-FFF2-40B4-BE49-F238E27FC236}">
                <a16:creationId xmlns:a16="http://schemas.microsoft.com/office/drawing/2014/main" id="{B8F969A9-C4FD-44FE-8137-E08E3B51EA83}"/>
              </a:ext>
            </a:extLst>
          </p:cNvPr>
          <p:cNvSpPr/>
          <p:nvPr/>
        </p:nvSpPr>
        <p:spPr>
          <a:xfrm>
            <a:off x="4644521" y="1735262"/>
            <a:ext cx="4305080" cy="1178436"/>
          </a:xfrm>
          <a:prstGeom prst="roundRect">
            <a:avLst/>
          </a:prstGeom>
          <a:noFill/>
          <a:ln w="38100">
            <a:solidFill>
              <a:srgbClr val="005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rtlCol="0" anchor="ctr"/>
          <a:lstStyle/>
          <a:p>
            <a:pPr algn="ctr"/>
            <a:r>
              <a:rPr lang="en-GB" sz="2000" dirty="0">
                <a:solidFill>
                  <a:srgbClr val="005844"/>
                </a:solidFill>
              </a:rPr>
              <a:t>WP2: Economic model development</a:t>
            </a:r>
          </a:p>
          <a:p>
            <a:pPr algn="ctr"/>
            <a:r>
              <a:rPr lang="en-GB" sz="1600" i="1" dirty="0">
                <a:solidFill>
                  <a:srgbClr val="005844"/>
                </a:solidFill>
              </a:rPr>
              <a:t>Including investment costs, benefits &amp; policy, wider environment impacts</a:t>
            </a:r>
          </a:p>
        </p:txBody>
      </p:sp>
      <p:sp>
        <p:nvSpPr>
          <p:cNvPr id="213" name="Rectangle: Rounded Corners 212">
            <a:extLst>
              <a:ext uri="{FF2B5EF4-FFF2-40B4-BE49-F238E27FC236}">
                <a16:creationId xmlns:a16="http://schemas.microsoft.com/office/drawing/2014/main" id="{1EC4FFCD-ED11-4119-93A4-7555B9583945}"/>
              </a:ext>
            </a:extLst>
          </p:cNvPr>
          <p:cNvSpPr/>
          <p:nvPr/>
        </p:nvSpPr>
        <p:spPr>
          <a:xfrm>
            <a:off x="637220" y="3098394"/>
            <a:ext cx="7919989" cy="1869390"/>
          </a:xfrm>
          <a:prstGeom prst="roundRect">
            <a:avLst/>
          </a:prstGeom>
          <a:noFill/>
          <a:ln w="38100">
            <a:solidFill>
              <a:srgbClr val="005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rtlCol="0" anchor="b"/>
          <a:lstStyle/>
          <a:p>
            <a:pPr algn="ctr"/>
            <a:r>
              <a:rPr lang="en-GB" sz="2000" dirty="0">
                <a:solidFill>
                  <a:srgbClr val="005844"/>
                </a:solidFill>
              </a:rPr>
              <a:t>WP3: Roadmap development</a:t>
            </a:r>
          </a:p>
          <a:p>
            <a:pPr algn="ctr"/>
            <a:r>
              <a:rPr lang="en-GB" sz="1600" i="1" dirty="0">
                <a:solidFill>
                  <a:srgbClr val="005844"/>
                </a:solidFill>
              </a:rPr>
              <a:t>Including key milestones</a:t>
            </a:r>
            <a:endParaRPr lang="en-GB" sz="2000" dirty="0">
              <a:solidFill>
                <a:srgbClr val="005844"/>
              </a:solidFill>
            </a:endParaRPr>
          </a:p>
        </p:txBody>
      </p:sp>
      <p:cxnSp>
        <p:nvCxnSpPr>
          <p:cNvPr id="215" name="Straight Arrow Connector 214">
            <a:extLst>
              <a:ext uri="{FF2B5EF4-FFF2-40B4-BE49-F238E27FC236}">
                <a16:creationId xmlns:a16="http://schemas.microsoft.com/office/drawing/2014/main" id="{0B2D59AD-C945-4708-9F41-8BFD19867128}"/>
              </a:ext>
            </a:extLst>
          </p:cNvPr>
          <p:cNvCxnSpPr>
            <a:cxnSpLocks/>
            <a:stCxn id="211" idx="2"/>
            <a:endCxn id="34" idx="0"/>
          </p:cNvCxnSpPr>
          <p:nvPr/>
        </p:nvCxnSpPr>
        <p:spPr>
          <a:xfrm>
            <a:off x="2337572" y="2913698"/>
            <a:ext cx="1" cy="437850"/>
          </a:xfrm>
          <a:prstGeom prst="straightConnector1">
            <a:avLst/>
          </a:prstGeom>
          <a:ln w="38100">
            <a:solidFill>
              <a:srgbClr val="0058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6ED034E8-D42B-4132-955F-47AC2FE41826}"/>
              </a:ext>
            </a:extLst>
          </p:cNvPr>
          <p:cNvCxnSpPr>
            <a:cxnSpLocks/>
            <a:stCxn id="212" idx="2"/>
            <a:endCxn id="35" idx="0"/>
          </p:cNvCxnSpPr>
          <p:nvPr/>
        </p:nvCxnSpPr>
        <p:spPr>
          <a:xfrm>
            <a:off x="6797061" y="2913698"/>
            <a:ext cx="1" cy="437850"/>
          </a:xfrm>
          <a:prstGeom prst="straightConnector1">
            <a:avLst/>
          </a:prstGeom>
          <a:ln w="38100">
            <a:solidFill>
              <a:srgbClr val="0058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A6E0D29-2A7F-45DB-88C4-1FE7218601B1}"/>
              </a:ext>
            </a:extLst>
          </p:cNvPr>
          <p:cNvSpPr/>
          <p:nvPr/>
        </p:nvSpPr>
        <p:spPr>
          <a:xfrm>
            <a:off x="791630" y="3351548"/>
            <a:ext cx="3091885" cy="8855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00584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rtlCol="0" anchor="ctr"/>
          <a:lstStyle/>
          <a:p>
            <a:pPr algn="ctr"/>
            <a:r>
              <a:rPr lang="en-GB" sz="2000" dirty="0">
                <a:solidFill>
                  <a:srgbClr val="005844"/>
                </a:solidFill>
              </a:rPr>
              <a:t>Deliverable 1:</a:t>
            </a:r>
          </a:p>
          <a:p>
            <a:pPr algn="ctr"/>
            <a:r>
              <a:rPr lang="en-GB" sz="1600" i="1" dirty="0">
                <a:solidFill>
                  <a:srgbClr val="005844"/>
                </a:solidFill>
              </a:rPr>
              <a:t>Scenarios</a:t>
            </a:r>
            <a:endParaRPr lang="en-GB" sz="1600" dirty="0">
              <a:solidFill>
                <a:srgbClr val="005844"/>
              </a:solidFill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1866833D-AB53-495F-9FBC-D315417D8418}"/>
              </a:ext>
            </a:extLst>
          </p:cNvPr>
          <p:cNvSpPr/>
          <p:nvPr/>
        </p:nvSpPr>
        <p:spPr>
          <a:xfrm>
            <a:off x="5251119" y="3351548"/>
            <a:ext cx="3091885" cy="8855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00584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rtlCol="0" anchor="ctr"/>
          <a:lstStyle/>
          <a:p>
            <a:pPr algn="ctr"/>
            <a:r>
              <a:rPr lang="en-GB" sz="2000" dirty="0">
                <a:solidFill>
                  <a:srgbClr val="005844"/>
                </a:solidFill>
              </a:rPr>
              <a:t>Deliverable 2:</a:t>
            </a:r>
          </a:p>
          <a:p>
            <a:pPr algn="ctr"/>
            <a:r>
              <a:rPr lang="en-GB" sz="1600" i="1" dirty="0">
                <a:solidFill>
                  <a:srgbClr val="005844"/>
                </a:solidFill>
              </a:rPr>
              <a:t>Economic model</a:t>
            </a:r>
            <a:endParaRPr lang="en-GB" sz="1600" dirty="0">
              <a:solidFill>
                <a:srgbClr val="005844"/>
              </a:solidFill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F1E47DE2-B081-4C2E-9925-6C3DAEFEC834}"/>
              </a:ext>
            </a:extLst>
          </p:cNvPr>
          <p:cNvSpPr/>
          <p:nvPr/>
        </p:nvSpPr>
        <p:spPr>
          <a:xfrm>
            <a:off x="3051272" y="5356442"/>
            <a:ext cx="3091885" cy="8855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rgbClr val="00584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Ins="90000" rtlCol="0" anchor="ctr"/>
          <a:lstStyle/>
          <a:p>
            <a:pPr algn="ctr"/>
            <a:r>
              <a:rPr lang="en-GB" sz="2000" dirty="0">
                <a:solidFill>
                  <a:srgbClr val="005844"/>
                </a:solidFill>
              </a:rPr>
              <a:t>Deliverable 3:</a:t>
            </a:r>
          </a:p>
          <a:p>
            <a:pPr algn="ctr"/>
            <a:r>
              <a:rPr lang="en-GB" sz="1600" i="1" dirty="0">
                <a:solidFill>
                  <a:srgbClr val="005844"/>
                </a:solidFill>
              </a:rPr>
              <a:t>Roadmap</a:t>
            </a:r>
            <a:endParaRPr lang="en-GB" sz="1600" dirty="0">
              <a:solidFill>
                <a:srgbClr val="005844"/>
              </a:solidFill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EF809A5-6458-4ACB-ACDB-0C7648122D2F}"/>
              </a:ext>
            </a:extLst>
          </p:cNvPr>
          <p:cNvCxnSpPr>
            <a:cxnSpLocks/>
            <a:stCxn id="213" idx="2"/>
            <a:endCxn id="38" idx="0"/>
          </p:cNvCxnSpPr>
          <p:nvPr/>
        </p:nvCxnSpPr>
        <p:spPr>
          <a:xfrm>
            <a:off x="4597215" y="4967784"/>
            <a:ext cx="0" cy="388658"/>
          </a:xfrm>
          <a:prstGeom prst="straightConnector1">
            <a:avLst/>
          </a:prstGeom>
          <a:ln w="38100">
            <a:solidFill>
              <a:srgbClr val="0058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30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>
            <a:extLst>
              <a:ext uri="{FF2B5EF4-FFF2-40B4-BE49-F238E27FC236}">
                <a16:creationId xmlns:a16="http://schemas.microsoft.com/office/drawing/2014/main" id="{69582CBF-F1CD-406A-BCA2-D8DE20A31D41}"/>
              </a:ext>
            </a:extLst>
          </p:cNvPr>
          <p:cNvSpPr/>
          <p:nvPr/>
        </p:nvSpPr>
        <p:spPr>
          <a:xfrm>
            <a:off x="1191897" y="3068017"/>
            <a:ext cx="4050000" cy="810000"/>
          </a:xfrm>
          <a:custGeom>
            <a:avLst/>
            <a:gdLst>
              <a:gd name="connsiteX0" fmla="*/ 0 w 5796116"/>
              <a:gd name="connsiteY0" fmla="*/ 0 h 1519083"/>
              <a:gd name="connsiteX1" fmla="*/ 2064775 w 5796116"/>
              <a:gd name="connsiteY1" fmla="*/ 0 h 1519083"/>
              <a:gd name="connsiteX2" fmla="*/ 3583858 w 5796116"/>
              <a:gd name="connsiteY2" fmla="*/ 1519083 h 1519083"/>
              <a:gd name="connsiteX3" fmla="*/ 5796116 w 5796116"/>
              <a:gd name="connsiteY3" fmla="*/ 1519083 h 1519083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2194560 w 5796116"/>
              <a:gd name="connsiteY3" fmla="*/ 134112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3901440 w 5796116"/>
              <a:gd name="connsiteY5" fmla="*/ 1524000 h 1525179"/>
              <a:gd name="connsiteX6" fmla="*/ 5796116 w 5796116"/>
              <a:gd name="connsiteY6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96116" h="1525179">
                <a:moveTo>
                  <a:pt x="0" y="6096"/>
                </a:moveTo>
                <a:lnTo>
                  <a:pt x="1895856" y="0"/>
                </a:lnTo>
                <a:cubicBezTo>
                  <a:pt x="2001139" y="508"/>
                  <a:pt x="2127701" y="60567"/>
                  <a:pt x="2194560" y="134112"/>
                </a:cubicBezTo>
                <a:cubicBezTo>
                  <a:pt x="2442464" y="353568"/>
                  <a:pt x="3269488" y="1213104"/>
                  <a:pt x="3383280" y="1316736"/>
                </a:cubicBezTo>
                <a:cubicBezTo>
                  <a:pt x="3497072" y="1420368"/>
                  <a:pt x="3647833" y="1523607"/>
                  <a:pt x="3901440" y="1524000"/>
                </a:cubicBezTo>
                <a:lnTo>
                  <a:pt x="5796116" y="1525179"/>
                </a:lnTo>
              </a:path>
            </a:pathLst>
          </a:custGeom>
          <a:ln w="317500">
            <a:solidFill>
              <a:srgbClr val="00B14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90949231-8380-432E-B09D-F12CCD70C42C}"/>
              </a:ext>
            </a:extLst>
          </p:cNvPr>
          <p:cNvSpPr/>
          <p:nvPr/>
        </p:nvSpPr>
        <p:spPr>
          <a:xfrm>
            <a:off x="4050601" y="2850052"/>
            <a:ext cx="3328552" cy="405000"/>
          </a:xfrm>
          <a:custGeom>
            <a:avLst/>
            <a:gdLst>
              <a:gd name="connsiteX0" fmla="*/ 0 w 5796116"/>
              <a:gd name="connsiteY0" fmla="*/ 0 h 1519083"/>
              <a:gd name="connsiteX1" fmla="*/ 2064775 w 5796116"/>
              <a:gd name="connsiteY1" fmla="*/ 0 h 1519083"/>
              <a:gd name="connsiteX2" fmla="*/ 3583858 w 5796116"/>
              <a:gd name="connsiteY2" fmla="*/ 1519083 h 1519083"/>
              <a:gd name="connsiteX3" fmla="*/ 5796116 w 5796116"/>
              <a:gd name="connsiteY3" fmla="*/ 1519083 h 1519083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2194560 w 5796116"/>
              <a:gd name="connsiteY3" fmla="*/ 134112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3901440 w 5796116"/>
              <a:gd name="connsiteY5" fmla="*/ 1524000 h 1525179"/>
              <a:gd name="connsiteX6" fmla="*/ 5796116 w 5796116"/>
              <a:gd name="connsiteY6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96116" h="1525179">
                <a:moveTo>
                  <a:pt x="0" y="6096"/>
                </a:moveTo>
                <a:lnTo>
                  <a:pt x="1895856" y="0"/>
                </a:lnTo>
                <a:cubicBezTo>
                  <a:pt x="2001139" y="508"/>
                  <a:pt x="2127701" y="60567"/>
                  <a:pt x="2194560" y="134112"/>
                </a:cubicBezTo>
                <a:cubicBezTo>
                  <a:pt x="2442464" y="353568"/>
                  <a:pt x="3269488" y="1213104"/>
                  <a:pt x="3383280" y="1316736"/>
                </a:cubicBezTo>
                <a:cubicBezTo>
                  <a:pt x="3497072" y="1420368"/>
                  <a:pt x="3647833" y="1523607"/>
                  <a:pt x="3901440" y="1524000"/>
                </a:cubicBezTo>
                <a:lnTo>
                  <a:pt x="5796116" y="1525179"/>
                </a:lnTo>
              </a:path>
            </a:pathLst>
          </a:custGeom>
          <a:ln w="317500">
            <a:solidFill>
              <a:srgbClr val="00B14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1E9DD6A1-CC46-45E7-9861-13918EF9E722}"/>
              </a:ext>
            </a:extLst>
          </p:cNvPr>
          <p:cNvSpPr/>
          <p:nvPr/>
        </p:nvSpPr>
        <p:spPr>
          <a:xfrm flipH="1">
            <a:off x="1069077" y="4382645"/>
            <a:ext cx="4147727" cy="806763"/>
          </a:xfrm>
          <a:custGeom>
            <a:avLst/>
            <a:gdLst>
              <a:gd name="connsiteX0" fmla="*/ 0 w 5796116"/>
              <a:gd name="connsiteY0" fmla="*/ 0 h 1519083"/>
              <a:gd name="connsiteX1" fmla="*/ 2064775 w 5796116"/>
              <a:gd name="connsiteY1" fmla="*/ 0 h 1519083"/>
              <a:gd name="connsiteX2" fmla="*/ 3583858 w 5796116"/>
              <a:gd name="connsiteY2" fmla="*/ 1519083 h 1519083"/>
              <a:gd name="connsiteX3" fmla="*/ 5796116 w 5796116"/>
              <a:gd name="connsiteY3" fmla="*/ 1519083 h 1519083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2194560 w 5796116"/>
              <a:gd name="connsiteY3" fmla="*/ 134112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3901440 w 5796116"/>
              <a:gd name="connsiteY5" fmla="*/ 1524000 h 1525179"/>
              <a:gd name="connsiteX6" fmla="*/ 5796116 w 5796116"/>
              <a:gd name="connsiteY6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96116" h="1525179">
                <a:moveTo>
                  <a:pt x="0" y="6096"/>
                </a:moveTo>
                <a:lnTo>
                  <a:pt x="1895856" y="0"/>
                </a:lnTo>
                <a:cubicBezTo>
                  <a:pt x="2001139" y="508"/>
                  <a:pt x="2127701" y="60567"/>
                  <a:pt x="2194560" y="134112"/>
                </a:cubicBezTo>
                <a:cubicBezTo>
                  <a:pt x="2442464" y="353568"/>
                  <a:pt x="3269488" y="1213104"/>
                  <a:pt x="3383280" y="1316736"/>
                </a:cubicBezTo>
                <a:cubicBezTo>
                  <a:pt x="3497072" y="1420368"/>
                  <a:pt x="3647833" y="1523607"/>
                  <a:pt x="3901440" y="1524000"/>
                </a:cubicBezTo>
                <a:lnTo>
                  <a:pt x="5796116" y="1525179"/>
                </a:lnTo>
              </a:path>
            </a:pathLst>
          </a:custGeom>
          <a:ln w="698500">
            <a:solidFill>
              <a:srgbClr val="00968E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F8B731-944B-4CEF-9DCD-AD50555D6E49}"/>
              </a:ext>
            </a:extLst>
          </p:cNvPr>
          <p:cNvSpPr txBox="1"/>
          <p:nvPr/>
        </p:nvSpPr>
        <p:spPr>
          <a:xfrm>
            <a:off x="128743" y="2613090"/>
            <a:ext cx="11080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T1145</a:t>
            </a:r>
          </a:p>
          <a:p>
            <a:pPr algn="ctr"/>
            <a:r>
              <a:rPr lang="en-GB" sz="1200" i="1" dirty="0"/>
              <a:t>Decarbonising rail traction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88CD872-542C-4EBB-BD9E-5F3F09DEAF72}"/>
              </a:ext>
            </a:extLst>
          </p:cNvPr>
          <p:cNvSpPr/>
          <p:nvPr/>
        </p:nvSpPr>
        <p:spPr>
          <a:xfrm flipV="1">
            <a:off x="4072257" y="3476827"/>
            <a:ext cx="3306509" cy="405000"/>
          </a:xfrm>
          <a:custGeom>
            <a:avLst/>
            <a:gdLst>
              <a:gd name="connsiteX0" fmla="*/ 0 w 5796116"/>
              <a:gd name="connsiteY0" fmla="*/ 0 h 1519083"/>
              <a:gd name="connsiteX1" fmla="*/ 2064775 w 5796116"/>
              <a:gd name="connsiteY1" fmla="*/ 0 h 1519083"/>
              <a:gd name="connsiteX2" fmla="*/ 3583858 w 5796116"/>
              <a:gd name="connsiteY2" fmla="*/ 1519083 h 1519083"/>
              <a:gd name="connsiteX3" fmla="*/ 5796116 w 5796116"/>
              <a:gd name="connsiteY3" fmla="*/ 1519083 h 1519083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2194560 w 5796116"/>
              <a:gd name="connsiteY3" fmla="*/ 134112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3901440 w 5796116"/>
              <a:gd name="connsiteY5" fmla="*/ 1524000 h 1525179"/>
              <a:gd name="connsiteX6" fmla="*/ 5796116 w 5796116"/>
              <a:gd name="connsiteY6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96116" h="1525179">
                <a:moveTo>
                  <a:pt x="0" y="6096"/>
                </a:moveTo>
                <a:lnTo>
                  <a:pt x="1895856" y="0"/>
                </a:lnTo>
                <a:cubicBezTo>
                  <a:pt x="2001139" y="508"/>
                  <a:pt x="2127701" y="60567"/>
                  <a:pt x="2194560" y="134112"/>
                </a:cubicBezTo>
                <a:cubicBezTo>
                  <a:pt x="2442464" y="353568"/>
                  <a:pt x="3269488" y="1213104"/>
                  <a:pt x="3383280" y="1316736"/>
                </a:cubicBezTo>
                <a:cubicBezTo>
                  <a:pt x="3497072" y="1420368"/>
                  <a:pt x="3647833" y="1523607"/>
                  <a:pt x="3901440" y="1524000"/>
                </a:cubicBezTo>
                <a:lnTo>
                  <a:pt x="5796116" y="1525179"/>
                </a:lnTo>
              </a:path>
            </a:pathLst>
          </a:custGeom>
          <a:ln w="317500">
            <a:solidFill>
              <a:srgbClr val="00B140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57B31F-A6D1-4FD8-BC08-445BCB39C195}"/>
              </a:ext>
            </a:extLst>
          </p:cNvPr>
          <p:cNvCxnSpPr>
            <a:cxnSpLocks/>
          </p:cNvCxnSpPr>
          <p:nvPr/>
        </p:nvCxnSpPr>
        <p:spPr>
          <a:xfrm flipH="1" flipV="1">
            <a:off x="1190956" y="2850831"/>
            <a:ext cx="3306509" cy="809"/>
          </a:xfrm>
          <a:prstGeom prst="line">
            <a:avLst/>
          </a:prstGeom>
          <a:ln w="317500">
            <a:solidFill>
              <a:srgbClr val="00B1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5">
            <a:extLst>
              <a:ext uri="{FF2B5EF4-FFF2-40B4-BE49-F238E27FC236}">
                <a16:creationId xmlns:a16="http://schemas.microsoft.com/office/drawing/2014/main" id="{35F7E41C-6DAC-4BBB-9C96-B88BA454B099}"/>
              </a:ext>
            </a:extLst>
          </p:cNvPr>
          <p:cNvSpPr/>
          <p:nvPr/>
        </p:nvSpPr>
        <p:spPr>
          <a:xfrm>
            <a:off x="4072256" y="1851896"/>
            <a:ext cx="3930331" cy="989171"/>
          </a:xfrm>
          <a:custGeom>
            <a:avLst/>
            <a:gdLst>
              <a:gd name="connsiteX0" fmla="*/ 0 w 5796116"/>
              <a:gd name="connsiteY0" fmla="*/ 0 h 1519083"/>
              <a:gd name="connsiteX1" fmla="*/ 2064775 w 5796116"/>
              <a:gd name="connsiteY1" fmla="*/ 0 h 1519083"/>
              <a:gd name="connsiteX2" fmla="*/ 3583858 w 5796116"/>
              <a:gd name="connsiteY2" fmla="*/ 1519083 h 1519083"/>
              <a:gd name="connsiteX3" fmla="*/ 5796116 w 5796116"/>
              <a:gd name="connsiteY3" fmla="*/ 1519083 h 1519083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064775 w 5796116"/>
              <a:gd name="connsiteY2" fmla="*/ 6096 h 1525179"/>
              <a:gd name="connsiteX3" fmla="*/ 2194560 w 5796116"/>
              <a:gd name="connsiteY3" fmla="*/ 134112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583858 w 5796116"/>
              <a:gd name="connsiteY3" fmla="*/ 1525179 h 1525179"/>
              <a:gd name="connsiteX4" fmla="*/ 5796116 w 5796116"/>
              <a:gd name="connsiteY4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583858 w 5796116"/>
              <a:gd name="connsiteY4" fmla="*/ 1525179 h 1525179"/>
              <a:gd name="connsiteX5" fmla="*/ 3901440 w 5796116"/>
              <a:gd name="connsiteY5" fmla="*/ 1524000 h 1525179"/>
              <a:gd name="connsiteX6" fmla="*/ 5796116 w 5796116"/>
              <a:gd name="connsiteY6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  <a:gd name="connsiteX0" fmla="*/ 0 w 5796116"/>
              <a:gd name="connsiteY0" fmla="*/ 6096 h 1525179"/>
              <a:gd name="connsiteX1" fmla="*/ 1895856 w 5796116"/>
              <a:gd name="connsiteY1" fmla="*/ 0 h 1525179"/>
              <a:gd name="connsiteX2" fmla="*/ 2194560 w 5796116"/>
              <a:gd name="connsiteY2" fmla="*/ 134112 h 1525179"/>
              <a:gd name="connsiteX3" fmla="*/ 3383280 w 5796116"/>
              <a:gd name="connsiteY3" fmla="*/ 1316736 h 1525179"/>
              <a:gd name="connsiteX4" fmla="*/ 3901440 w 5796116"/>
              <a:gd name="connsiteY4" fmla="*/ 1524000 h 1525179"/>
              <a:gd name="connsiteX5" fmla="*/ 5796116 w 5796116"/>
              <a:gd name="connsiteY5" fmla="*/ 1525179 h 1525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96116" h="1525179">
                <a:moveTo>
                  <a:pt x="0" y="6096"/>
                </a:moveTo>
                <a:lnTo>
                  <a:pt x="1895856" y="0"/>
                </a:lnTo>
                <a:cubicBezTo>
                  <a:pt x="2001139" y="508"/>
                  <a:pt x="2127701" y="60567"/>
                  <a:pt x="2194560" y="134112"/>
                </a:cubicBezTo>
                <a:cubicBezTo>
                  <a:pt x="2442464" y="353568"/>
                  <a:pt x="3269488" y="1213104"/>
                  <a:pt x="3383280" y="1316736"/>
                </a:cubicBezTo>
                <a:cubicBezTo>
                  <a:pt x="3497072" y="1420368"/>
                  <a:pt x="3647833" y="1523607"/>
                  <a:pt x="3901440" y="1524000"/>
                </a:cubicBezTo>
                <a:lnTo>
                  <a:pt x="5796116" y="1525179"/>
                </a:lnTo>
              </a:path>
            </a:pathLst>
          </a:custGeom>
          <a:ln w="508000">
            <a:solidFill>
              <a:srgbClr val="00A5E1"/>
            </a:solidFill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3673B931-BEF2-443B-831F-7489F709F336}"/>
              </a:ext>
            </a:extLst>
          </p:cNvPr>
          <p:cNvSpPr/>
          <p:nvPr/>
        </p:nvSpPr>
        <p:spPr>
          <a:xfrm>
            <a:off x="5207000" y="3768724"/>
            <a:ext cx="331788" cy="930276"/>
          </a:xfrm>
          <a:prstGeom prst="rightBrac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cxnSp>
        <p:nvCxnSpPr>
          <p:cNvPr id="25" name="Connector: Curved 24">
            <a:extLst>
              <a:ext uri="{FF2B5EF4-FFF2-40B4-BE49-F238E27FC236}">
                <a16:creationId xmlns:a16="http://schemas.microsoft.com/office/drawing/2014/main" id="{319F95CD-2EB3-4141-82C1-4CD7F8BC953B}"/>
              </a:ext>
            </a:extLst>
          </p:cNvPr>
          <p:cNvCxnSpPr>
            <a:cxnSpLocks/>
            <a:stCxn id="23" idx="1"/>
            <a:endCxn id="32" idx="0"/>
          </p:cNvCxnSpPr>
          <p:nvPr/>
        </p:nvCxnSpPr>
        <p:spPr>
          <a:xfrm rot="10800000" flipH="1" flipV="1">
            <a:off x="5538787" y="4233862"/>
            <a:ext cx="2447925" cy="755380"/>
          </a:xfrm>
          <a:prstGeom prst="curvedConnector4">
            <a:avLst>
              <a:gd name="adj1" fmla="val 98919"/>
              <a:gd name="adj2" fmla="val 2329"/>
            </a:avLst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9C11859-7BB0-4158-8B4E-DF659563AA6B}"/>
              </a:ext>
            </a:extLst>
          </p:cNvPr>
          <p:cNvSpPr txBox="1"/>
          <p:nvPr/>
        </p:nvSpPr>
        <p:spPr>
          <a:xfrm>
            <a:off x="6846618" y="4989242"/>
            <a:ext cx="2280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Wider Industry Ministerial Response</a:t>
            </a:r>
          </a:p>
          <a:p>
            <a:pPr algn="ctr"/>
            <a:r>
              <a:rPr lang="en-GB" sz="1200" i="1" dirty="0"/>
              <a:t>(Coordinated by RSSB Task Force)</a:t>
            </a:r>
          </a:p>
        </p:txBody>
      </p:sp>
      <p:sp>
        <p:nvSpPr>
          <p:cNvPr id="36" name="Right Brace 35">
            <a:extLst>
              <a:ext uri="{FF2B5EF4-FFF2-40B4-BE49-F238E27FC236}">
                <a16:creationId xmlns:a16="http://schemas.microsoft.com/office/drawing/2014/main" id="{7E0EA226-F42B-44BD-8BC6-B788C007CC0F}"/>
              </a:ext>
            </a:extLst>
          </p:cNvPr>
          <p:cNvSpPr/>
          <p:nvPr/>
        </p:nvSpPr>
        <p:spPr>
          <a:xfrm flipV="1">
            <a:off x="7381129" y="2624137"/>
            <a:ext cx="331788" cy="972670"/>
          </a:xfrm>
          <a:prstGeom prst="rightBrac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cxnSp>
        <p:nvCxnSpPr>
          <p:cNvPr id="37" name="Connector: Curved 36">
            <a:extLst>
              <a:ext uri="{FF2B5EF4-FFF2-40B4-BE49-F238E27FC236}">
                <a16:creationId xmlns:a16="http://schemas.microsoft.com/office/drawing/2014/main" id="{67305D37-E61A-435F-866E-4976A706447D}"/>
              </a:ext>
            </a:extLst>
          </p:cNvPr>
          <p:cNvCxnSpPr>
            <a:cxnSpLocks/>
          </p:cNvCxnSpPr>
          <p:nvPr/>
        </p:nvCxnSpPr>
        <p:spPr>
          <a:xfrm rot="10800000" flipH="1">
            <a:off x="7748477" y="2159290"/>
            <a:ext cx="515485" cy="950102"/>
          </a:xfrm>
          <a:prstGeom prst="curvedConnector4">
            <a:avLst>
              <a:gd name="adj1" fmla="val 97213"/>
              <a:gd name="adj2" fmla="val 372"/>
            </a:avLst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9A15254-68D3-4236-80D3-220B168846A0}"/>
              </a:ext>
            </a:extLst>
          </p:cNvPr>
          <p:cNvSpPr txBox="1"/>
          <p:nvPr/>
        </p:nvSpPr>
        <p:spPr>
          <a:xfrm>
            <a:off x="7416689" y="1516135"/>
            <a:ext cx="169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Future Traction Energy</a:t>
            </a:r>
            <a:endParaRPr lang="en-GB" sz="1200" i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E29CDBC-DCC0-4972-BA32-3391026ABA67}"/>
              </a:ext>
            </a:extLst>
          </p:cNvPr>
          <p:cNvSpPr txBox="1"/>
          <p:nvPr/>
        </p:nvSpPr>
        <p:spPr>
          <a:xfrm>
            <a:off x="2323779" y="1495606"/>
            <a:ext cx="18199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/>
              <a:t>T1129</a:t>
            </a:r>
          </a:p>
          <a:p>
            <a:pPr algn="ctr"/>
            <a:r>
              <a:rPr lang="en-GB" sz="1200" i="1" dirty="0"/>
              <a:t>Integrating discontinuous electrification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D5D8AC0-2D72-4C4D-BCA6-BFD79E8545D9}"/>
              </a:ext>
            </a:extLst>
          </p:cNvPr>
          <p:cNvSpPr txBox="1"/>
          <p:nvPr/>
        </p:nvSpPr>
        <p:spPr>
          <a:xfrm>
            <a:off x="895006" y="3767170"/>
            <a:ext cx="1136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T1145 Interim Deliverable (Scenarios)</a:t>
            </a:r>
            <a:endParaRPr lang="en-GB" sz="825" i="1" dirty="0"/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9E5883B-D7A6-46AB-8D93-F28672A724C9}"/>
              </a:ext>
            </a:extLst>
          </p:cNvPr>
          <p:cNvCxnSpPr>
            <a:cxnSpLocks/>
            <a:stCxn id="48" idx="3"/>
          </p:cNvCxnSpPr>
          <p:nvPr/>
        </p:nvCxnSpPr>
        <p:spPr>
          <a:xfrm flipV="1">
            <a:off x="2032000" y="3853122"/>
            <a:ext cx="1289189" cy="237214"/>
          </a:xfrm>
          <a:prstGeom prst="straightConnector1">
            <a:avLst/>
          </a:prstGeom>
          <a:ln w="476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DA30219-9E15-4BFC-B234-5E66CD3E464E}"/>
              </a:ext>
            </a:extLst>
          </p:cNvPr>
          <p:cNvCxnSpPr>
            <a:cxnSpLocks/>
            <a:stCxn id="73" idx="3"/>
          </p:cNvCxnSpPr>
          <p:nvPr/>
        </p:nvCxnSpPr>
        <p:spPr>
          <a:xfrm>
            <a:off x="2133064" y="2039590"/>
            <a:ext cx="1363352" cy="598922"/>
          </a:xfrm>
          <a:prstGeom prst="straightConnector1">
            <a:avLst/>
          </a:prstGeom>
          <a:ln w="476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91BD35AD-A85B-486C-98D7-463EA75DEC14}"/>
              </a:ext>
            </a:extLst>
          </p:cNvPr>
          <p:cNvSpPr txBox="1"/>
          <p:nvPr/>
        </p:nvSpPr>
        <p:spPr>
          <a:xfrm>
            <a:off x="766018" y="1808757"/>
            <a:ext cx="1367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/>
              <a:t>T1145 Deliverable (Roadmap)</a:t>
            </a:r>
            <a:endParaRPr lang="en-GB" sz="825" i="1" dirty="0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9D3F7EB4-4B73-4AEF-A142-A86AC4E30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</p:spPr>
        <p:txBody>
          <a:bodyPr/>
          <a:lstStyle/>
          <a:p>
            <a:r>
              <a:rPr lang="en-GB" b="1" dirty="0"/>
              <a:t>Associated Activities</a:t>
            </a:r>
          </a:p>
        </p:txBody>
      </p:sp>
    </p:spTree>
    <p:extLst>
      <p:ext uri="{BB962C8B-B14F-4D97-AF65-F5344CB8AC3E}">
        <p14:creationId xmlns:p14="http://schemas.microsoft.com/office/powerpoint/2010/main" val="34787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0DAA386-E0BD-4F52-A4C3-7850F1B16BE1}"/>
              </a:ext>
            </a:extLst>
          </p:cNvPr>
          <p:cNvSpPr/>
          <p:nvPr/>
        </p:nvSpPr>
        <p:spPr>
          <a:xfrm>
            <a:off x="2410244" y="1663376"/>
            <a:ext cx="4320000" cy="4320000"/>
          </a:xfrm>
          <a:prstGeom prst="ellipse">
            <a:avLst/>
          </a:prstGeom>
          <a:noFill/>
          <a:ln w="38100">
            <a:solidFill>
              <a:srgbClr val="0062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Rail sector emissions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FE716DD-3C60-4340-803C-0C2FA8B57B06}"/>
              </a:ext>
            </a:extLst>
          </p:cNvPr>
          <p:cNvSpPr/>
          <p:nvPr/>
        </p:nvSpPr>
        <p:spPr>
          <a:xfrm>
            <a:off x="3006044" y="1663376"/>
            <a:ext cx="3128400" cy="3126984"/>
          </a:xfrm>
          <a:prstGeom prst="ellipse">
            <a:avLst/>
          </a:prstGeom>
          <a:noFill/>
          <a:ln w="38100">
            <a:solidFill>
              <a:srgbClr val="3B66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Rail sector decarbonisation</a:t>
            </a:r>
            <a:endParaRPr lang="en-GB" sz="1600" b="1" dirty="0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84F1E07-AD15-4B30-B766-7899EFAA9E37}"/>
              </a:ext>
            </a:extLst>
          </p:cNvPr>
          <p:cNvGrpSpPr/>
          <p:nvPr/>
        </p:nvGrpSpPr>
        <p:grpSpPr>
          <a:xfrm>
            <a:off x="3564000" y="1663377"/>
            <a:ext cx="4968000" cy="2016000"/>
            <a:chOff x="3564000" y="1663377"/>
            <a:chExt cx="4968000" cy="201600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D04696E-C8AF-4D1E-BF7A-03AF2ECD7285}"/>
                </a:ext>
              </a:extLst>
            </p:cNvPr>
            <p:cNvGrpSpPr/>
            <p:nvPr/>
          </p:nvGrpSpPr>
          <p:grpSpPr>
            <a:xfrm>
              <a:off x="5580000" y="2378989"/>
              <a:ext cx="2952000" cy="584775"/>
              <a:chOff x="5580000" y="2378989"/>
              <a:chExt cx="2952000" cy="584775"/>
            </a:xfrm>
          </p:grpSpPr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EB3A073B-7FC3-4644-BCA4-0AE4A10F0FD6}"/>
                  </a:ext>
                </a:extLst>
              </p:cNvPr>
              <p:cNvCxnSpPr>
                <a:cxnSpLocks/>
                <a:stCxn id="10" idx="1"/>
                <a:endCxn id="7" idx="6"/>
              </p:cNvCxnSpPr>
              <p:nvPr/>
            </p:nvCxnSpPr>
            <p:spPr>
              <a:xfrm flipH="1">
                <a:off x="5580000" y="2671377"/>
                <a:ext cx="1558387" cy="0"/>
              </a:xfrm>
              <a:prstGeom prst="straightConnector1">
                <a:avLst/>
              </a:prstGeom>
              <a:ln w="31750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182FB6C-303E-4D13-BF55-A2F4F96771E8}"/>
                  </a:ext>
                </a:extLst>
              </p:cNvPr>
              <p:cNvSpPr txBox="1"/>
              <p:nvPr/>
            </p:nvSpPr>
            <p:spPr>
              <a:xfrm>
                <a:off x="7138387" y="2378989"/>
                <a:ext cx="1393613" cy="584775"/>
              </a:xfrm>
              <a:prstGeom prst="rect">
                <a:avLst/>
              </a:prstGeom>
              <a:noFill/>
              <a:ln w="31750"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/>
                  <a:t>Focus of T1145</a:t>
                </a:r>
              </a:p>
            </p:txBody>
          </p:sp>
        </p:grp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4B55F78-2FE2-4145-AE9C-07DFCF156381}"/>
                </a:ext>
              </a:extLst>
            </p:cNvPr>
            <p:cNvSpPr/>
            <p:nvPr/>
          </p:nvSpPr>
          <p:spPr>
            <a:xfrm>
              <a:off x="3564000" y="1663377"/>
              <a:ext cx="2016000" cy="2016000"/>
            </a:xfrm>
            <a:prstGeom prst="ellipse">
              <a:avLst/>
            </a:prstGeom>
            <a:ln w="38100">
              <a:solidFill>
                <a:srgbClr val="00B05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Decarbonising traction energy</a:t>
              </a:r>
              <a:endParaRPr lang="en-GB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2C2A75E-7404-465B-8995-D6C342D2B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Scope of T1145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1A700-2C2A-422E-8D90-1D710937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7</a:t>
            </a:fld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A9B8986-0A9A-4105-A21D-1299EDF27B2C}"/>
              </a:ext>
            </a:extLst>
          </p:cNvPr>
          <p:cNvSpPr/>
          <p:nvPr/>
        </p:nvSpPr>
        <p:spPr>
          <a:xfrm>
            <a:off x="4010130" y="1663378"/>
            <a:ext cx="1120228" cy="1161707"/>
          </a:xfrm>
          <a:prstGeom prst="ellipse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Removing diesel</a:t>
            </a:r>
            <a:endParaRPr lang="en-GB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62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Scope of T1145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4065186"/>
              </p:ext>
            </p:extLst>
          </p:nvPr>
        </p:nvGraphicFramePr>
        <p:xfrm>
          <a:off x="629424" y="1536240"/>
          <a:ext cx="7902576" cy="4709160"/>
        </p:xfrm>
        <a:graphic>
          <a:graphicData uri="http://schemas.openxmlformats.org/drawingml/2006/table">
            <a:tbl>
              <a:tblPr firstRow="1">
                <a:tableStyleId>{72833802-FEF1-4C79-8D5D-14CF1EAF98D9}</a:tableStyleId>
              </a:tblPr>
              <a:tblGrid>
                <a:gridCol w="3951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1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6821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IN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OUT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930938"/>
                  </a:ext>
                </a:extLst>
              </a:tr>
              <a:tr h="26074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Rail traction decarbonisation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/>
                        <a:t>Carbon at source 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746">
                <a:tc>
                  <a:txBody>
                    <a:bodyPr/>
                    <a:lstStyle/>
                    <a:p>
                      <a:r>
                        <a:rPr lang="en-GB" sz="1300" dirty="0"/>
                        <a:t>Other emissions and air quality as part of wider economic benefits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Non-traction energy use</a:t>
                      </a:r>
                    </a:p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746">
                <a:tc>
                  <a:txBody>
                    <a:bodyPr/>
                    <a:lstStyle/>
                    <a:p>
                      <a:r>
                        <a:rPr lang="en-GB" sz="1300" dirty="0"/>
                        <a:t>Policy requirements and impacts (inside and outside of rail)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3327387"/>
                  </a:ext>
                </a:extLst>
              </a:tr>
              <a:tr h="260746">
                <a:tc>
                  <a:txBody>
                    <a:bodyPr/>
                    <a:lstStyle/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Technology developments </a:t>
                      </a:r>
                      <a:r>
                        <a:rPr lang="en-GB" sz="1300" dirty="0"/>
                        <a:t>(inside and outside of rail)</a:t>
                      </a:r>
                      <a:endParaRPr lang="en-GB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7536051"/>
                  </a:ext>
                </a:extLst>
              </a:tr>
              <a:tr h="218026">
                <a:tc>
                  <a:txBody>
                    <a:bodyPr/>
                    <a:lstStyle/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Alternate powertrains for rail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2263667"/>
                  </a:ext>
                </a:extLst>
              </a:tr>
              <a:tr h="218026">
                <a:tc>
                  <a:txBody>
                    <a:bodyPr/>
                    <a:lstStyle/>
                    <a:p>
                      <a:r>
                        <a:rPr lang="en-GB" sz="13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Parallel industry changes (rolling stock and infrastructure refresh, franchise changes)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5537307"/>
                  </a:ext>
                </a:extLst>
              </a:tr>
              <a:tr h="2180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Key risks &amp; opportunities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9111805"/>
                  </a:ext>
                </a:extLst>
              </a:tr>
              <a:tr h="2180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Freight and passenger fleets (considered independently)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519313"/>
                  </a:ext>
                </a:extLst>
              </a:tr>
              <a:tr h="260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Comparisons to future emissions forecasts of different modes of transport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12283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Process mapping and ownership (of tasks and responsible parties)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8914442"/>
                  </a:ext>
                </a:extLst>
              </a:tr>
              <a:tr h="2607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/>
                        <a:t>Commercial and economic models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53282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1044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Project timeframes (and budget)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Supplier day			21 March 2018</a:t>
            </a:r>
          </a:p>
          <a:p>
            <a:r>
              <a:rPr lang="en-GB" dirty="0"/>
              <a:t>Invitation to tender		06 April 2018</a:t>
            </a:r>
          </a:p>
          <a:p>
            <a:r>
              <a:rPr lang="en-GB" dirty="0"/>
              <a:t>Submission deadline		27 April 2018</a:t>
            </a:r>
          </a:p>
          <a:p>
            <a:r>
              <a:rPr lang="en-GB" dirty="0"/>
              <a:t>Supplier selection		Start May 2018</a:t>
            </a:r>
          </a:p>
          <a:p>
            <a:r>
              <a:rPr lang="en-GB" dirty="0"/>
              <a:t>In contract			Mid May 2018</a:t>
            </a:r>
          </a:p>
          <a:p>
            <a:r>
              <a:rPr lang="en-GB" dirty="0"/>
              <a:t>Project start			Mid May 2018</a:t>
            </a:r>
          </a:p>
          <a:p>
            <a:r>
              <a:rPr lang="en-GB" dirty="0"/>
              <a:t>Deliverable 1 complete		Mid August 2018</a:t>
            </a:r>
          </a:p>
          <a:p>
            <a:r>
              <a:rPr lang="en-GB" dirty="0"/>
              <a:t>Deliverable 3 complete		End December 2018</a:t>
            </a:r>
          </a:p>
          <a:p>
            <a:endParaRPr lang="en-GB" dirty="0"/>
          </a:p>
          <a:p>
            <a:r>
              <a:rPr lang="en-GB" dirty="0"/>
              <a:t>Indicative budget £100-£150k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752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esentation titl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esentation titl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Presentation titl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Introduction&amp;quot;&quot;/&gt;&lt;property id=&quot;20307&quot; value=&quot;281&quot;/&gt;&lt;/object&gt;&lt;object type=&quot;3&quot; unique_id=&quot;10008&quot;&gt;&lt;property id=&quot;20148&quot; value=&quot;5&quot;/&gt;&lt;property id=&quot;20300&quot; value=&quot;Slide 5 - &amp;quot;Heading with text block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Heading with bulleted text block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Heading with 2 columns of text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Heading, text and image/chart/object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Heading, text and image/chart/object&amp;quot;&quot;/&gt;&lt;property id=&quot;20307&quot; value=&quot;265&quot;/&gt;&lt;/object&gt;&lt;object type=&quot;3&quot; unique_id=&quot;10013&quot;&gt;&lt;property id=&quot;20148&quot; value=&quot;5&quot;/&gt;&lt;property id=&quot;20300&quot; value=&quot;Slide 10 - &amp;quot;Heading, text and image/chart/object&amp;quot;&quot;/&gt;&lt;property id=&quot;20307&quot; value=&quot;282&quot;/&gt;&lt;/object&gt;&lt;object type=&quot;3&quot; unique_id=&quot;10014&quot;&gt;&lt;property id=&quot;20148&quot; value=&quot;5&quot;/&gt;&lt;property id=&quot;20300&quot; value=&quot;Slide 11 - &amp;quot;Heading, text and image/chart/object&amp;quot;&quot;/&gt;&lt;property id=&quot;20307&quot; value=&quot;283&quot;/&gt;&lt;/object&gt;&lt;object type=&quot;3&quot; unique_id=&quot;10015&quot;&gt;&lt;property id=&quot;20148&quot; value=&quot;5&quot;/&gt;&lt;property id=&quot;20300&quot; value=&quot;Slide 12 - &amp;quot;Heading, small amount of text and table&amp;quot;&quot;/&gt;&lt;property id=&quot;20307&quot; value=&quot;266&quot;/&gt;&lt;/object&gt;&lt;object type=&quot;3&quot; unique_id=&quot;10016&quot;&gt;&lt;property id=&quot;20148&quot; value=&quot;5&quot;/&gt;&lt;property id=&quot;20300&quot; value=&quot;Slide 13 - &amp;quot;Heading, small amount of text and table&amp;quot;&quot;/&gt;&lt;property id=&quot;20307&quot; value=&quot;267&quot;/&gt;&lt;/object&gt;&lt;object type=&quot;3&quot; unique_id=&quot;10017&quot;&gt;&lt;property id=&quot;20148&quot; value=&quot;5&quot;/&gt;&lt;property id=&quot;20300&quot; value=&quot;Slide 14 - &amp;quot;Heading, intro text and 3 biographies&amp;quot;&quot;/&gt;&lt;property id=&quot;20307&quot; value=&quot;268&quot;/&gt;&lt;/object&gt;&lt;object type=&quot;3&quot; unique_id=&quot;10018&quot;&gt;&lt;property id=&quot;20148&quot; value=&quot;5&quot;/&gt;&lt;property id=&quot;20300&quot; value=&quot;Slide 15 - &amp;quot;Heading, intro text and 6 biographies&amp;quot;&quot;/&gt;&lt;property id=&quot;20307&quot; value=&quot;269&quot;/&gt;&lt;/object&gt;&lt;object type=&quot;3&quot; unique_id=&quot;10019&quot;&gt;&lt;property id=&quot;20148&quot; value=&quot;5&quot;/&gt;&lt;property id=&quot;20300&quot; value=&quot;Slide 16 - &amp;quot;Heading, subheading and text&amp;quot;&quot;/&gt;&lt;property id=&quot;20307&quot; value=&quot;270&quot;/&gt;&lt;/object&gt;&lt;object type=&quot;3&quot; unique_id=&quot;10020&quot;&gt;&lt;property id=&quot;20148&quot; value=&quot;5&quot;/&gt;&lt;property id=&quot;20300&quot; value=&quot;Slide 17 - &amp;quot;Heading, subheading and bulleted text&amp;quot;&quot;/&gt;&lt;property id=&quot;20307&quot; value=&quot;271&quot;/&gt;&lt;/object&gt;&lt;object type=&quot;3&quot; unique_id=&quot;10021&quot;&gt;&lt;property id=&quot;20148&quot; value=&quot;5&quot;/&gt;&lt;property id=&quot;20300&quot; value=&quot;Slide 18 - &amp;quot;Heading, subheading and 2 columns of text&amp;quot;&quot;/&gt;&lt;property id=&quot;20307&quot; value=&quot;272&quot;/&gt;&lt;/object&gt;&lt;object type=&quot;3&quot; unique_id=&quot;10022&quot;&gt;&lt;property id=&quot;20148&quot; value=&quot;5&quot;/&gt;&lt;property id=&quot;20300&quot; value=&quot;Slide 19 - &amp;quot;Heading, subheading and image/chart/object 1&amp;quot;&quot;/&gt;&lt;property id=&quot;20307&quot; value=&quot;273&quot;/&gt;&lt;/object&gt;&lt;object type=&quot;3&quot; unique_id=&quot;10023&quot;&gt;&lt;property id=&quot;20148&quot; value=&quot;5&quot;/&gt;&lt;property id=&quot;20300&quot; value=&quot;Slide 20 - &amp;quot;Heading, subheading and image/chart/object 2&amp;quot;&quot;/&gt;&lt;property id=&quot;20307&quot; value=&quot;274&quot;/&gt;&lt;/object&gt;&lt;object type=&quot;3&quot; unique_id=&quot;10024&quot;&gt;&lt;property id=&quot;20148&quot; value=&quot;5&quot;/&gt;&lt;property id=&quot;20300&quot; value=&quot;Slide 21 - &amp;quot;Heading, subheading, text and table&amp;quot;&quot;/&gt;&lt;property id=&quot;20307&quot; value=&quot;275&quot;/&gt;&lt;/object&gt;&lt;object type=&quot;3&quot; unique_id=&quot;10025&quot;&gt;&lt;property id=&quot;20148&quot; value=&quot;5&quot;/&gt;&lt;property id=&quot;20300&quot; value=&quot;Slide 22 - &amp;quot;Heading, subheading, text and table&amp;quot;&quot;/&gt;&lt;property id=&quot;20307&quot; value=&quot;276&quot;/&gt;&lt;/object&gt;&lt;object type=&quot;3&quot; unique_id=&quot;10026&quot;&gt;&lt;property id=&quot;20148&quot; value=&quot;5&quot;/&gt;&lt;property id=&quot;20300&quot; value=&quot;Slide 23&quot;/&gt;&lt;property id=&quot;20307&quot; value=&quot;277&quot;/&gt;&lt;/object&gt;&lt;object type=&quot;3&quot; unique_id=&quot;10027&quot;&gt;&lt;property id=&quot;20148&quot; value=&quot;5&quot;/&gt;&lt;property id=&quot;20300&quot; value=&quot;Slide 24 - &amp;quot;Divider slide&amp;quot;&quot;/&gt;&lt;property id=&quot;20307&quot; value=&quot;278&quot;/&gt;&lt;/object&gt;&lt;object type=&quot;3&quot; unique_id=&quot;10028&quot;&gt;&lt;property id=&quot;20148&quot; value=&quot;5&quot;/&gt;&lt;property id=&quot;20300&quot; value=&quot;Slide 25 - &amp;quot;Thank you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RSSB">
      <a:dk1>
        <a:sysClr val="windowText" lastClr="000000"/>
      </a:dk1>
      <a:lt1>
        <a:sysClr val="window" lastClr="FFFFFF"/>
      </a:lt1>
      <a:dk2>
        <a:srgbClr val="7FC31C"/>
      </a:dk2>
      <a:lt2>
        <a:srgbClr val="00879B"/>
      </a:lt2>
      <a:accent1>
        <a:srgbClr val="005EB8"/>
      </a:accent1>
      <a:accent2>
        <a:srgbClr val="141B4D"/>
      </a:accent2>
      <a:accent3>
        <a:srgbClr val="FF7500"/>
      </a:accent3>
      <a:accent4>
        <a:srgbClr val="5F259F"/>
      </a:accent4>
      <a:accent5>
        <a:srgbClr val="FFD100"/>
      </a:accent5>
      <a:accent6>
        <a:srgbClr val="EF3B24"/>
      </a:accent6>
      <a:hlink>
        <a:srgbClr val="00A5E1"/>
      </a:hlink>
      <a:folHlink>
        <a:srgbClr val="00B140"/>
      </a:folHlink>
    </a:clrScheme>
    <a:fontScheme name="RS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SSB 2015 blank template.potx" id="{6758B034-5FCC-4A41-BEE9-6A79EC3BFCC4}" vid="{0F445788-28B8-4DBA-AED8-407BD2E122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RSSB 2015 blank template</Template>
  <TotalTime>1519</TotalTime>
  <Words>460</Words>
  <Application>Microsoft Office PowerPoint</Application>
  <PresentationFormat>On-screen Show (4:3)</PresentationFormat>
  <Paragraphs>121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T1145 Supporting and planning rail decarbonisation</vt:lpstr>
      <vt:lpstr>Landscape</vt:lpstr>
      <vt:lpstr>PowerPoint Presentation</vt:lpstr>
      <vt:lpstr>Research</vt:lpstr>
      <vt:lpstr>Proposed Project Structure</vt:lpstr>
      <vt:lpstr>Associated Activities</vt:lpstr>
      <vt:lpstr>Scope of T1145</vt:lpstr>
      <vt:lpstr>Scope of T1145</vt:lpstr>
      <vt:lpstr>Project timeframes (and budget)</vt:lpstr>
      <vt:lpstr>Questions</vt:lpstr>
      <vt:lpstr>Thank you</vt:lpstr>
    </vt:vector>
  </TitlesOfParts>
  <Company>RSSB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David Fletcher</dc:creator>
  <cp:lastModifiedBy>Amar Vasdev</cp:lastModifiedBy>
  <cp:revision>39</cp:revision>
  <dcterms:created xsi:type="dcterms:W3CDTF">2016-02-26T15:42:47Z</dcterms:created>
  <dcterms:modified xsi:type="dcterms:W3CDTF">2018-03-21T12:46:11Z</dcterms:modified>
</cp:coreProperties>
</file>