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ink/ink2.xml" ContentType="application/inkml+xml"/>
  <Override PartName="/ppt/notesSlides/notesSlide12.xml" ContentType="application/vnd.openxmlformats-officedocument.presentationml.notesSlide+xml"/>
  <Override PartName="/ppt/ink/ink3.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335" r:id="rId5"/>
    <p:sldId id="322" r:id="rId6"/>
    <p:sldId id="336" r:id="rId7"/>
    <p:sldId id="370" r:id="rId8"/>
    <p:sldId id="371" r:id="rId9"/>
    <p:sldId id="383" r:id="rId10"/>
    <p:sldId id="410" r:id="rId11"/>
    <p:sldId id="413" r:id="rId12"/>
    <p:sldId id="414" r:id="rId13"/>
    <p:sldId id="415" r:id="rId14"/>
    <p:sldId id="342" r:id="rId15"/>
    <p:sldId id="416" r:id="rId16"/>
    <p:sldId id="418" r:id="rId17"/>
    <p:sldId id="328" r:id="rId18"/>
    <p:sldId id="417" r:id="rId19"/>
    <p:sldId id="378" r:id="rId20"/>
    <p:sldId id="411" r:id="rId21"/>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7" name="COHEN, Paul" initials="CP" lastIdx="6" clrIdx="7">
    <p:extLst>
      <p:ext uri="{19B8F6BF-5375-455C-9EA6-DF929625EA0E}">
        <p15:presenceInfo xmlns:p15="http://schemas.microsoft.com/office/powerpoint/2012/main" userId="S::Paul.COHEN@EDUCATION.GOV.UK::c3373c32-a424-4bd0-a5b2-ebe065852c53" providerId="AD"/>
      </p:ext>
    </p:extLst>
  </p:cmAuthor>
  <p:cmAuthor id="1" name="PERRY, Ros" initials="PR" lastIdx="1" clrIdx="1">
    <p:extLst>
      <p:ext uri="{19B8F6BF-5375-455C-9EA6-DF929625EA0E}">
        <p15:presenceInfo xmlns:p15="http://schemas.microsoft.com/office/powerpoint/2012/main" userId="S-1-5-21-1993962763-1659004503-1801674531-97059" providerId="AD"/>
      </p:ext>
    </p:extLst>
  </p:cmAuthor>
  <p:cmAuthor id="8" name="HADRIDGE, Alice" initials="HA" lastIdx="3" clrIdx="8">
    <p:extLst>
      <p:ext uri="{19B8F6BF-5375-455C-9EA6-DF929625EA0E}">
        <p15:presenceInfo xmlns:p15="http://schemas.microsoft.com/office/powerpoint/2012/main" userId="S::Alice.HADRIDGE@EDUCATION.GOV.UK::81a318c8-d087-463c-ac68-28bd0e6a11d9" providerId="AD"/>
      </p:ext>
    </p:extLst>
  </p:cmAuthor>
  <p:cmAuthor id="2" name="MARRIOTT, Sophie" initials="MS" lastIdx="3" clrIdx="2">
    <p:extLst>
      <p:ext uri="{19B8F6BF-5375-455C-9EA6-DF929625EA0E}">
        <p15:presenceInfo xmlns:p15="http://schemas.microsoft.com/office/powerpoint/2012/main" userId="S-1-5-21-1993962763-1659004503-1801674531-97095" providerId="AD"/>
      </p:ext>
    </p:extLst>
  </p:cmAuthor>
  <p:cmAuthor id="9" name="HARRISON, Varick" initials="HV" lastIdx="13" clrIdx="9">
    <p:extLst>
      <p:ext uri="{19B8F6BF-5375-455C-9EA6-DF929625EA0E}">
        <p15:presenceInfo xmlns:p15="http://schemas.microsoft.com/office/powerpoint/2012/main" userId="S::Varick.HARRISON@EDUCATION.GOV.UK::4ffc9de7-ca47-43f1-a48e-37217d4517b7" providerId="AD"/>
      </p:ext>
    </p:extLst>
  </p:cmAuthor>
  <p:cmAuthor id="3" name="MEACHER, Rachel" initials="MR" lastIdx="32" clrIdx="3">
    <p:extLst>
      <p:ext uri="{19B8F6BF-5375-455C-9EA6-DF929625EA0E}">
        <p15:presenceInfo xmlns:p15="http://schemas.microsoft.com/office/powerpoint/2012/main" userId="S::Rachel.MEACHER@EDUCATION.GOV.UK::c5c4e480-bb8b-4a4a-a7b6-f4a21f5c09fe" providerId="AD"/>
      </p:ext>
    </p:extLst>
  </p:cmAuthor>
  <p:cmAuthor id="10" name="LAWSON, Neil" initials="LN" lastIdx="8" clrIdx="10">
    <p:extLst>
      <p:ext uri="{19B8F6BF-5375-455C-9EA6-DF929625EA0E}">
        <p15:presenceInfo xmlns:p15="http://schemas.microsoft.com/office/powerpoint/2012/main" userId="S::Neil.LAWSON@EDUCATION.GOV.UK::a79f235d-78c1-43f2-b6c3-d897ed878003" providerId="AD"/>
      </p:ext>
    </p:extLst>
  </p:cmAuthor>
  <p:cmAuthor id="4" name="ERRINGTON, Tom" initials="ET" lastIdx="30" clrIdx="4">
    <p:extLst>
      <p:ext uri="{19B8F6BF-5375-455C-9EA6-DF929625EA0E}">
        <p15:presenceInfo xmlns:p15="http://schemas.microsoft.com/office/powerpoint/2012/main" userId="S-1-5-21-1993962763-1659004503-1801674531-163035" providerId="AD"/>
      </p:ext>
    </p:extLst>
  </p:cmAuthor>
  <p:cmAuthor id="11" name="Adela Rynkowska" initials="AR" lastIdx="6" clrIdx="11">
    <p:extLst>
      <p:ext uri="{19B8F6BF-5375-455C-9EA6-DF929625EA0E}">
        <p15:presenceInfo xmlns:p15="http://schemas.microsoft.com/office/powerpoint/2012/main" userId="S::ARynkowska@haremi.co.uk::44364ab8-59d3-4395-a9a9-4c5394593f2d" providerId="AD"/>
      </p:ext>
    </p:extLst>
  </p:cmAuthor>
  <p:cmAuthor id="5" name="KEELING, Sophie" initials="KS" lastIdx="22" clrIdx="5">
    <p:extLst>
      <p:ext uri="{19B8F6BF-5375-455C-9EA6-DF929625EA0E}">
        <p15:presenceInfo xmlns:p15="http://schemas.microsoft.com/office/powerpoint/2012/main" userId="S-1-5-21-1993962763-1659004503-1801674531-187474" providerId="AD"/>
      </p:ext>
    </p:extLst>
  </p:cmAuthor>
  <p:cmAuthor id="6" name="GASKELL, Gillian" initials="GG" lastIdx="2" clrIdx="6">
    <p:extLst>
      <p:ext uri="{19B8F6BF-5375-455C-9EA6-DF929625EA0E}">
        <p15:presenceInfo xmlns:p15="http://schemas.microsoft.com/office/powerpoint/2012/main" userId="S::Gillian.GASKELL@EDUCATION.GOV.UK::bb4a3263-d013-4355-8886-728b7b70a1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17F5"/>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555" y="53"/>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WSON, Neil" userId="a79f235d-78c1-43f2-b6c3-d897ed878003" providerId="ADAL" clId="{E7956EE6-2670-4DD2-9320-D874EE82A9AD}"/>
    <pc:docChg chg="custSel modSld">
      <pc:chgData name="LAWSON, Neil" userId="a79f235d-78c1-43f2-b6c3-d897ed878003" providerId="ADAL" clId="{E7956EE6-2670-4DD2-9320-D874EE82A9AD}" dt="2021-09-01T16:13:45.098" v="75" actId="20577"/>
      <pc:docMkLst>
        <pc:docMk/>
      </pc:docMkLst>
      <pc:sldChg chg="modSp mod">
        <pc:chgData name="LAWSON, Neil" userId="a79f235d-78c1-43f2-b6c3-d897ed878003" providerId="ADAL" clId="{E7956EE6-2670-4DD2-9320-D874EE82A9AD}" dt="2021-08-26T12:46:36.012" v="44" actId="20577"/>
        <pc:sldMkLst>
          <pc:docMk/>
          <pc:sldMk cId="3054220775" sldId="378"/>
        </pc:sldMkLst>
        <pc:spChg chg="mod">
          <ac:chgData name="LAWSON, Neil" userId="a79f235d-78c1-43f2-b6c3-d897ed878003" providerId="ADAL" clId="{E7956EE6-2670-4DD2-9320-D874EE82A9AD}" dt="2021-08-26T12:46:36.012" v="44" actId="20577"/>
          <ac:spMkLst>
            <pc:docMk/>
            <pc:sldMk cId="3054220775" sldId="378"/>
            <ac:spMk id="3" creationId="{00000000-0000-0000-0000-000000000000}"/>
          </ac:spMkLst>
        </pc:spChg>
      </pc:sldChg>
      <pc:sldChg chg="modSp mod">
        <pc:chgData name="LAWSON, Neil" userId="a79f235d-78c1-43f2-b6c3-d897ed878003" providerId="ADAL" clId="{E7956EE6-2670-4DD2-9320-D874EE82A9AD}" dt="2021-08-26T12:27:28.071" v="25" actId="20577"/>
        <pc:sldMkLst>
          <pc:docMk/>
          <pc:sldMk cId="3852933813" sldId="413"/>
        </pc:sldMkLst>
        <pc:spChg chg="mod">
          <ac:chgData name="LAWSON, Neil" userId="a79f235d-78c1-43f2-b6c3-d897ed878003" providerId="ADAL" clId="{E7956EE6-2670-4DD2-9320-D874EE82A9AD}" dt="2021-08-26T12:27:28.071" v="25" actId="20577"/>
          <ac:spMkLst>
            <pc:docMk/>
            <pc:sldMk cId="3852933813" sldId="413"/>
            <ac:spMk id="7" creationId="{A81FC5C7-E672-470B-8D7A-54FB9B98CEC5}"/>
          </ac:spMkLst>
        </pc:spChg>
      </pc:sldChg>
      <pc:sldChg chg="modSp mod">
        <pc:chgData name="LAWSON, Neil" userId="a79f235d-78c1-43f2-b6c3-d897ed878003" providerId="ADAL" clId="{E7956EE6-2670-4DD2-9320-D874EE82A9AD}" dt="2021-08-26T12:27:39.053" v="28" actId="20577"/>
        <pc:sldMkLst>
          <pc:docMk/>
          <pc:sldMk cId="996900442" sldId="414"/>
        </pc:sldMkLst>
        <pc:spChg chg="mod">
          <ac:chgData name="LAWSON, Neil" userId="a79f235d-78c1-43f2-b6c3-d897ed878003" providerId="ADAL" clId="{E7956EE6-2670-4DD2-9320-D874EE82A9AD}" dt="2021-08-26T12:27:39.053" v="28" actId="20577"/>
          <ac:spMkLst>
            <pc:docMk/>
            <pc:sldMk cId="996900442" sldId="414"/>
            <ac:spMk id="7" creationId="{A81FC5C7-E672-470B-8D7A-54FB9B98CEC5}"/>
          </ac:spMkLst>
        </pc:spChg>
      </pc:sldChg>
      <pc:sldChg chg="modSp mod">
        <pc:chgData name="LAWSON, Neil" userId="a79f235d-78c1-43f2-b6c3-d897ed878003" providerId="ADAL" clId="{E7956EE6-2670-4DD2-9320-D874EE82A9AD}" dt="2021-09-01T16:13:45.098" v="75" actId="20577"/>
        <pc:sldMkLst>
          <pc:docMk/>
          <pc:sldMk cId="2943880756" sldId="415"/>
        </pc:sldMkLst>
        <pc:spChg chg="mod">
          <ac:chgData name="LAWSON, Neil" userId="a79f235d-78c1-43f2-b6c3-d897ed878003" providerId="ADAL" clId="{E7956EE6-2670-4DD2-9320-D874EE82A9AD}" dt="2021-09-01T16:13:45.098" v="75" actId="20577"/>
          <ac:spMkLst>
            <pc:docMk/>
            <pc:sldMk cId="2943880756" sldId="415"/>
            <ac:spMk id="7" creationId="{A81FC5C7-E672-470B-8D7A-54FB9B98CEC5}"/>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01/09/2021</a:t>
            </a:fld>
            <a:endParaRPr lang="en-GB"/>
          </a:p>
        </p:txBody>
      </p:sp>
      <p:sp>
        <p:nvSpPr>
          <p:cNvPr id="4" name="Footer Placeholder 3"/>
          <p:cNvSpPr>
            <a:spLocks noGrp="1"/>
          </p:cNvSpPr>
          <p:nvPr>
            <p:ph type="ftr" sz="quarter" idx="2"/>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5" name="Slide Number Placeholder 4"/>
          <p:cNvSpPr>
            <a:spLocks noGrp="1"/>
          </p:cNvSpPr>
          <p:nvPr>
            <p:ph type="sldNum" sz="quarter" idx="3"/>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44900" y="195219"/>
            <a:ext cx="4716224" cy="548161"/>
          </a:xfrm>
          <a:prstGeom prst="rect">
            <a:avLst/>
          </a:prstGeom>
        </p:spPr>
        <p:txBody>
          <a:bodyPr vert="horz" lIns="91440" tIns="45720" rIns="91440" bIns="45720" rtlCol="0"/>
          <a:lstStyle>
            <a:lvl1pPr algn="l">
              <a:defRPr sz="1200"/>
            </a:lvl1pPr>
          </a:lstStyle>
          <a:p>
            <a:endParaRPr lang="en-GB"/>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199"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9T23:29:54.51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9T23:30:18.165"/>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8-19T23:29:49.577"/>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3750" cy="44053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7405" y="4723448"/>
            <a:ext cx="5359346" cy="447484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01/09/2021</a:t>
            </a:fld>
            <a:endParaRPr lang="en-GB"/>
          </a:p>
        </p:txBody>
      </p:sp>
      <p:sp>
        <p:nvSpPr>
          <p:cNvPr id="9" name="Footer Placeholder 3"/>
          <p:cNvSpPr>
            <a:spLocks noGrp="1"/>
          </p:cNvSpPr>
          <p:nvPr>
            <p:ph type="ftr" sz="quarter" idx="4"/>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10" name="Slide Number Placeholder 4"/>
          <p:cNvSpPr>
            <a:spLocks noGrp="1"/>
          </p:cNvSpPr>
          <p:nvPr>
            <p:ph type="sldNum" sz="quarter" idx="5"/>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1734593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10</a:t>
            </a:fld>
            <a:endParaRPr lang="en-GB"/>
          </a:p>
        </p:txBody>
      </p:sp>
    </p:spTree>
    <p:extLst>
      <p:ext uri="{BB962C8B-B14F-4D97-AF65-F5344CB8AC3E}">
        <p14:creationId xmlns:p14="http://schemas.microsoft.com/office/powerpoint/2010/main" val="4187351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961983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14</a:t>
            </a:fld>
            <a:endParaRPr lang="en-GB"/>
          </a:p>
        </p:txBody>
      </p:sp>
    </p:spTree>
    <p:extLst>
      <p:ext uri="{BB962C8B-B14F-4D97-AF65-F5344CB8AC3E}">
        <p14:creationId xmlns:p14="http://schemas.microsoft.com/office/powerpoint/2010/main" val="3133219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16</a:t>
            </a:fld>
            <a:endParaRPr lang="en-GB"/>
          </a:p>
        </p:txBody>
      </p:sp>
    </p:spTree>
    <p:extLst>
      <p:ext uri="{BB962C8B-B14F-4D97-AF65-F5344CB8AC3E}">
        <p14:creationId xmlns:p14="http://schemas.microsoft.com/office/powerpoint/2010/main" val="594012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4164281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1426942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8D59921-4396-445C-AA31-82CF2D9C00B0}" type="slidenum">
              <a:rPr lang="en-GB" smtClean="0"/>
              <a:t>3</a:t>
            </a:fld>
            <a:endParaRPr lang="en-GB"/>
          </a:p>
        </p:txBody>
      </p:sp>
    </p:spTree>
    <p:extLst>
      <p:ext uri="{BB962C8B-B14F-4D97-AF65-F5344CB8AC3E}">
        <p14:creationId xmlns:p14="http://schemas.microsoft.com/office/powerpoint/2010/main" val="3024791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4</a:t>
            </a:fld>
            <a:endParaRPr lang="en-GB"/>
          </a:p>
        </p:txBody>
      </p:sp>
    </p:spTree>
    <p:extLst>
      <p:ext uri="{BB962C8B-B14F-4D97-AF65-F5344CB8AC3E}">
        <p14:creationId xmlns:p14="http://schemas.microsoft.com/office/powerpoint/2010/main" val="267778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264626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357853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7</a:t>
            </a:fld>
            <a:endParaRPr lang="en-GB"/>
          </a:p>
        </p:txBody>
      </p:sp>
    </p:spTree>
    <p:extLst>
      <p:ext uri="{BB962C8B-B14F-4D97-AF65-F5344CB8AC3E}">
        <p14:creationId xmlns:p14="http://schemas.microsoft.com/office/powerpoint/2010/main" val="2338425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8</a:t>
            </a:fld>
            <a:endParaRPr lang="en-GB"/>
          </a:p>
        </p:txBody>
      </p:sp>
    </p:spTree>
    <p:extLst>
      <p:ext uri="{BB962C8B-B14F-4D97-AF65-F5344CB8AC3E}">
        <p14:creationId xmlns:p14="http://schemas.microsoft.com/office/powerpoint/2010/main" val="790305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9</a:t>
            </a:fld>
            <a:endParaRPr lang="en-GB"/>
          </a:p>
        </p:txBody>
      </p:sp>
    </p:spTree>
    <p:extLst>
      <p:ext uri="{BB962C8B-B14F-4D97-AF65-F5344CB8AC3E}">
        <p14:creationId xmlns:p14="http://schemas.microsoft.com/office/powerpoint/2010/main" val="114373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a:t>Click to edit Master title style</a:t>
            </a:r>
            <a:endParaRPr lang="en-GB"/>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EA7D4C73-A17A-4259-B579-4C431FF1D501}" type="datetime1">
              <a:rPr lang="en-GB" smtClean="0"/>
              <a:t>01/09/2021</a:t>
            </a:fld>
            <a:endParaRPr lang="en-GB"/>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C12D93CE-F745-4A12-9916-D933AD7473BE}" type="datetime1">
              <a:rPr lang="en-GB" smtClean="0"/>
              <a:t>01/09/2021</a:t>
            </a:fld>
            <a:endParaRPr lang="en-GB"/>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a:t>Click to edit Master title style</a:t>
            </a:r>
            <a:endParaRPr lang="en-GB"/>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27D89DF3-9EFD-4662-98A2-CA99288669B7}" type="datetime1">
              <a:rPr lang="en-GB" smtClean="0"/>
              <a:t>01/09/2021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57DCB1-D3B3-4CE4-A7BD-1421F0CCF70E}" type="datetime1">
              <a:rPr lang="en-GB" smtClean="0"/>
              <a:t>01/09/2021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endParaRPr lang="en-GB"/>
          </a:p>
        </p:txBody>
      </p:sp>
      <p:sp>
        <p:nvSpPr>
          <p:cNvPr id="3" name="Content Placeholder 2"/>
          <p:cNvSpPr>
            <a:spLocks noGrp="1"/>
          </p:cNvSpPr>
          <p:nvPr>
            <p:ph idx="1" hasCustomPrompt="1"/>
          </p:nvPr>
        </p:nvSpPr>
        <p:spPr>
          <a:xfrm>
            <a:off x="684212" y="1196976"/>
            <a:ext cx="7775575" cy="4679949"/>
          </a:xfrm>
        </p:spPr>
        <p:txBody>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baseline="0">
                <a:latin typeface="Calibri" panose="020F0502020204030204" pitchFamily="34" charset="0"/>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a:latin typeface="Calibri" panose="020F0502020204030204" pitchFamily="34" charset="0"/>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DAA5670-5A55-4A90-86F2-33B98AF7086A}" type="datetime1">
              <a:rPr lang="en-GB" smtClean="0"/>
              <a:t>01/09/2021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cxnSp>
        <p:nvCxnSpPr>
          <p:cNvPr id="5" name="Straight Connector 4"/>
          <p:cNvCxnSpPr/>
          <p:nvPr userDrawn="1"/>
        </p:nvCxnSpPr>
        <p:spPr>
          <a:xfrm>
            <a:off x="684212" y="981075"/>
            <a:ext cx="777557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a:t>Click to edit Master title style</a:t>
            </a:r>
            <a:endParaRPr lang="en-GB"/>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136B77D-9774-4689-A2D9-AF3545D4A0BD}" type="datetime1">
              <a:rPr lang="en-GB" smtClean="0"/>
              <a:t>01/09/2021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E90080D-0AC3-462E-B143-B79CDA66C5D4}" type="datetime1">
              <a:rPr lang="en-GB" smtClean="0"/>
              <a:t>01/09/2021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7E96B47-E0D5-4CAF-86EA-B5E1186C2F30}" type="datetime1">
              <a:rPr lang="en-GB" smtClean="0"/>
              <a:t>01/09/2021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64B58E9-BB80-4632-9875-551FC9D3403D}" type="datetime1">
              <a:rPr lang="en-GB" smtClean="0"/>
              <a:t>01/09/2021</a:t>
            </a:fld>
            <a:endParaRPr lang="en-GB"/>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C67DEBA-20BC-49FD-9805-8D4D27A99BD9}" type="datetime1">
              <a:rPr lang="en-GB" smtClean="0"/>
              <a:t>01/09/2021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2F7CB62-DA75-4FBD-A42F-6E8F147046A2}" type="datetime1">
              <a:rPr lang="en-GB" smtClean="0"/>
              <a:t>01/09/2021</a:t>
            </a:fld>
            <a:endParaRPr lang="en-GB"/>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0" tIns="45720" rIns="36000" bIns="45720" rtlCol="0" anchor="ctr">
            <a:noAutofit/>
          </a:bodyPr>
          <a:lstStyle/>
          <a:p>
            <a:r>
              <a:rPr lang="en-US"/>
              <a:t>Click to edit Master title style</a:t>
            </a:r>
            <a:endParaRPr lang="en-GB"/>
          </a:p>
        </p:txBody>
      </p:sp>
      <p:sp>
        <p:nvSpPr>
          <p:cNvPr id="3" name="Text Placeholder 2"/>
          <p:cNvSpPr>
            <a:spLocks noGrp="1"/>
          </p:cNvSpPr>
          <p:nvPr>
            <p:ph type="body" idx="1"/>
          </p:nvPr>
        </p:nvSpPr>
        <p:spPr>
          <a:xfrm>
            <a:off x="684212" y="1196976"/>
            <a:ext cx="7775575" cy="4679949"/>
          </a:xfrm>
          <a:prstGeom prst="rect">
            <a:avLst/>
          </a:prstGeom>
        </p:spPr>
        <p:txBody>
          <a:bodyPr vert="horz" lIns="36000" tIns="45720" rIns="91440" bIns="45720" rtlCol="0">
            <a:noAutofit/>
          </a:bodyPr>
          <a:lstStyle/>
          <a:p>
            <a:pPr lvl="0"/>
            <a:r>
              <a:rPr lang="en-US"/>
              <a:t>Click to edit Master text styles</a:t>
            </a:r>
          </a:p>
          <a:p>
            <a:pPr lvl="1"/>
            <a:r>
              <a:rPr lang="en-US"/>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4E4C0A44-E06D-456D-B069-D28C56A76B65}" type="datetime1">
              <a:rPr lang="en-GB" smtClean="0"/>
              <a:t>01/09/2021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2" y="6281024"/>
            <a:ext cx="700954" cy="41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userDrawn="1"/>
        </p:nvCxnSpPr>
        <p:spPr>
          <a:xfrm>
            <a:off x="684212" y="981075"/>
            <a:ext cx="777557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hf hdr="0" ftr="0" dt="0"/>
  <p:txStyles>
    <p:titleStyle>
      <a:lvl1pPr algn="l" defTabSz="914400" rtl="0" eaLnBrk="1" latinLnBrk="0" hangingPunct="1">
        <a:spcBef>
          <a:spcPct val="0"/>
        </a:spcBef>
        <a:buNone/>
        <a:defRPr lang="en-GB" sz="3200" b="1" kern="1200" dirty="0">
          <a:solidFill>
            <a:srgbClr val="00B0F0"/>
          </a:solidFill>
          <a:latin typeface="+mn-lt"/>
          <a:ea typeface="+mj-ea"/>
          <a:cs typeface="Arial" panose="020B0604020202020204" pitchFamily="34" charset="0"/>
        </a:defRPr>
      </a:lvl1pPr>
    </p:titleStyle>
    <p:bodyStyle>
      <a:lvl1pPr marL="342900" indent="-342900" algn="l" defTabSz="914400" rtl="0" eaLnBrk="1" latinLnBrk="0" hangingPunct="1">
        <a:lnSpc>
          <a:spcPct val="100000"/>
        </a:lnSpc>
        <a:spcBef>
          <a:spcPts val="0"/>
        </a:spcBef>
        <a:spcAft>
          <a:spcPts val="600"/>
        </a:spcAft>
        <a:buClr>
          <a:srgbClr val="002060"/>
        </a:buClr>
        <a:buFont typeface="Wingdings" pitchFamily="2" charset="2"/>
        <a:buChar char="§"/>
        <a:defRPr sz="2000" b="0" kern="1200">
          <a:solidFill>
            <a:srgbClr val="002060"/>
          </a:solidFill>
          <a:latin typeface="+mn-lt"/>
          <a:ea typeface="+mn-ea"/>
          <a:cs typeface="Arial" panose="020B0604020202020204" pitchFamily="34" charset="0"/>
        </a:defRPr>
      </a:lvl1pPr>
      <a:lvl2pPr marL="742950" indent="-285750" algn="l" defTabSz="914400" rtl="0" eaLnBrk="1" latinLnBrk="0" hangingPunct="1">
        <a:lnSpc>
          <a:spcPct val="100000"/>
        </a:lnSpc>
        <a:spcBef>
          <a:spcPts val="0"/>
        </a:spcBef>
        <a:spcAft>
          <a:spcPts val="600"/>
        </a:spcAft>
        <a:buClr>
          <a:srgbClr val="002060"/>
        </a:buClr>
        <a:buFont typeface="Wingdings" pitchFamily="2" charset="2"/>
        <a:buChar char="§"/>
        <a:defRPr sz="1600" b="0" kern="1200">
          <a:solidFill>
            <a:srgbClr val="002060"/>
          </a:solidFill>
          <a:latin typeface="+mn-lt"/>
          <a:ea typeface="+mn-ea"/>
          <a:cs typeface="Arial" panose="020B0604020202020204" pitchFamily="34" charset="0"/>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ustomXml" Target="../ink/ink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402" y="1382486"/>
            <a:ext cx="7633648" cy="3198642"/>
          </a:xfrm>
        </p:spPr>
        <p:txBody>
          <a:bodyPr/>
          <a:lstStyle/>
          <a:p>
            <a:br>
              <a:rPr lang="en-GB" sz="4400" dirty="0"/>
            </a:br>
            <a:r>
              <a:rPr lang="en-GB" sz="4400" dirty="0"/>
              <a:t>Early engagement session </a:t>
            </a:r>
            <a:br>
              <a:rPr lang="en-GB" sz="4400" dirty="0"/>
            </a:br>
            <a:br>
              <a:rPr lang="en-GB" sz="4400" dirty="0"/>
            </a:br>
            <a:r>
              <a:rPr lang="en-GB" sz="4400" b="1" dirty="0"/>
              <a:t>Queen’s Jubilee - Commemorative Book</a:t>
            </a:r>
            <a:br>
              <a:rPr lang="en-GB" sz="4400" b="1" dirty="0"/>
            </a:br>
            <a:br>
              <a:rPr lang="en-GB" sz="4400" b="1" dirty="0"/>
            </a:br>
            <a:r>
              <a:rPr lang="en-GB" sz="4400" b="1" dirty="0"/>
              <a:t> </a:t>
            </a:r>
            <a:br>
              <a:rPr lang="en-GB" sz="4400" b="1" dirty="0"/>
            </a:br>
            <a:r>
              <a:rPr lang="en-GB" sz="4400" b="1" dirty="0"/>
              <a:t> </a:t>
            </a:r>
            <a:br>
              <a:rPr lang="en-GB" sz="4400" b="1" dirty="0"/>
            </a:br>
            <a:br>
              <a:rPr lang="en-GB" sz="4400" b="1" dirty="0"/>
            </a:br>
            <a:br>
              <a:rPr lang="en-GB" sz="2100" i="1" dirty="0"/>
            </a:br>
            <a:endParaRPr lang="en-GB" sz="2100" i="1" dirty="0"/>
          </a:p>
        </p:txBody>
      </p:sp>
      <p:sp>
        <p:nvSpPr>
          <p:cNvPr id="3" name="Subtitle 2"/>
          <p:cNvSpPr>
            <a:spLocks noGrp="1"/>
          </p:cNvSpPr>
          <p:nvPr>
            <p:ph type="subTitle" idx="1"/>
          </p:nvPr>
        </p:nvSpPr>
        <p:spPr>
          <a:xfrm>
            <a:off x="663402" y="4581128"/>
            <a:ext cx="7920880" cy="432048"/>
          </a:xfrm>
        </p:spPr>
        <p:txBody>
          <a:bodyPr>
            <a:normAutofit fontScale="25000" lnSpcReduction="20000"/>
          </a:bodyPr>
          <a:lstStyle/>
          <a:p>
            <a:r>
              <a:rPr lang="en-GB" sz="8000">
                <a:latin typeface="+mn-lt"/>
              </a:rPr>
              <a:t>We will be with you shortly…</a:t>
            </a:r>
          </a:p>
          <a:p>
            <a:endParaRPr lang="en-GB" sz="8000" b="0">
              <a:latin typeface="+mn-lt"/>
            </a:endParaRPr>
          </a:p>
          <a:p>
            <a:endParaRPr lang="en-GB" sz="8000" b="0">
              <a:latin typeface="+mn-lt"/>
            </a:endParaRPr>
          </a:p>
          <a:p>
            <a:r>
              <a:rPr lang="en-GB" sz="8000" b="0">
                <a:latin typeface="+mn-lt"/>
              </a:rPr>
              <a:t>26 August 2021</a:t>
            </a:r>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a:t>
            </a:fld>
            <a:endParaRPr lang="en-GB"/>
          </a:p>
        </p:txBody>
      </p:sp>
    </p:spTree>
    <p:extLst>
      <p:ext uri="{BB962C8B-B14F-4D97-AF65-F5344CB8AC3E}">
        <p14:creationId xmlns:p14="http://schemas.microsoft.com/office/powerpoint/2010/main" val="4148083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 Volumes</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a:xfrm>
            <a:off x="684212" y="1196976"/>
            <a:ext cx="7775575" cy="5388881"/>
          </a:xfrm>
        </p:spPr>
        <p:txBody>
          <a:bodyPr vert="horz" lIns="36000" tIns="45720" rIns="91440" bIns="45720" rtlCol="0" anchor="t">
            <a:noAutofit/>
          </a:bodyPr>
          <a:lstStyle/>
          <a:p>
            <a:endParaRPr lang="en-GB" dirty="0"/>
          </a:p>
          <a:p>
            <a:endParaRPr lang="en-GB"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10</a:t>
            </a:fld>
            <a:endParaRPr lang="en-GB"/>
          </a:p>
        </p:txBody>
      </p:sp>
      <p:sp>
        <p:nvSpPr>
          <p:cNvPr id="7" name="Content Placeholder 2">
            <a:extLst>
              <a:ext uri="{FF2B5EF4-FFF2-40B4-BE49-F238E27FC236}">
                <a16:creationId xmlns:a16="http://schemas.microsoft.com/office/drawing/2014/main" id="{A81FC5C7-E672-470B-8D7A-54FB9B98CEC5}"/>
              </a:ext>
            </a:extLst>
          </p:cNvPr>
          <p:cNvSpPr txBox="1">
            <a:spLocks/>
          </p:cNvSpPr>
          <p:nvPr/>
        </p:nvSpPr>
        <p:spPr>
          <a:xfrm>
            <a:off x="304800" y="1089025"/>
            <a:ext cx="8507186" cy="5245100"/>
          </a:xfrm>
          <a:prstGeom prst="rect">
            <a:avLst/>
          </a:prstGeom>
        </p:spPr>
        <p:txBody>
          <a:bodyPr vert="horz" lIns="36000" tIns="45720" rIns="91440" bIns="45720" rtlCol="0" anchor="t">
            <a:noAutofit/>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kern="1200" baseline="0">
                <a:solidFill>
                  <a:srgbClr val="002060"/>
                </a:solidFill>
                <a:latin typeface="Calibri" panose="020F0502020204030204" pitchFamily="34" charset="0"/>
                <a:ea typeface="+mn-ea"/>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b="0" kern="1200">
                <a:solidFill>
                  <a:srgbClr val="002060"/>
                </a:solidFill>
                <a:latin typeface="Calibri" panose="020F0502020204030204" pitchFamily="34" charset="0"/>
                <a:ea typeface="+mn-ea"/>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latin typeface="+mn-lt"/>
                <a:cs typeface="Arial"/>
              </a:rPr>
              <a:t>Based on latest data [</a:t>
            </a:r>
            <a:r>
              <a:rPr lang="en-GB" sz="2000" b="1">
                <a:latin typeface="+mn-lt"/>
                <a:cs typeface="Arial"/>
              </a:rPr>
              <a:t>approximate figures] - </a:t>
            </a:r>
            <a:endParaRPr lang="en-GB" sz="2000" b="1" dirty="0">
              <a:latin typeface="+mn-lt"/>
              <a:cs typeface="Arial"/>
            </a:endParaRPr>
          </a:p>
          <a:p>
            <a:pPr marL="342900" lvl="0" indent="-342900" algn="just" fontAlgn="base" hangingPunct="0">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4.53 million English language books across approx. 17,990 schools in England</a:t>
            </a:r>
          </a:p>
          <a:p>
            <a:pPr marL="342900" lvl="0" indent="-342900" algn="just" fontAlgn="base" hangingPunct="0">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For additional 5,600 children in </a:t>
            </a:r>
            <a:r>
              <a:rPr lang="en-GB" sz="2000" dirty="0">
                <a:ea typeface="Times New Roman" panose="02020603050405020304" pitchFamily="18" charset="0"/>
                <a:cs typeface="Times New Roman" panose="02020603050405020304" pitchFamily="18" charset="0"/>
              </a:rPr>
              <a:t>l</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ocal authority-funded alternative provision, copies to approx. 150  LAs</a:t>
            </a:r>
          </a:p>
          <a:p>
            <a:pPr marL="342900" lvl="0" indent="-342900" algn="just" fontAlgn="base" hangingPunct="0">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173,000 English language books for approx. 800 schools in Northern Ireland</a:t>
            </a:r>
          </a:p>
          <a:p>
            <a:pPr marL="342900" lvl="0" indent="-342900" algn="just" fontAlgn="base" hangingPunct="0">
              <a:buFont typeface="Arial" panose="020B0604020202020204" pitchFamily="34" charset="0"/>
              <a:buChar char="•"/>
            </a:pPr>
            <a:r>
              <a:rPr lang="en-GB" sz="2000" dirty="0">
                <a:ea typeface="Times New Roman" panose="02020603050405020304" pitchFamily="18" charset="0"/>
                <a:cs typeface="Times New Roman" panose="02020603050405020304" pitchFamily="18" charset="0"/>
              </a:rPr>
              <a:t>86,800 </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English language books </a:t>
            </a:r>
            <a:r>
              <a:rPr lang="en-GB" sz="2000" dirty="0">
                <a:ea typeface="Times New Roman" panose="02020603050405020304" pitchFamily="18" charset="0"/>
                <a:cs typeface="Times New Roman" panose="02020603050405020304" pitchFamily="18" charset="0"/>
              </a:rPr>
              <a:t>and 7,200 </a:t>
            </a: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Gaelic language (not dual language) books for 2,005 schools in Scotland</a:t>
            </a:r>
          </a:p>
          <a:p>
            <a:pPr marL="342900" lvl="0" indent="-342900" algn="just" fontAlgn="base" hangingPunct="0">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Dual language – Welsh/English - books for 201,000 pupils in 1,274 schools and 16 other educational establishments in Wales</a:t>
            </a:r>
          </a:p>
          <a:p>
            <a:pPr marL="342900" lvl="0" indent="-342900" algn="just" fontAlgn="base" hangingPunct="0">
              <a:spcAft>
                <a:spcPts val="600"/>
              </a:spcAft>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cs typeface="Times New Roman" panose="02020603050405020304" pitchFamily="18" charset="0"/>
              </a:rPr>
              <a:t>Additional copies of books to each school to minimise the possibility of any children not receiving a copy.</a:t>
            </a:r>
          </a:p>
          <a:p>
            <a:pPr marL="342900" lvl="0" indent="-342900" algn="just" fontAlgn="base" hangingPunct="0">
              <a:spcAft>
                <a:spcPts val="600"/>
              </a:spcAft>
              <a:buFont typeface="Arial" panose="020B0604020202020204" pitchFamily="34" charset="0"/>
              <a:buChar char="•"/>
            </a:pPr>
            <a:r>
              <a:rPr lang="en-GB" sz="2000" dirty="0">
                <a:cs typeface="Times New Roman" panose="02020603050405020304" pitchFamily="18" charset="0"/>
              </a:rPr>
              <a:t>We will provide distribution lists, addresses, numbers required for each school based on latest available data at time of distribution.</a:t>
            </a:r>
            <a:r>
              <a:rPr lang="en-GB" sz="2000" dirty="0">
                <a:latin typeface="+mn-lt"/>
                <a:cs typeface="Arial"/>
              </a:rPr>
              <a:t>						</a:t>
            </a:r>
            <a:endParaRPr lang="en-GB" sz="2000" dirty="0">
              <a:latin typeface="+mn-lt"/>
              <a:cs typeface="Arial" panose="020B0604020202020204" pitchFamily="34" charset="0"/>
            </a:endParaRPr>
          </a:p>
        </p:txBody>
      </p:sp>
    </p:spTree>
    <p:extLst>
      <p:ext uri="{BB962C8B-B14F-4D97-AF65-F5344CB8AC3E}">
        <p14:creationId xmlns:p14="http://schemas.microsoft.com/office/powerpoint/2010/main" val="2943880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6757" y="1988840"/>
            <a:ext cx="7633648" cy="2304256"/>
          </a:xfrm>
        </p:spPr>
        <p:txBody>
          <a:bodyPr/>
          <a:lstStyle/>
          <a:p>
            <a:r>
              <a:rPr lang="en-GB" sz="4400" b="1"/>
              <a:t>Commercial overview</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1"/>
            <a:ext cx="7920880" cy="1992526"/>
          </a:xfrm>
        </p:spPr>
        <p:txBody>
          <a:bodyPr>
            <a:normAutofit fontScale="25000" lnSpcReduction="20000"/>
          </a:bodyPr>
          <a:lstStyle/>
          <a:p>
            <a:endParaRPr lang="en-GB" sz="8000">
              <a:latin typeface="+mn-lt"/>
            </a:endParaRPr>
          </a:p>
          <a:p>
            <a:endParaRPr lang="en-GB" sz="8000">
              <a:latin typeface="+mn-lt"/>
            </a:endParaRPr>
          </a:p>
          <a:p>
            <a:r>
              <a:rPr lang="en-GB" sz="8000" b="0">
                <a:latin typeface="+mn-lt"/>
              </a:rPr>
              <a:t>Varick Harrison - Commercial Lead</a:t>
            </a:r>
          </a:p>
          <a:p>
            <a:r>
              <a:rPr lang="en-GB" sz="8000" b="0">
                <a:latin typeface="+mn-lt"/>
              </a:rPr>
              <a:t>Asad Saeed – Commercial Manager</a:t>
            </a:r>
          </a:p>
          <a:p>
            <a:endParaRPr lang="en-GB" sz="8000" b="0">
              <a:latin typeface="+mn-lt"/>
            </a:endParaRPr>
          </a:p>
          <a:p>
            <a:r>
              <a:rPr lang="en-GB" sz="8000" b="0">
                <a:latin typeface="+mn-lt"/>
              </a:rPr>
              <a:t>Commercial Directorate </a:t>
            </a:r>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11</a:t>
            </a:fld>
            <a:endParaRPr lang="en-GB"/>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44CB368D-BCC0-43FC-97E6-28FAD6939D86}"/>
                  </a:ext>
                </a:extLst>
              </p14:cNvPr>
              <p14:cNvContentPartPr/>
              <p14:nvPr/>
            </p14:nvContentPartPr>
            <p14:xfrm>
              <a:off x="1344197" y="5246503"/>
              <a:ext cx="360" cy="360"/>
            </p14:xfrm>
          </p:contentPart>
        </mc:Choice>
        <mc:Fallback xmlns="">
          <p:pic>
            <p:nvPicPr>
              <p:cNvPr id="5" name="Ink 4">
                <a:extLst>
                  <a:ext uri="{FF2B5EF4-FFF2-40B4-BE49-F238E27FC236}">
                    <a16:creationId xmlns:a16="http://schemas.microsoft.com/office/drawing/2014/main" id="{44CB368D-BCC0-43FC-97E6-28FAD6939D86}"/>
                  </a:ext>
                </a:extLst>
              </p:cNvPr>
              <p:cNvPicPr/>
              <p:nvPr/>
            </p:nvPicPr>
            <p:blipFill>
              <a:blip r:embed="rId4"/>
              <a:stretch>
                <a:fillRect/>
              </a:stretch>
            </p:blipFill>
            <p:spPr>
              <a:xfrm>
                <a:off x="1335197" y="523750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9" name="Ink 18">
                <a:extLst>
                  <a:ext uri="{FF2B5EF4-FFF2-40B4-BE49-F238E27FC236}">
                    <a16:creationId xmlns:a16="http://schemas.microsoft.com/office/drawing/2014/main" id="{94C4F959-E934-4125-A9CB-248930393694}"/>
                  </a:ext>
                </a:extLst>
              </p14:cNvPr>
              <p14:cNvContentPartPr/>
              <p14:nvPr/>
            </p14:nvContentPartPr>
            <p14:xfrm>
              <a:off x="2557757" y="5105023"/>
              <a:ext cx="360" cy="360"/>
            </p14:xfrm>
          </p:contentPart>
        </mc:Choice>
        <mc:Fallback xmlns="">
          <p:pic>
            <p:nvPicPr>
              <p:cNvPr id="19" name="Ink 18">
                <a:extLst>
                  <a:ext uri="{FF2B5EF4-FFF2-40B4-BE49-F238E27FC236}">
                    <a16:creationId xmlns:a16="http://schemas.microsoft.com/office/drawing/2014/main" id="{94C4F959-E934-4125-A9CB-248930393694}"/>
                  </a:ext>
                </a:extLst>
              </p:cNvPr>
              <p:cNvPicPr/>
              <p:nvPr/>
            </p:nvPicPr>
            <p:blipFill>
              <a:blip r:embed="rId4"/>
              <a:stretch>
                <a:fillRect/>
              </a:stretch>
            </p:blipFill>
            <p:spPr>
              <a:xfrm>
                <a:off x="2548757" y="5096023"/>
                <a:ext cx="18000" cy="18000"/>
              </a:xfrm>
              <a:prstGeom prst="rect">
                <a:avLst/>
              </a:prstGeom>
            </p:spPr>
          </p:pic>
        </mc:Fallback>
      </mc:AlternateContent>
    </p:spTree>
    <p:extLst>
      <p:ext uri="{BB962C8B-B14F-4D97-AF65-F5344CB8AC3E}">
        <p14:creationId xmlns:p14="http://schemas.microsoft.com/office/powerpoint/2010/main" val="101028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A90B2-BF2B-403E-9CC9-62DF55162C78}"/>
              </a:ext>
            </a:extLst>
          </p:cNvPr>
          <p:cNvSpPr>
            <a:spLocks noGrp="1"/>
          </p:cNvSpPr>
          <p:nvPr>
            <p:ph type="title"/>
          </p:nvPr>
        </p:nvSpPr>
        <p:spPr/>
        <p:txBody>
          <a:bodyPr/>
          <a:lstStyle/>
          <a:p>
            <a:r>
              <a:rPr lang="en-GB"/>
              <a:t>Tender process</a:t>
            </a:r>
          </a:p>
        </p:txBody>
      </p:sp>
      <p:sp>
        <p:nvSpPr>
          <p:cNvPr id="3" name="Slide Number Placeholder 2">
            <a:extLst>
              <a:ext uri="{FF2B5EF4-FFF2-40B4-BE49-F238E27FC236}">
                <a16:creationId xmlns:a16="http://schemas.microsoft.com/office/drawing/2014/main" id="{B65F1841-575B-496C-A863-BFDEF0FE08C6}"/>
              </a:ext>
            </a:extLst>
          </p:cNvPr>
          <p:cNvSpPr>
            <a:spLocks noGrp="1"/>
          </p:cNvSpPr>
          <p:nvPr>
            <p:ph type="sldNum" sz="quarter" idx="12"/>
          </p:nvPr>
        </p:nvSpPr>
        <p:spPr/>
        <p:txBody>
          <a:bodyPr/>
          <a:lstStyle/>
          <a:p>
            <a:fld id="{5DB98E5A-76C0-453E-B1E0-BC4AB04722D5}" type="slidenum">
              <a:rPr lang="en-GB" smtClean="0"/>
              <a:pPr/>
              <a:t>12</a:t>
            </a:fld>
            <a:endParaRPr lang="en-GB"/>
          </a:p>
        </p:txBody>
      </p:sp>
      <p:sp>
        <p:nvSpPr>
          <p:cNvPr id="4" name="TextBox 3">
            <a:extLst>
              <a:ext uri="{FF2B5EF4-FFF2-40B4-BE49-F238E27FC236}">
                <a16:creationId xmlns:a16="http://schemas.microsoft.com/office/drawing/2014/main" id="{90DB3BA6-54E6-4621-AD3E-114C09A5D14B}"/>
              </a:ext>
            </a:extLst>
          </p:cNvPr>
          <p:cNvSpPr txBox="1"/>
          <p:nvPr/>
        </p:nvSpPr>
        <p:spPr>
          <a:xfrm>
            <a:off x="636836" y="1118127"/>
            <a:ext cx="6934208" cy="6186309"/>
          </a:xfrm>
          <a:prstGeom prst="rect">
            <a:avLst/>
          </a:prstGeom>
          <a:noFill/>
        </p:spPr>
        <p:txBody>
          <a:bodyPr wrap="square" rtlCol="0">
            <a:spAutoFit/>
          </a:bodyPr>
          <a:lstStyle/>
          <a:p>
            <a:endParaRPr lang="en-GB"/>
          </a:p>
          <a:p>
            <a:pPr marL="285750" indent="-285750">
              <a:buFont typeface="Arial" panose="020B0604020202020204" pitchFamily="34" charset="0"/>
              <a:buChar char="•"/>
            </a:pPr>
            <a:r>
              <a:rPr lang="en-GB"/>
              <a:t>DfE tenders are governed by the Public Contract Regulations 2015. We will issue a tender using the open procedure. The ITT will include the specification, contract/KPIs, evaluation criteria and guidance.</a:t>
            </a:r>
          </a:p>
          <a:p>
            <a:pPr marL="285750" indent="-285750">
              <a:buFont typeface="Arial" panose="020B0604020202020204" pitchFamily="34" charset="0"/>
              <a:buChar char="•"/>
            </a:pPr>
            <a:r>
              <a:rPr lang="en-GB"/>
              <a:t>Tenderers will be assessed in two stages (with responses from tenderers submitted simultaneously). Stage 1 will assess tenderers against professional, technical and financial capability – the aim of this stage is to demonstrate tenderers </a:t>
            </a:r>
            <a:r>
              <a:rPr lang="en-GB" i="1"/>
              <a:t>can</a:t>
            </a:r>
            <a:r>
              <a:rPr lang="en-GB"/>
              <a:t> meet the DfE’s requirements. Any tenderer who does not pass stage 1 will be excluded from further consideration. Stage 2 will assess tenders quality and price submissions against DfE’s published evaluation criteria, which assess on the basis of Most Economically Advantageous Tender. The aim of this stage is for tenderers to demonstrate </a:t>
            </a:r>
            <a:r>
              <a:rPr lang="en-GB" i="1"/>
              <a:t>how</a:t>
            </a:r>
            <a:r>
              <a:rPr lang="en-GB"/>
              <a:t> they will deliver the requirements, and that their proposed solution is the most qualitative and financially competitive;</a:t>
            </a:r>
          </a:p>
          <a:p>
            <a:pPr marL="285750" indent="-285750">
              <a:buFont typeface="Arial" panose="020B0604020202020204" pitchFamily="34" charset="0"/>
              <a:buChar char="•"/>
            </a:pPr>
            <a:r>
              <a:rPr lang="en-GB"/>
              <a:t>All tenders are assessed on merit alone, and will be independently scored/moderated;</a:t>
            </a:r>
          </a:p>
          <a:p>
            <a:pPr marL="285750" indent="-285750">
              <a:buFont typeface="Arial" panose="020B0604020202020204" pitchFamily="34" charset="0"/>
              <a:buChar char="•"/>
            </a:pPr>
            <a:r>
              <a:rPr lang="en-GB"/>
              <a:t>Tenderers may ask clarification questions of DfE while the ITT is live; DfE may ask clarification questions of tenderers by return.</a:t>
            </a:r>
          </a:p>
          <a:p>
            <a:endParaRPr lang="en-GB"/>
          </a:p>
          <a:p>
            <a:endParaRPr lang="en-GB"/>
          </a:p>
          <a:p>
            <a:endParaRPr lang="en-GB"/>
          </a:p>
        </p:txBody>
      </p:sp>
    </p:spTree>
    <p:extLst>
      <p:ext uri="{BB962C8B-B14F-4D97-AF65-F5344CB8AC3E}">
        <p14:creationId xmlns:p14="http://schemas.microsoft.com/office/powerpoint/2010/main" val="3032075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B5788-164A-471E-A10F-5008408B7128}"/>
              </a:ext>
            </a:extLst>
          </p:cNvPr>
          <p:cNvSpPr>
            <a:spLocks noGrp="1"/>
          </p:cNvSpPr>
          <p:nvPr>
            <p:ph type="title"/>
          </p:nvPr>
        </p:nvSpPr>
        <p:spPr/>
        <p:txBody>
          <a:bodyPr/>
          <a:lstStyle/>
          <a:p>
            <a:r>
              <a:rPr lang="en-GB"/>
              <a:t>Contract award and performance </a:t>
            </a:r>
            <a:r>
              <a:rPr lang="en-GB" err="1"/>
              <a:t>mgt</a:t>
            </a:r>
            <a:endParaRPr lang="en-GB"/>
          </a:p>
        </p:txBody>
      </p:sp>
      <p:sp>
        <p:nvSpPr>
          <p:cNvPr id="3" name="Slide Number Placeholder 2">
            <a:extLst>
              <a:ext uri="{FF2B5EF4-FFF2-40B4-BE49-F238E27FC236}">
                <a16:creationId xmlns:a16="http://schemas.microsoft.com/office/drawing/2014/main" id="{99A65014-A9CC-420C-9F12-82D7CE9DA6E2}"/>
              </a:ext>
            </a:extLst>
          </p:cNvPr>
          <p:cNvSpPr>
            <a:spLocks noGrp="1"/>
          </p:cNvSpPr>
          <p:nvPr>
            <p:ph type="sldNum" sz="quarter" idx="12"/>
          </p:nvPr>
        </p:nvSpPr>
        <p:spPr/>
        <p:txBody>
          <a:bodyPr/>
          <a:lstStyle/>
          <a:p>
            <a:fld id="{5DB98E5A-76C0-453E-B1E0-BC4AB04722D5}" type="slidenum">
              <a:rPr lang="en-GB" smtClean="0"/>
              <a:pPr/>
              <a:t>13</a:t>
            </a:fld>
            <a:endParaRPr lang="en-GB"/>
          </a:p>
        </p:txBody>
      </p:sp>
      <p:sp>
        <p:nvSpPr>
          <p:cNvPr id="4" name="TextBox 3">
            <a:extLst>
              <a:ext uri="{FF2B5EF4-FFF2-40B4-BE49-F238E27FC236}">
                <a16:creationId xmlns:a16="http://schemas.microsoft.com/office/drawing/2014/main" id="{48A525E0-BD61-41E8-B64F-8651CAFECF60}"/>
              </a:ext>
            </a:extLst>
          </p:cNvPr>
          <p:cNvSpPr txBox="1"/>
          <p:nvPr/>
        </p:nvSpPr>
        <p:spPr>
          <a:xfrm>
            <a:off x="649083" y="1449774"/>
            <a:ext cx="7476286" cy="4524315"/>
          </a:xfrm>
          <a:prstGeom prst="rect">
            <a:avLst/>
          </a:prstGeom>
          <a:noFill/>
        </p:spPr>
        <p:txBody>
          <a:bodyPr wrap="square" rtlCol="0">
            <a:spAutoFit/>
          </a:bodyPr>
          <a:lstStyle/>
          <a:p>
            <a:pPr marL="285750" indent="-285750">
              <a:buFont typeface="Arial" panose="020B0604020202020204" pitchFamily="34" charset="0"/>
              <a:buChar char="•"/>
            </a:pPr>
            <a:r>
              <a:rPr lang="en-GB"/>
              <a:t>The Department will issue a draft contract as part of the tender;</a:t>
            </a:r>
          </a:p>
          <a:p>
            <a:pPr marL="285750" indent="-285750">
              <a:buFont typeface="Arial" panose="020B0604020202020204" pitchFamily="34" charset="0"/>
              <a:buChar char="•"/>
            </a:pPr>
            <a:r>
              <a:rPr lang="en-GB"/>
              <a:t>The Department’s payment terms will require submission of open book costing and will require tenderers to propose the payment amounts against DfE specified payment milestones;</a:t>
            </a:r>
          </a:p>
          <a:p>
            <a:pPr marL="285750" indent="-285750">
              <a:buFont typeface="Arial" panose="020B0604020202020204" pitchFamily="34" charset="0"/>
              <a:buChar char="•"/>
            </a:pPr>
            <a:r>
              <a:rPr lang="en-GB"/>
              <a:t>In order to incentivise delivery while recognising the need to protect the Contractor’s cash flow, all payment milestones will be at cost, except the final milestone – final delivery of all books - in which all profit due under the contract will be paid; </a:t>
            </a:r>
          </a:p>
          <a:p>
            <a:pPr marL="285750" indent="-285750">
              <a:buFont typeface="Arial" panose="020B0604020202020204" pitchFamily="34" charset="0"/>
              <a:buChar char="•"/>
            </a:pPr>
            <a:r>
              <a:rPr lang="en-GB"/>
              <a:t>The KPIs are designed to be maintain of performance throughout the duration of the contract;</a:t>
            </a:r>
          </a:p>
          <a:p>
            <a:pPr marL="285750" indent="-285750">
              <a:buFont typeface="Arial" panose="020B0604020202020204" pitchFamily="34" charset="0"/>
              <a:buChar char="•"/>
            </a:pPr>
            <a:r>
              <a:rPr lang="en-GB"/>
              <a:t>The guiding principle behind the contract is to ensure and equitable balance of risk between the parties;</a:t>
            </a:r>
          </a:p>
          <a:p>
            <a:pPr marL="285750" indent="-285750">
              <a:buFont typeface="Arial" panose="020B0604020202020204" pitchFamily="34" charset="0"/>
              <a:buChar char="•"/>
            </a:pPr>
            <a:r>
              <a:rPr lang="en-GB"/>
              <a:t>Most importantly, the Department requires a Contractor who we can work with in a collaborative manner. The Department regards this as the most effective way of working with third party Suppliers, and also recognises the unique risks and opportunities provided by the programme.</a:t>
            </a:r>
          </a:p>
        </p:txBody>
      </p:sp>
    </p:spTree>
    <p:extLst>
      <p:ext uri="{BB962C8B-B14F-4D97-AF65-F5344CB8AC3E}">
        <p14:creationId xmlns:p14="http://schemas.microsoft.com/office/powerpoint/2010/main" val="1841188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Indicative timeframe</a:t>
            </a:r>
          </a:p>
        </p:txBody>
      </p:sp>
      <p:sp>
        <p:nvSpPr>
          <p:cNvPr id="3" name="Content Placeholder 2"/>
          <p:cNvSpPr>
            <a:spLocks noGrp="1"/>
          </p:cNvSpPr>
          <p:nvPr>
            <p:ph idx="1"/>
          </p:nvPr>
        </p:nvSpPr>
        <p:spPr>
          <a:xfrm>
            <a:off x="647886" y="981075"/>
            <a:ext cx="7848227" cy="4416356"/>
          </a:xfrm>
        </p:spPr>
        <p:txBody>
          <a:bodyPr/>
          <a:lstStyle/>
          <a:p>
            <a:endParaRPr lang="en-GB"/>
          </a:p>
          <a:p>
            <a:pPr marL="0" indent="0">
              <a:buNone/>
            </a:pPr>
            <a:endParaRPr lang="en-GB"/>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a:cs typeface="Arial" panose="020B0604020202020204" pitchFamily="34" charset="0"/>
            </a:endParaRPr>
          </a:p>
          <a:p>
            <a:pPr marL="0" indent="0">
              <a:buNone/>
            </a:pPr>
            <a:endParaRPr lang="en-GB" sz="2000">
              <a:latin typeface="Arial" panose="020B0604020202020204" pitchFamily="34"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067942283"/>
              </p:ext>
            </p:extLst>
          </p:nvPr>
        </p:nvGraphicFramePr>
        <p:xfrm>
          <a:off x="611561" y="1214343"/>
          <a:ext cx="7920878" cy="2449023"/>
        </p:xfrm>
        <a:graphic>
          <a:graphicData uri="http://schemas.openxmlformats.org/drawingml/2006/table">
            <a:tbl>
              <a:tblPr firstRow="1" bandRow="1">
                <a:tableStyleId>{5C22544A-7EE6-4342-B048-85BDC9FD1C3A}</a:tableStyleId>
              </a:tblPr>
              <a:tblGrid>
                <a:gridCol w="2097040">
                  <a:extLst>
                    <a:ext uri="{9D8B030D-6E8A-4147-A177-3AD203B41FA5}">
                      <a16:colId xmlns:a16="http://schemas.microsoft.com/office/drawing/2014/main" val="2074884452"/>
                    </a:ext>
                  </a:extLst>
                </a:gridCol>
                <a:gridCol w="5823838">
                  <a:extLst>
                    <a:ext uri="{9D8B030D-6E8A-4147-A177-3AD203B41FA5}">
                      <a16:colId xmlns:a16="http://schemas.microsoft.com/office/drawing/2014/main" val="2634720471"/>
                    </a:ext>
                  </a:extLst>
                </a:gridCol>
              </a:tblGrid>
              <a:tr h="386867">
                <a:tc>
                  <a:txBody>
                    <a:bodyPr/>
                    <a:lstStyle/>
                    <a:p>
                      <a:r>
                        <a:rPr lang="en-GB" sz="2000"/>
                        <a:t>Date</a:t>
                      </a:r>
                    </a:p>
                  </a:txBody>
                  <a:tcPr/>
                </a:tc>
                <a:tc>
                  <a:txBody>
                    <a:bodyPr/>
                    <a:lstStyle/>
                    <a:p>
                      <a:r>
                        <a:rPr lang="en-GB" sz="2000"/>
                        <a:t>Activity</a:t>
                      </a:r>
                    </a:p>
                  </a:txBody>
                  <a:tcPr/>
                </a:tc>
                <a:extLst>
                  <a:ext uri="{0D108BD9-81ED-4DB2-BD59-A6C34878D82A}">
                    <a16:rowId xmlns:a16="http://schemas.microsoft.com/office/drawing/2014/main" val="3158518563"/>
                  </a:ext>
                </a:extLst>
              </a:tr>
              <a:tr h="505902">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approx. W/C 6 Sept     2021</a:t>
                      </a:r>
                      <a:endParaRPr lang="en-GB" sz="1400">
                        <a:latin typeface="Arial" panose="020B0604020202020204" pitchFamily="34" charset="0"/>
                        <a:cs typeface="Arial" panose="020B0604020202020204" pitchFamily="34" charset="0"/>
                      </a:endParaRPr>
                    </a:p>
                  </a:txBody>
                  <a:tcPr/>
                </a:tc>
                <a:tc>
                  <a:txBody>
                    <a:bodyPr/>
                    <a:lstStyle/>
                    <a:p>
                      <a:pPr lvl="0"/>
                      <a:r>
                        <a:rPr lang="en-GB" sz="1400" b="0">
                          <a:solidFill>
                            <a:schemeClr val="tx1"/>
                          </a:solidFill>
                          <a:latin typeface="Arial" panose="020B0604020202020204" pitchFamily="34" charset="0"/>
                          <a:cs typeface="Arial" panose="020B0604020202020204" pitchFamily="34" charset="0"/>
                        </a:rPr>
                        <a:t>Invitation to Tender and formal contract notice published</a:t>
                      </a:r>
                      <a:endParaRPr lang="en-US" sz="1400"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22916898"/>
                  </a:ext>
                </a:extLst>
              </a:tr>
              <a:tr h="297590">
                <a:tc>
                  <a:txBody>
                    <a:bodyPr/>
                    <a:lstStyle/>
                    <a:p>
                      <a:r>
                        <a:rPr lang="en-GB" sz="1400">
                          <a:latin typeface="Arial" panose="020B0604020202020204" pitchFamily="34" charset="0"/>
                          <a:cs typeface="Arial" panose="020B0604020202020204" pitchFamily="34" charset="0"/>
                        </a:rPr>
                        <a:t>approx. 4 Oct 2021</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Deadline for receipt of tenders</a:t>
                      </a:r>
                    </a:p>
                  </a:txBody>
                  <a:tcPr/>
                </a:tc>
                <a:extLst>
                  <a:ext uri="{0D108BD9-81ED-4DB2-BD59-A6C34878D82A}">
                    <a16:rowId xmlns:a16="http://schemas.microsoft.com/office/drawing/2014/main" val="1341389063"/>
                  </a:ext>
                </a:extLst>
              </a:tr>
              <a:tr h="505902">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18 Nov 2021</a:t>
                      </a:r>
                      <a:endParaRPr lang="en-GB" sz="1400">
                        <a:latin typeface="Arial" panose="020B0604020202020204" pitchFamily="34" charset="0"/>
                        <a:cs typeface="Arial" panose="020B0604020202020204" pitchFamily="34" charset="0"/>
                      </a:endParaRPr>
                    </a:p>
                  </a:txBody>
                  <a:tcPr/>
                </a:tc>
                <a:tc>
                  <a:txBody>
                    <a:bodyPr/>
                    <a:lstStyle/>
                    <a:p>
                      <a:pPr lvl="0"/>
                      <a:r>
                        <a:rPr lang="en-US" sz="1400">
                          <a:solidFill>
                            <a:schemeClr val="tx1"/>
                          </a:solidFill>
                          <a:latin typeface="Arial" panose="020B0604020202020204" pitchFamily="34" charset="0"/>
                          <a:cs typeface="Arial" panose="020B0604020202020204" pitchFamily="34" charset="0"/>
                        </a:rPr>
                        <a:t>Contract award publication and commencement of mandatory standstill period</a:t>
                      </a:r>
                    </a:p>
                  </a:txBody>
                  <a:tcPr/>
                </a:tc>
                <a:extLst>
                  <a:ext uri="{0D108BD9-81ED-4DB2-BD59-A6C34878D82A}">
                    <a16:rowId xmlns:a16="http://schemas.microsoft.com/office/drawing/2014/main" val="410365283"/>
                  </a:ext>
                </a:extLst>
              </a:tr>
              <a:tr h="406863">
                <a:tc>
                  <a:txBody>
                    <a:bodyPr/>
                    <a:lstStyle/>
                    <a:p>
                      <a:r>
                        <a:rPr lang="en-GB" sz="1400">
                          <a:latin typeface="Arial" panose="020B0604020202020204" pitchFamily="34" charset="0"/>
                          <a:cs typeface="Arial" panose="020B0604020202020204" pitchFamily="34" charset="0"/>
                        </a:rPr>
                        <a:t>30 Nov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Contract commencement</a:t>
                      </a:r>
                    </a:p>
                  </a:txBody>
                  <a:tcPr/>
                </a:tc>
                <a:extLst>
                  <a:ext uri="{0D108BD9-81ED-4DB2-BD59-A6C34878D82A}">
                    <a16:rowId xmlns:a16="http://schemas.microsoft.com/office/drawing/2014/main" val="1997040154"/>
                  </a:ext>
                </a:extLst>
              </a:tr>
              <a:tr h="297590">
                <a:tc>
                  <a:txBody>
                    <a:bodyPr/>
                    <a:lstStyle/>
                    <a:p>
                      <a:r>
                        <a:rPr lang="en-GB" sz="1400">
                          <a:latin typeface="Arial" panose="020B0604020202020204" pitchFamily="34" charset="0"/>
                          <a:cs typeface="Arial" panose="020B0604020202020204" pitchFamily="34" charset="0"/>
                        </a:rPr>
                        <a:t>By 12 May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chemeClr val="tx1"/>
                          </a:solidFill>
                          <a:latin typeface="Arial" panose="020B0604020202020204" pitchFamily="34" charset="0"/>
                          <a:cs typeface="Arial" panose="020B0604020202020204" pitchFamily="34" charset="0"/>
                        </a:rPr>
                        <a:t>Book distributed to all primary school children</a:t>
                      </a:r>
                    </a:p>
                  </a:txBody>
                  <a:tcPr/>
                </a:tc>
                <a:extLst>
                  <a:ext uri="{0D108BD9-81ED-4DB2-BD59-A6C34878D82A}">
                    <a16:rowId xmlns:a16="http://schemas.microsoft.com/office/drawing/2014/main" val="3770053739"/>
                  </a:ext>
                </a:extLst>
              </a:tr>
            </a:tbl>
          </a:graphicData>
        </a:graphic>
      </p:graphicFrame>
      <p:sp>
        <p:nvSpPr>
          <p:cNvPr id="4" name="Slide Number Placeholder 3"/>
          <p:cNvSpPr>
            <a:spLocks noGrp="1"/>
          </p:cNvSpPr>
          <p:nvPr>
            <p:ph type="sldNum" sz="quarter" idx="4"/>
          </p:nvPr>
        </p:nvSpPr>
        <p:spPr/>
        <p:txBody>
          <a:bodyPr/>
          <a:lstStyle/>
          <a:p>
            <a:fld id="{5DB98E5A-76C0-453E-B1E0-BC4AB04722D5}" type="slidenum">
              <a:rPr lang="en-GB" smtClean="0"/>
              <a:pPr/>
              <a:t>14</a:t>
            </a:fld>
            <a:endParaRPr lang="en-GB"/>
          </a:p>
        </p:txBody>
      </p:sp>
      <mc:AlternateContent xmlns:mc="http://schemas.openxmlformats.org/markup-compatibility/2006" xmlns:p14="http://schemas.microsoft.com/office/powerpoint/2010/main">
        <mc:Choice Requires="p14">
          <p:contentPart p14:bwMode="auto" r:id="rId3">
            <p14:nvContentPartPr>
              <p14:cNvPr id="14" name="Ink 13">
                <a:extLst>
                  <a:ext uri="{FF2B5EF4-FFF2-40B4-BE49-F238E27FC236}">
                    <a16:creationId xmlns:a16="http://schemas.microsoft.com/office/drawing/2014/main" id="{EB4B4DC4-CF98-4D17-BD60-51CE333CD497}"/>
                  </a:ext>
                </a:extLst>
              </p14:cNvPr>
              <p14:cNvContentPartPr/>
              <p14:nvPr/>
            </p14:nvContentPartPr>
            <p14:xfrm>
              <a:off x="663437" y="3102343"/>
              <a:ext cx="360" cy="360"/>
            </p14:xfrm>
          </p:contentPart>
        </mc:Choice>
        <mc:Fallback xmlns="">
          <p:pic>
            <p:nvPicPr>
              <p:cNvPr id="14" name="Ink 13">
                <a:extLst>
                  <a:ext uri="{FF2B5EF4-FFF2-40B4-BE49-F238E27FC236}">
                    <a16:creationId xmlns:a16="http://schemas.microsoft.com/office/drawing/2014/main" id="{EB4B4DC4-CF98-4D17-BD60-51CE333CD497}"/>
                  </a:ext>
                </a:extLst>
              </p:cNvPr>
              <p:cNvPicPr/>
              <p:nvPr/>
            </p:nvPicPr>
            <p:blipFill>
              <a:blip r:embed="rId4"/>
              <a:stretch>
                <a:fillRect/>
              </a:stretch>
            </p:blipFill>
            <p:spPr>
              <a:xfrm>
                <a:off x="654437" y="3093343"/>
                <a:ext cx="18000" cy="18000"/>
              </a:xfrm>
              <a:prstGeom prst="rect">
                <a:avLst/>
              </a:prstGeom>
            </p:spPr>
          </p:pic>
        </mc:Fallback>
      </mc:AlternateContent>
    </p:spTree>
    <p:extLst>
      <p:ext uri="{BB962C8B-B14F-4D97-AF65-F5344CB8AC3E}">
        <p14:creationId xmlns:p14="http://schemas.microsoft.com/office/powerpoint/2010/main" val="214596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2FF66-3B1D-4741-BEE0-DA42F84216A6}"/>
              </a:ext>
            </a:extLst>
          </p:cNvPr>
          <p:cNvSpPr>
            <a:spLocks noGrp="1"/>
          </p:cNvSpPr>
          <p:nvPr>
            <p:ph type="title"/>
          </p:nvPr>
        </p:nvSpPr>
        <p:spPr/>
        <p:txBody>
          <a:bodyPr/>
          <a:lstStyle/>
          <a:p>
            <a:r>
              <a:rPr lang="en-GB"/>
              <a:t>Question and answers</a:t>
            </a:r>
          </a:p>
        </p:txBody>
      </p:sp>
      <p:sp>
        <p:nvSpPr>
          <p:cNvPr id="3" name="Content Placeholder 2">
            <a:extLst>
              <a:ext uri="{FF2B5EF4-FFF2-40B4-BE49-F238E27FC236}">
                <a16:creationId xmlns:a16="http://schemas.microsoft.com/office/drawing/2014/main" id="{4A626FB2-8156-411B-9577-009F7EF756BF}"/>
              </a:ext>
            </a:extLst>
          </p:cNvPr>
          <p:cNvSpPr>
            <a:spLocks noGrp="1"/>
          </p:cNvSpPr>
          <p:nvPr>
            <p:ph idx="1"/>
          </p:nvPr>
        </p:nvSpPr>
        <p:spPr/>
        <p:txBody>
          <a:bodyPr/>
          <a:lstStyle/>
          <a:p>
            <a:r>
              <a:rPr lang="en-GB"/>
              <a:t>We are particularly interested to hear feedback on the proposed timeframes, and the key risks to delivery, including any risks around sourcing the required materials and printing capacity;</a:t>
            </a:r>
          </a:p>
          <a:p>
            <a:r>
              <a:rPr lang="en-GB"/>
              <a:t>If there is any action the DfE can reasonably take to expediate delivery;</a:t>
            </a:r>
          </a:p>
          <a:p>
            <a:endParaRPr lang="en-GB"/>
          </a:p>
          <a:p>
            <a:endParaRPr lang="en-GB"/>
          </a:p>
        </p:txBody>
      </p:sp>
      <p:sp>
        <p:nvSpPr>
          <p:cNvPr id="4" name="Slide Number Placeholder 3">
            <a:extLst>
              <a:ext uri="{FF2B5EF4-FFF2-40B4-BE49-F238E27FC236}">
                <a16:creationId xmlns:a16="http://schemas.microsoft.com/office/drawing/2014/main" id="{EBF43C68-8B5E-4995-B816-CF3A88F937C1}"/>
              </a:ext>
            </a:extLst>
          </p:cNvPr>
          <p:cNvSpPr>
            <a:spLocks noGrp="1"/>
          </p:cNvSpPr>
          <p:nvPr>
            <p:ph type="sldNum" sz="quarter" idx="4"/>
          </p:nvPr>
        </p:nvSpPr>
        <p:spPr/>
        <p:txBody>
          <a:bodyPr/>
          <a:lstStyle/>
          <a:p>
            <a:fld id="{5DB98E5A-76C0-453E-B1E0-BC4AB04722D5}" type="slidenum">
              <a:rPr lang="en-GB" smtClean="0"/>
              <a:pPr/>
              <a:t>15</a:t>
            </a:fld>
            <a:endParaRPr lang="en-GB"/>
          </a:p>
        </p:txBody>
      </p:sp>
    </p:spTree>
    <p:extLst>
      <p:ext uri="{BB962C8B-B14F-4D97-AF65-F5344CB8AC3E}">
        <p14:creationId xmlns:p14="http://schemas.microsoft.com/office/powerpoint/2010/main" val="237238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atin typeface="Calibri"/>
                <a:cs typeface="Calibri"/>
              </a:rPr>
              <a:t>Next Steps - How to feedback</a:t>
            </a:r>
          </a:p>
        </p:txBody>
      </p:sp>
      <p:sp>
        <p:nvSpPr>
          <p:cNvPr id="3" name="Content Placeholder 2"/>
          <p:cNvSpPr>
            <a:spLocks noGrp="1"/>
          </p:cNvSpPr>
          <p:nvPr>
            <p:ph idx="1"/>
          </p:nvPr>
        </p:nvSpPr>
        <p:spPr>
          <a:xfrm>
            <a:off x="684213" y="1014438"/>
            <a:ext cx="7775575" cy="4679949"/>
          </a:xfrm>
        </p:spPr>
        <p:txBody>
          <a:bodyPr vert="horz" lIns="36000" tIns="45720" rIns="91440" bIns="45720" rtlCol="0" anchor="t">
            <a:noAutofit/>
          </a:bodyPr>
          <a:lstStyle/>
          <a:p>
            <a:pPr>
              <a:spcBef>
                <a:spcPct val="0"/>
              </a:spcBef>
              <a:defRPr/>
            </a:pPr>
            <a:r>
              <a:rPr lang="en-GB" sz="2000" dirty="0">
                <a:latin typeface="Arial" panose="020B0604020202020204" pitchFamily="34" charset="0"/>
                <a:cs typeface="Arial" panose="020B0604020202020204" pitchFamily="34" charset="0"/>
              </a:rPr>
              <a:t>We would really appreciate your feedback and any questions on our proposed specification, and timeframes.</a:t>
            </a:r>
          </a:p>
          <a:p>
            <a:pPr>
              <a:spcBef>
                <a:spcPct val="0"/>
              </a:spcBef>
              <a:defRPr/>
            </a:pPr>
            <a:endParaRPr lang="en-GB" sz="2000" dirty="0">
              <a:latin typeface="Arial" panose="020B0604020202020204" pitchFamily="34" charset="0"/>
              <a:cs typeface="Arial" panose="020B0604020202020204" pitchFamily="34" charset="0"/>
            </a:endParaRPr>
          </a:p>
          <a:p>
            <a:pPr>
              <a:spcBef>
                <a:spcPct val="0"/>
              </a:spcBef>
              <a:defRPr/>
            </a:pPr>
            <a:r>
              <a:rPr lang="en-GB" sz="2000" dirty="0">
                <a:latin typeface="Arial"/>
                <a:cs typeface="Arial"/>
              </a:rPr>
              <a:t>Please provide this feedback and submit any questions, using the messaging service within the ESEE notice on the </a:t>
            </a:r>
            <a:r>
              <a:rPr lang="en-GB" sz="2000">
                <a:latin typeface="Arial"/>
                <a:cs typeface="Arial"/>
              </a:rPr>
              <a:t>Jaggaer portal.</a:t>
            </a:r>
            <a:endParaRPr lang="en-GB" sz="2000" dirty="0"/>
          </a:p>
          <a:p>
            <a:pPr>
              <a:defRPr/>
            </a:pPr>
            <a:endParaRPr lang="en-GB" sz="2000"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16</a:t>
            </a:fld>
            <a:endParaRPr lang="en-GB"/>
          </a:p>
        </p:txBody>
      </p:sp>
    </p:spTree>
    <p:extLst>
      <p:ext uri="{BB962C8B-B14F-4D97-AF65-F5344CB8AC3E}">
        <p14:creationId xmlns:p14="http://schemas.microsoft.com/office/powerpoint/2010/main" val="305422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3893" y="2684923"/>
            <a:ext cx="7633648" cy="2304256"/>
          </a:xfrm>
        </p:spPr>
        <p:txBody>
          <a:bodyPr/>
          <a:lstStyle/>
          <a:p>
            <a:r>
              <a:rPr lang="en-GB" sz="4400"/>
              <a:t>Thank you for attending today</a:t>
            </a:r>
            <a:br>
              <a:rPr lang="en-GB" sz="4400" b="1"/>
            </a:br>
            <a:br>
              <a:rPr lang="en-GB" sz="4400"/>
            </a:br>
            <a:br>
              <a:rPr lang="en-GB" sz="4400" b="1"/>
            </a:br>
            <a:r>
              <a:rPr lang="en-GB" sz="4400"/>
              <a:t> </a:t>
            </a: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17</a:t>
            </a:fld>
            <a:endParaRPr lang="en-GB"/>
          </a:p>
        </p:txBody>
      </p:sp>
    </p:spTree>
    <p:extLst>
      <p:ext uri="{BB962C8B-B14F-4D97-AF65-F5344CB8AC3E}">
        <p14:creationId xmlns:p14="http://schemas.microsoft.com/office/powerpoint/2010/main" val="152368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Agenda and introductions</a:t>
            </a:r>
          </a:p>
        </p:txBody>
      </p:sp>
      <p:sp>
        <p:nvSpPr>
          <p:cNvPr id="3" name="Content Placeholder 2"/>
          <p:cNvSpPr>
            <a:spLocks noGrp="1"/>
          </p:cNvSpPr>
          <p:nvPr>
            <p:ph idx="1"/>
          </p:nvPr>
        </p:nvSpPr>
        <p:spPr/>
        <p:txBody>
          <a:bodyPr vert="horz" lIns="36000" tIns="45720" rIns="91440" bIns="45720" rtlCol="0" anchor="t">
            <a:noAutofit/>
          </a:bodyPr>
          <a:lstStyle/>
          <a:p>
            <a:pPr marL="0" indent="0">
              <a:buNone/>
            </a:pPr>
            <a:r>
              <a:rPr lang="en-GB" sz="2000" b="1">
                <a:latin typeface="Arial"/>
                <a:cs typeface="Arial"/>
              </a:rPr>
              <a:t>Agenda</a:t>
            </a:r>
          </a:p>
          <a:p>
            <a:pPr>
              <a:buFontTx/>
              <a:buChar char="-"/>
            </a:pPr>
            <a:r>
              <a:rPr lang="en-GB" sz="2000">
                <a:latin typeface="Arial"/>
                <a:cs typeface="Arial"/>
              </a:rPr>
              <a:t>Welcome and introductions</a:t>
            </a:r>
          </a:p>
          <a:p>
            <a:pPr>
              <a:buFontTx/>
              <a:buChar char="-"/>
            </a:pPr>
            <a:r>
              <a:rPr lang="en-GB" sz="2000">
                <a:latin typeface="Arial"/>
                <a:cs typeface="Arial"/>
              </a:rPr>
              <a:t>Housekeeping</a:t>
            </a:r>
          </a:p>
          <a:p>
            <a:pPr>
              <a:buFontTx/>
              <a:buChar char="-"/>
            </a:pPr>
            <a:r>
              <a:rPr lang="en-GB" sz="2000">
                <a:latin typeface="Arial"/>
                <a:cs typeface="Arial"/>
              </a:rPr>
              <a:t>Objectives of the session </a:t>
            </a:r>
          </a:p>
          <a:p>
            <a:pPr>
              <a:buFontTx/>
              <a:buChar char="-"/>
            </a:pPr>
            <a:r>
              <a:rPr lang="en-GB" sz="2000">
                <a:latin typeface="Arial"/>
                <a:cs typeface="Arial"/>
              </a:rPr>
              <a:t>Background </a:t>
            </a:r>
          </a:p>
          <a:p>
            <a:pPr>
              <a:buFontTx/>
              <a:buChar char="-"/>
            </a:pPr>
            <a:r>
              <a:rPr lang="en-GB" sz="2000">
                <a:latin typeface="Arial"/>
                <a:cs typeface="Arial"/>
              </a:rPr>
              <a:t>The Book </a:t>
            </a:r>
          </a:p>
          <a:p>
            <a:pPr>
              <a:buFontTx/>
              <a:buChar char="-"/>
            </a:pPr>
            <a:r>
              <a:rPr lang="en-GB" sz="2000">
                <a:latin typeface="Arial"/>
                <a:cs typeface="Arial"/>
              </a:rPr>
              <a:t>Indicative timeframe</a:t>
            </a:r>
          </a:p>
          <a:p>
            <a:pPr>
              <a:buFontTx/>
              <a:buChar char="-"/>
            </a:pPr>
            <a:r>
              <a:rPr lang="en-GB" sz="2000">
                <a:latin typeface="Arial"/>
                <a:cs typeface="Arial"/>
              </a:rPr>
              <a:t>Next steps</a:t>
            </a:r>
          </a:p>
          <a:p>
            <a:pPr marL="0" indent="0">
              <a:buNone/>
            </a:pPr>
            <a:endParaRPr lang="en-GB" sz="2000">
              <a:latin typeface="Arial" panose="020B0604020202020204" pitchFamily="34" charset="0"/>
              <a:cs typeface="Arial" panose="020B0604020202020204" pitchFamily="34" charset="0"/>
            </a:endParaRPr>
          </a:p>
          <a:p>
            <a:endParaRPr lang="en-GB" sz="1200">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2</a:t>
            </a:fld>
            <a:endParaRPr lang="en-GB"/>
          </a:p>
        </p:txBody>
      </p:sp>
    </p:spTree>
    <p:extLst>
      <p:ext uri="{BB962C8B-B14F-4D97-AF65-F5344CB8AC3E}">
        <p14:creationId xmlns:p14="http://schemas.microsoft.com/office/powerpoint/2010/main" val="307759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028000" cy="648072"/>
          </a:xfrm>
        </p:spPr>
        <p:txBody>
          <a:bodyPr/>
          <a:lstStyle/>
          <a:p>
            <a:r>
              <a:rPr lang="en-GB" b="1">
                <a:latin typeface="+mj-lt"/>
              </a:rPr>
              <a:t>Housekeeping</a:t>
            </a:r>
          </a:p>
        </p:txBody>
      </p:sp>
      <p:sp>
        <p:nvSpPr>
          <p:cNvPr id="3" name="Content Placeholder 2"/>
          <p:cNvSpPr>
            <a:spLocks noGrp="1"/>
          </p:cNvSpPr>
          <p:nvPr>
            <p:ph idx="1"/>
          </p:nvPr>
        </p:nvSpPr>
        <p:spPr>
          <a:xfrm>
            <a:off x="618843" y="1052736"/>
            <a:ext cx="8352928" cy="5099726"/>
          </a:xfrm>
        </p:spPr>
        <p:txBody>
          <a:bodyPr/>
          <a:lstStyle/>
          <a:p>
            <a:pPr marL="0" indent="0">
              <a:buNone/>
            </a:pPr>
            <a:r>
              <a:rPr lang="en-GB" sz="2000" u="sng">
                <a:latin typeface="Arial" panose="020B0604020202020204" pitchFamily="34" charset="0"/>
                <a:cs typeface="Arial" panose="020B0604020202020204" pitchFamily="34" charset="0"/>
              </a:rPr>
              <a:t>Before the webinar starts</a:t>
            </a:r>
          </a:p>
          <a:p>
            <a:pPr marL="0" indent="0">
              <a:buNone/>
            </a:pPr>
            <a:r>
              <a:rPr lang="en-GB" sz="2000">
                <a:latin typeface="Arial" panose="020B0604020202020204" pitchFamily="34" charset="0"/>
                <a:cs typeface="Arial" panose="020B0604020202020204" pitchFamily="34" charset="0"/>
              </a:rPr>
              <a:t>The host will mute all attendees for the duration of this session.</a:t>
            </a:r>
          </a:p>
          <a:p>
            <a:pPr marL="282575" lvl="3" indent="0">
              <a:buNone/>
            </a:pPr>
            <a:r>
              <a:rPr lang="en-GB" sz="2000" b="1">
                <a:solidFill>
                  <a:srgbClr val="002060"/>
                </a:solidFill>
                <a:latin typeface="Arial" panose="020B0604020202020204" pitchFamily="34" charset="0"/>
                <a:cs typeface="Arial" panose="020B0604020202020204" pitchFamily="34" charset="0"/>
              </a:rPr>
              <a:t>- Those joining by phone, please mute by pressing *(star) 6</a:t>
            </a:r>
          </a:p>
          <a:p>
            <a:pPr marL="0" lvl="2" indent="-127000">
              <a:buNone/>
            </a:pPr>
            <a:endParaRPr lang="en-GB">
              <a:solidFill>
                <a:srgbClr val="002060"/>
              </a:solidFill>
              <a:latin typeface="Arial" panose="020B0604020202020204" pitchFamily="34" charset="0"/>
              <a:cs typeface="Arial" panose="020B0604020202020204" pitchFamily="34" charset="0"/>
            </a:endParaRPr>
          </a:p>
          <a:p>
            <a:pPr marL="0" lvl="2" indent="-127000">
              <a:buNone/>
            </a:pPr>
            <a:r>
              <a:rPr lang="en-GB">
                <a:solidFill>
                  <a:srgbClr val="002060"/>
                </a:solidFill>
                <a:latin typeface="Arial" panose="020B0604020202020204" pitchFamily="34" charset="0"/>
                <a:cs typeface="Arial" panose="020B0604020202020204" pitchFamily="34" charset="0"/>
              </a:rPr>
              <a:t>This webinar is NOT being recorded -  a copy of webinar slides will be published on Jaggaer.</a:t>
            </a:r>
          </a:p>
          <a:p>
            <a:pPr marL="0" indent="0">
              <a:buNone/>
            </a:pPr>
            <a:endParaRPr lang="en-GB" sz="2000" u="sng">
              <a:latin typeface="Arial" panose="020B0604020202020204" pitchFamily="34" charset="0"/>
              <a:cs typeface="Arial" panose="020B0604020202020204" pitchFamily="34" charset="0"/>
            </a:endParaRPr>
          </a:p>
          <a:p>
            <a:pPr marL="0" indent="0">
              <a:buNone/>
            </a:pPr>
            <a:r>
              <a:rPr lang="en-GB" sz="2000" u="sng">
                <a:latin typeface="Arial" panose="020B0604020202020204" pitchFamily="34" charset="0"/>
                <a:cs typeface="Arial" panose="020B0604020202020204" pitchFamily="34" charset="0"/>
              </a:rPr>
              <a:t>Collecting your feedback</a:t>
            </a:r>
          </a:p>
          <a:p>
            <a:pPr marL="0" indent="0">
              <a:buNone/>
            </a:pPr>
            <a:r>
              <a:rPr lang="en-GB" sz="2000">
                <a:latin typeface="Arial" panose="020B0604020202020204" pitchFamily="34" charset="0"/>
                <a:cs typeface="Arial" panose="020B0604020202020204" pitchFamily="34" charset="0"/>
              </a:rPr>
              <a:t>Please ask any questions, and share your feedback with us, using the Jaggaer messaging service.</a:t>
            </a:r>
          </a:p>
          <a:p>
            <a:pPr marL="0" indent="0">
              <a:buNone/>
            </a:pPr>
            <a:r>
              <a:rPr lang="en-GB" sz="2000">
                <a:latin typeface="Arial" panose="020B0604020202020204" pitchFamily="34" charset="0"/>
                <a:cs typeface="Arial" panose="020B0604020202020204" pitchFamily="34" charset="0"/>
              </a:rPr>
              <a:t> </a:t>
            </a:r>
          </a:p>
          <a:p>
            <a:pPr marL="0" indent="0">
              <a:buNone/>
            </a:pPr>
            <a:r>
              <a:rPr lang="en-GB" sz="2000" u="sng">
                <a:latin typeface="Arial" panose="020B0604020202020204" pitchFamily="34" charset="0"/>
                <a:cs typeface="Arial" panose="020B0604020202020204" pitchFamily="34" charset="0"/>
              </a:rPr>
              <a:t>Q&amp;As </a:t>
            </a:r>
          </a:p>
          <a:p>
            <a:pPr marL="0" lvl="2" indent="-127000">
              <a:buNone/>
            </a:pPr>
            <a:r>
              <a:rPr lang="en-GB">
                <a:solidFill>
                  <a:srgbClr val="002060"/>
                </a:solidFill>
                <a:latin typeface="Arial" panose="020B0604020202020204" pitchFamily="34" charset="0"/>
                <a:cs typeface="Arial" panose="020B0604020202020204" pitchFamily="34" charset="0"/>
              </a:rPr>
              <a:t>Answers to questions will be published on Jaggaer.</a:t>
            </a:r>
          </a:p>
          <a:p>
            <a:pPr marL="0" indent="0">
              <a:buNone/>
            </a:pPr>
            <a:endParaRPr lang="en-GB" sz="2000">
              <a:latin typeface="Arial" panose="020B0604020202020204" pitchFamily="34" charset="0"/>
              <a:cs typeface="Arial" panose="020B0604020202020204" pitchFamily="34" charset="0"/>
            </a:endParaRPr>
          </a:p>
          <a:p>
            <a:pPr marL="0" indent="0">
              <a:buNone/>
            </a:pPr>
            <a:endParaRPr lang="en-GB" sz="2000">
              <a:latin typeface="Arial" panose="020B0604020202020204" pitchFamily="34" charset="0"/>
              <a:cs typeface="Arial" panose="020B0604020202020204" pitchFamily="34" charset="0"/>
            </a:endParaRPr>
          </a:p>
          <a:p>
            <a:pPr marL="0" indent="0">
              <a:buNone/>
            </a:pPr>
            <a:endParaRPr lang="en-GB" b="1">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3</a:t>
            </a:fld>
            <a:endParaRPr lang="en-GB"/>
          </a:p>
        </p:txBody>
      </p:sp>
      <p:pic>
        <p:nvPicPr>
          <p:cNvPr id="5" name="Picture 2" descr="Mute someone in a Microsoft Teams Meeting-Sharing Knowledge ...">
            <a:extLst>
              <a:ext uri="{FF2B5EF4-FFF2-40B4-BE49-F238E27FC236}">
                <a16:creationId xmlns:a16="http://schemas.microsoft.com/office/drawing/2014/main" id="{1F97AFA3-AB3C-4C02-9BBB-9D34E36E551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224" t="54562" r="57075" b="12409"/>
          <a:stretch/>
        </p:blipFill>
        <p:spPr bwMode="auto">
          <a:xfrm>
            <a:off x="8170350" y="1489616"/>
            <a:ext cx="709614" cy="686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39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Objectives of this early engagement event</a:t>
            </a:r>
          </a:p>
        </p:txBody>
      </p:sp>
      <p:sp>
        <p:nvSpPr>
          <p:cNvPr id="3" name="Content Placeholder 2"/>
          <p:cNvSpPr>
            <a:spLocks noGrp="1"/>
          </p:cNvSpPr>
          <p:nvPr>
            <p:ph idx="1"/>
          </p:nvPr>
        </p:nvSpPr>
        <p:spPr>
          <a:xfrm>
            <a:off x="684212" y="1484784"/>
            <a:ext cx="7775575" cy="4679949"/>
          </a:xfrm>
        </p:spPr>
        <p:txBody>
          <a:bodyPr vert="horz" lIns="36000" tIns="45720" rIns="91440" bIns="45720" rtlCol="0" anchor="t">
            <a:noAutofit/>
          </a:bodyPr>
          <a:lstStyle/>
          <a:p>
            <a:pPr marL="0" indent="0">
              <a:buNone/>
              <a:defRPr/>
            </a:pPr>
            <a:endParaRPr lang="en-GB" sz="2200">
              <a:latin typeface="Arial" panose="020B0604020202020204" pitchFamily="34" charset="0"/>
              <a:cs typeface="Arial" panose="020B0604020202020204" pitchFamily="34" charset="0"/>
            </a:endParaRPr>
          </a:p>
          <a:p>
            <a:pPr marL="0" indent="0">
              <a:buNone/>
              <a:defRPr/>
            </a:pPr>
            <a:r>
              <a:rPr lang="en-GB" sz="2200">
                <a:latin typeface="Arial" panose="020B0604020202020204" pitchFamily="34" charset="0"/>
                <a:cs typeface="Arial" panose="020B0604020202020204" pitchFamily="34" charset="0"/>
              </a:rPr>
              <a:t>To provide an understanding of:</a:t>
            </a:r>
          </a:p>
          <a:p>
            <a:pPr>
              <a:defRPr/>
            </a:pPr>
            <a:r>
              <a:rPr lang="en-GB" sz="2000">
                <a:latin typeface="Arial"/>
                <a:cs typeface="Arial"/>
              </a:rPr>
              <a:t>The Department's plans for commemorating the Queen’s reign on the occasion of the Platinum Jubilee </a:t>
            </a:r>
          </a:p>
          <a:p>
            <a:pPr marL="0" indent="0">
              <a:buNone/>
              <a:defRPr/>
            </a:pPr>
            <a:endParaRPr lang="en-GB" sz="2000">
              <a:latin typeface="Arial" panose="020B0604020202020204" pitchFamily="34" charset="0"/>
              <a:cs typeface="Arial" panose="020B0604020202020204" pitchFamily="34" charset="0"/>
            </a:endParaRPr>
          </a:p>
          <a:p>
            <a:pPr marL="0" indent="0">
              <a:buNone/>
              <a:defRPr/>
            </a:pPr>
            <a:r>
              <a:rPr lang="en-GB" sz="2000">
                <a:latin typeface="Arial"/>
                <a:cs typeface="Arial"/>
              </a:rPr>
              <a:t>To present:</a:t>
            </a:r>
          </a:p>
          <a:p>
            <a:pPr>
              <a:defRPr/>
            </a:pPr>
            <a:r>
              <a:rPr lang="en-GB" sz="2000">
                <a:latin typeface="Arial"/>
                <a:cs typeface="Arial"/>
              </a:rPr>
              <a:t>An outline of our specification of requirements</a:t>
            </a:r>
          </a:p>
          <a:p>
            <a:pPr>
              <a:defRPr/>
            </a:pPr>
            <a:r>
              <a:rPr lang="en-GB" sz="2000">
                <a:latin typeface="Arial"/>
                <a:cs typeface="Arial"/>
              </a:rPr>
              <a:t>Timescales</a:t>
            </a:r>
          </a:p>
          <a:p>
            <a:pPr>
              <a:defRPr/>
            </a:pPr>
            <a:r>
              <a:rPr lang="en-GB" sz="2000">
                <a:latin typeface="Arial"/>
                <a:cs typeface="Arial"/>
              </a:rPr>
              <a:t>Details of the bidding process</a:t>
            </a:r>
          </a:p>
        </p:txBody>
      </p:sp>
      <p:sp>
        <p:nvSpPr>
          <p:cNvPr id="4" name="Slide Number Placeholder 3"/>
          <p:cNvSpPr>
            <a:spLocks noGrp="1"/>
          </p:cNvSpPr>
          <p:nvPr>
            <p:ph type="sldNum" sz="quarter" idx="4"/>
          </p:nvPr>
        </p:nvSpPr>
        <p:spPr/>
        <p:txBody>
          <a:bodyPr/>
          <a:lstStyle/>
          <a:p>
            <a:fld id="{5DB98E5A-76C0-453E-B1E0-BC4AB04722D5}" type="slidenum">
              <a:rPr lang="en-GB" smtClean="0"/>
              <a:pPr/>
              <a:t>4</a:t>
            </a:fld>
            <a:endParaRPr lang="en-GB"/>
          </a:p>
        </p:txBody>
      </p:sp>
    </p:spTree>
    <p:extLst>
      <p:ext uri="{BB962C8B-B14F-4D97-AF65-F5344CB8AC3E}">
        <p14:creationId xmlns:p14="http://schemas.microsoft.com/office/powerpoint/2010/main" val="48631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656" y="1484784"/>
            <a:ext cx="7633648" cy="2304256"/>
          </a:xfrm>
        </p:spPr>
        <p:txBody>
          <a:bodyPr/>
          <a:lstStyle/>
          <a:p>
            <a:r>
              <a:rPr lang="en-GB" sz="4400" b="1"/>
              <a:t>Background</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TextBox 3"/>
          <p:cNvSpPr txBox="1"/>
          <p:nvPr/>
        </p:nvSpPr>
        <p:spPr>
          <a:xfrm>
            <a:off x="539552" y="4318248"/>
            <a:ext cx="5500890" cy="1323439"/>
          </a:xfrm>
          <a:prstGeom prst="rect">
            <a:avLst/>
          </a:prstGeom>
          <a:noFill/>
        </p:spPr>
        <p:txBody>
          <a:bodyPr wrap="square" lIns="91440" tIns="45720" rIns="91440" bIns="45720" rtlCol="0" anchor="t">
            <a:spAutoFit/>
          </a:bodyPr>
          <a:lstStyle/>
          <a:p>
            <a:r>
              <a:rPr lang="en-US" sz="2000" b="1" kern="1200">
                <a:solidFill>
                  <a:schemeClr val="tx1"/>
                </a:solidFill>
              </a:rPr>
              <a:t>Neil Lawson</a:t>
            </a:r>
          </a:p>
          <a:p>
            <a:endParaRPr lang="en-US" sz="2000" kern="1200">
              <a:solidFill>
                <a:schemeClr val="tx1"/>
              </a:solidFill>
            </a:endParaRPr>
          </a:p>
          <a:p>
            <a:r>
              <a:rPr lang="en-US" sz="2000" b="1"/>
              <a:t>Humanities, English, Arts &amp; Languages</a:t>
            </a:r>
            <a:r>
              <a:rPr lang="en-US" sz="2000" b="1" kern="1200"/>
              <a:t> Division</a:t>
            </a:r>
            <a:endParaRPr lang="en-US" sz="2000" b="1" kern="1200">
              <a:cs typeface="Calibri"/>
            </a:endParaRPr>
          </a:p>
          <a:p>
            <a:endParaRPr lang="en-US" sz="2000" kern="1200">
              <a:solidFill>
                <a:schemeClr val="tx1"/>
              </a:solidFill>
            </a:endParaRPr>
          </a:p>
        </p:txBody>
      </p:sp>
      <p:sp>
        <p:nvSpPr>
          <p:cNvPr id="5" name="Slide Number Placeholder 4"/>
          <p:cNvSpPr>
            <a:spLocks noGrp="1"/>
          </p:cNvSpPr>
          <p:nvPr>
            <p:ph type="sldNum" sz="quarter" idx="4"/>
          </p:nvPr>
        </p:nvSpPr>
        <p:spPr/>
        <p:txBody>
          <a:bodyPr/>
          <a:lstStyle/>
          <a:p>
            <a:fld id="{5DB98E5A-76C0-453E-B1E0-BC4AB04722D5}" type="slidenum">
              <a:rPr lang="en-GB" smtClean="0"/>
              <a:pPr/>
              <a:t>5</a:t>
            </a:fld>
            <a:endParaRPr lang="en-GB"/>
          </a:p>
        </p:txBody>
      </p:sp>
    </p:spTree>
    <p:extLst>
      <p:ext uri="{BB962C8B-B14F-4D97-AF65-F5344CB8AC3E}">
        <p14:creationId xmlns:p14="http://schemas.microsoft.com/office/powerpoint/2010/main" val="171419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What we need</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a:xfrm>
            <a:off x="684212" y="1400176"/>
            <a:ext cx="7775575" cy="4679949"/>
          </a:xfrm>
        </p:spPr>
        <p:txBody>
          <a:bodyPr vert="horz" lIns="36000" tIns="45720" rIns="91440" bIns="45720" rtlCol="0" anchor="t">
            <a:noAutofit/>
          </a:bodyPr>
          <a:lstStyle/>
          <a:p>
            <a:r>
              <a:rPr lang="en-GB" sz="2800" dirty="0">
                <a:latin typeface="Calibri"/>
                <a:cs typeface="Calibri"/>
              </a:rPr>
              <a:t>We require a contractor to manage content development, production, printing and distribution of a high quality commemorative book to all primary school children in state funded schools in the UK – in excess of 5 million copies.</a:t>
            </a:r>
          </a:p>
          <a:p>
            <a:r>
              <a:rPr lang="en-GB" sz="2800" dirty="0">
                <a:latin typeface="Calibri"/>
                <a:cs typeface="Calibri"/>
              </a:rPr>
              <a:t>We would like these to be in schools by 12 May 2022.</a:t>
            </a:r>
          </a:p>
          <a:p>
            <a:endParaRPr lang="en-GB" sz="2800" dirty="0">
              <a:latin typeface="Calibri"/>
              <a:cs typeface="Calibri"/>
            </a:endParaRPr>
          </a:p>
          <a:p>
            <a:endParaRPr lang="en-GB" dirty="0"/>
          </a:p>
          <a:p>
            <a:endParaRPr lang="en-GB"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6</a:t>
            </a:fld>
            <a:endParaRPr lang="en-GB"/>
          </a:p>
        </p:txBody>
      </p:sp>
    </p:spTree>
    <p:extLst>
      <p:ext uri="{BB962C8B-B14F-4D97-AF65-F5344CB8AC3E}">
        <p14:creationId xmlns:p14="http://schemas.microsoft.com/office/powerpoint/2010/main" val="3437394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The Book</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p:txBody>
          <a:bodyPr vert="horz" lIns="36000" tIns="45720" rIns="91440" bIns="45720" rtlCol="0" anchor="t">
            <a:noAutofit/>
          </a:bodyPr>
          <a:lstStyle/>
          <a:p>
            <a:endParaRPr lang="en-GB"/>
          </a:p>
          <a:p>
            <a:endParaRPr lang="en-GB" sz="20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7</a:t>
            </a:fld>
            <a:endParaRPr lang="en-GB"/>
          </a:p>
        </p:txBody>
      </p:sp>
      <p:sp>
        <p:nvSpPr>
          <p:cNvPr id="7" name="Content Placeholder 2">
            <a:extLst>
              <a:ext uri="{FF2B5EF4-FFF2-40B4-BE49-F238E27FC236}">
                <a16:creationId xmlns:a16="http://schemas.microsoft.com/office/drawing/2014/main" id="{A81FC5C7-E672-470B-8D7A-54FB9B98CEC5}"/>
              </a:ext>
            </a:extLst>
          </p:cNvPr>
          <p:cNvSpPr txBox="1">
            <a:spLocks/>
          </p:cNvSpPr>
          <p:nvPr/>
        </p:nvSpPr>
        <p:spPr>
          <a:xfrm>
            <a:off x="508647" y="1279526"/>
            <a:ext cx="8507186" cy="5245100"/>
          </a:xfrm>
          <a:prstGeom prst="rect">
            <a:avLst/>
          </a:prstGeom>
        </p:spPr>
        <p:txBody>
          <a:bodyPr vert="horz" lIns="36000" tIns="45720" rIns="91440" bIns="45720" rtlCol="0" anchor="t">
            <a:noAutofit/>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kern="1200" baseline="0">
                <a:solidFill>
                  <a:srgbClr val="002060"/>
                </a:solidFill>
                <a:latin typeface="Calibri" panose="020F0502020204030204" pitchFamily="34" charset="0"/>
                <a:ea typeface="+mn-ea"/>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b="0" kern="1200">
                <a:solidFill>
                  <a:srgbClr val="002060"/>
                </a:solidFill>
                <a:latin typeface="Calibri" panose="020F0502020204030204" pitchFamily="34" charset="0"/>
                <a:ea typeface="+mn-ea"/>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b="1" dirty="0">
                <a:latin typeface="+mn-lt"/>
                <a:cs typeface="Arial"/>
              </a:rPr>
              <a:t>Content requirements:</a:t>
            </a:r>
          </a:p>
          <a:p>
            <a:pPr>
              <a:buFont typeface="Courier New" panose="02070309020205020404" pitchFamily="49" charset="0"/>
              <a:buChar char="o"/>
            </a:pPr>
            <a:r>
              <a:rPr lang="en-GB" dirty="0">
                <a:latin typeface="+mn-lt"/>
                <a:cs typeface="Arial"/>
              </a:rPr>
              <a:t>Foreword – we are awaiting confirmation of who will write this.</a:t>
            </a:r>
          </a:p>
          <a:p>
            <a:pPr>
              <a:buFont typeface="Courier New" panose="02070309020205020404" pitchFamily="49" charset="0"/>
              <a:buChar char="o"/>
            </a:pPr>
            <a:r>
              <a:rPr lang="en-GB" dirty="0">
                <a:latin typeface="+mn-lt"/>
                <a:cs typeface="Arial"/>
              </a:rPr>
              <a:t>Description of the system of constitutional monarchy and role of monarch - what it means and why it matters.</a:t>
            </a:r>
          </a:p>
          <a:p>
            <a:pPr>
              <a:buFont typeface="Courier New" panose="02070309020205020404" pitchFamily="49" charset="0"/>
              <a:buChar char="o"/>
            </a:pPr>
            <a:r>
              <a:rPr lang="en-GB" dirty="0">
                <a:latin typeface="+mn-lt"/>
                <a:cs typeface="Arial"/>
              </a:rPr>
              <a:t>What is a Jubilee? Why is this one so notable?</a:t>
            </a:r>
          </a:p>
          <a:p>
            <a:pPr>
              <a:buFont typeface="Courier New" panose="02070309020205020404" pitchFamily="49" charset="0"/>
              <a:buChar char="o"/>
            </a:pPr>
            <a:r>
              <a:rPr lang="en-GB" dirty="0">
                <a:latin typeface="+mn-lt"/>
                <a:cs typeface="Arial"/>
              </a:rPr>
              <a:t>The story, with appropriate illustrations, of the Queen’s 70 year reign through UK and the Commonwealth key events, inventions, innovations, and achievements.  </a:t>
            </a:r>
          </a:p>
          <a:p>
            <a:pPr>
              <a:buFont typeface="Courier New" panose="02070309020205020404" pitchFamily="49" charset="0"/>
              <a:buChar char="o"/>
            </a:pPr>
            <a:r>
              <a:rPr lang="en-GB" dirty="0">
                <a:latin typeface="+mn-lt"/>
                <a:cs typeface="Arial"/>
              </a:rPr>
              <a:t>Glossary to explain terms used in the book that children may need further explanation of.</a:t>
            </a:r>
          </a:p>
          <a:p>
            <a:pPr>
              <a:buFont typeface="Courier New" panose="02070309020205020404" pitchFamily="49" charset="0"/>
              <a:buChar char="o"/>
            </a:pPr>
            <a:r>
              <a:rPr lang="en-GB" dirty="0">
                <a:latin typeface="+mn-lt"/>
                <a:cs typeface="Arial"/>
              </a:rPr>
              <a:t>Readability – set at a level which is suitable for key stage 2 pupils</a:t>
            </a:r>
          </a:p>
          <a:p>
            <a:endParaRPr lang="en-GB" sz="2000" dirty="0">
              <a:latin typeface="+mn-lt"/>
              <a:cs typeface="Arial" panose="020B0604020202020204" pitchFamily="34" charset="0"/>
            </a:endParaRPr>
          </a:p>
        </p:txBody>
      </p:sp>
    </p:spTree>
    <p:extLst>
      <p:ext uri="{BB962C8B-B14F-4D97-AF65-F5344CB8AC3E}">
        <p14:creationId xmlns:p14="http://schemas.microsoft.com/office/powerpoint/2010/main" val="1112208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The Book’s Design</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a:xfrm>
            <a:off x="684212" y="1196976"/>
            <a:ext cx="7775575" cy="5388881"/>
          </a:xfrm>
        </p:spPr>
        <p:txBody>
          <a:bodyPr vert="horz" lIns="36000" tIns="45720" rIns="91440" bIns="45720" rtlCol="0" anchor="t">
            <a:noAutofit/>
          </a:bodyPr>
          <a:lstStyle/>
          <a:p>
            <a:endParaRPr lang="en-GB"/>
          </a:p>
          <a:p>
            <a:endParaRPr lang="en-GB" sz="20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8</a:t>
            </a:fld>
            <a:endParaRPr lang="en-GB"/>
          </a:p>
        </p:txBody>
      </p:sp>
      <p:sp>
        <p:nvSpPr>
          <p:cNvPr id="7" name="Content Placeholder 2">
            <a:extLst>
              <a:ext uri="{FF2B5EF4-FFF2-40B4-BE49-F238E27FC236}">
                <a16:creationId xmlns:a16="http://schemas.microsoft.com/office/drawing/2014/main" id="{A81FC5C7-E672-470B-8D7A-54FB9B98CEC5}"/>
              </a:ext>
            </a:extLst>
          </p:cNvPr>
          <p:cNvSpPr txBox="1">
            <a:spLocks/>
          </p:cNvSpPr>
          <p:nvPr/>
        </p:nvSpPr>
        <p:spPr>
          <a:xfrm>
            <a:off x="304800" y="1089025"/>
            <a:ext cx="8507186" cy="5245100"/>
          </a:xfrm>
          <a:prstGeom prst="rect">
            <a:avLst/>
          </a:prstGeom>
        </p:spPr>
        <p:txBody>
          <a:bodyPr vert="horz" lIns="36000" tIns="45720" rIns="91440" bIns="45720" rtlCol="0" anchor="t">
            <a:noAutofit/>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kern="1200" baseline="0">
                <a:solidFill>
                  <a:srgbClr val="002060"/>
                </a:solidFill>
                <a:latin typeface="Calibri" panose="020F0502020204030204" pitchFamily="34" charset="0"/>
                <a:ea typeface="+mn-ea"/>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b="0" kern="1200">
                <a:solidFill>
                  <a:srgbClr val="002060"/>
                </a:solidFill>
                <a:latin typeface="Calibri" panose="020F0502020204030204" pitchFamily="34" charset="0"/>
                <a:ea typeface="+mn-ea"/>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latin typeface="+mn-lt"/>
                <a:cs typeface="Arial"/>
              </a:rPr>
              <a:t>Physical requirements of the book:</a:t>
            </a:r>
          </a:p>
          <a:p>
            <a:pPr>
              <a:buFont typeface="Courier New" panose="02070309020205020404" pitchFamily="49" charset="0"/>
              <a:buChar char="o"/>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Hardback, case bound with indented spine, without a dust jacket </a:t>
            </a:r>
            <a:endParaRPr lang="en-GB" sz="2000" dirty="0">
              <a:latin typeface="+mn-lt"/>
              <a:cs typeface="Arial"/>
            </a:endParaRPr>
          </a:p>
          <a:p>
            <a:pPr>
              <a:buFont typeface="Courier New" panose="02070309020205020404" pitchFamily="49" charset="0"/>
              <a:buChar char="o"/>
            </a:pPr>
            <a:r>
              <a:rPr lang="en-GB" sz="2000" dirty="0">
                <a:latin typeface="+mn-lt"/>
                <a:cs typeface="Arial"/>
              </a:rPr>
              <a:t>Downloadable audio versions for accessibility reasons.</a:t>
            </a:r>
          </a:p>
          <a:p>
            <a:pPr>
              <a:buFont typeface="Courier New" panose="02070309020205020404" pitchFamily="49" charset="0"/>
              <a:buChar char="o"/>
            </a:pPr>
            <a:r>
              <a:rPr lang="en-GB" sz="2000" dirty="0">
                <a:latin typeface="+mn-lt"/>
                <a:cs typeface="Arial"/>
              </a:rPr>
              <a:t>Vibrant, original, illustrations (a mix of full page and cut illustrations) </a:t>
            </a:r>
          </a:p>
          <a:p>
            <a:pPr>
              <a:buFont typeface="Courier New" panose="02070309020205020404" pitchFamily="49" charset="0"/>
              <a:buChar char="o"/>
            </a:pPr>
            <a:r>
              <a:rPr lang="en-GB" sz="2000" dirty="0">
                <a:latin typeface="+mn-lt"/>
                <a:cs typeface="Arial"/>
              </a:rPr>
              <a:t>Include the Platinum Jubilee English language or English/Welsh emblem as appropriate</a:t>
            </a:r>
          </a:p>
          <a:p>
            <a:pPr>
              <a:buFont typeface="Courier New" panose="02070309020205020404" pitchFamily="49" charset="0"/>
              <a:buChar char="o"/>
            </a:pPr>
            <a:r>
              <a:rPr lang="en-GB" sz="2000" dirty="0">
                <a:latin typeface="+mn-lt"/>
                <a:cs typeface="Arial"/>
              </a:rPr>
              <a:t>Including imprint page and acknowledgements; foreword (DfE will confirm who is writing this) glossary.</a:t>
            </a:r>
          </a:p>
          <a:p>
            <a:pPr>
              <a:buFont typeface="Courier New" panose="02070309020205020404" pitchFamily="49" charset="0"/>
              <a:buChar char="o"/>
            </a:pPr>
            <a:r>
              <a:rPr lang="en-GB" sz="2000" dirty="0">
                <a:latin typeface="+mn-lt"/>
                <a:cs typeface="Arial"/>
              </a:rPr>
              <a:t>80 – 96 pages.</a:t>
            </a:r>
          </a:p>
          <a:p>
            <a:pPr>
              <a:buFont typeface="Courier New" panose="02070309020205020404" pitchFamily="49" charset="0"/>
              <a:buChar char="o"/>
            </a:pPr>
            <a:r>
              <a:rPr lang="en-GB" sz="2000" dirty="0">
                <a:latin typeface="+mn-lt"/>
                <a:cs typeface="Arial"/>
              </a:rPr>
              <a:t>Cover Dimensions: 25.5cm x 25.5cm</a:t>
            </a:r>
          </a:p>
          <a:p>
            <a:pPr>
              <a:buFont typeface="Courier New" panose="02070309020205020404" pitchFamily="49" charset="0"/>
              <a:buChar char="o"/>
            </a:pPr>
            <a:r>
              <a:rPr lang="en-GB" sz="2000" dirty="0">
                <a:latin typeface="+mn-lt"/>
                <a:cs typeface="Arial"/>
              </a:rPr>
              <a:t>Page Dimensions: 25cm x 25cm (gutter = 1cm so actual space on page is L25cm x W24cm)</a:t>
            </a:r>
          </a:p>
          <a:p>
            <a:pPr marL="0" indent="0">
              <a:buNone/>
            </a:pPr>
            <a:r>
              <a:rPr lang="en-GB" sz="2000" dirty="0">
                <a:latin typeface="+mn-lt"/>
                <a:cs typeface="Arial"/>
              </a:rPr>
              <a:t>						</a:t>
            </a:r>
            <a:endParaRPr lang="en-GB" sz="2000" dirty="0">
              <a:latin typeface="+mn-lt"/>
              <a:cs typeface="Arial" panose="020B0604020202020204" pitchFamily="34" charset="0"/>
            </a:endParaRPr>
          </a:p>
        </p:txBody>
      </p:sp>
    </p:spTree>
    <p:extLst>
      <p:ext uri="{BB962C8B-B14F-4D97-AF65-F5344CB8AC3E}">
        <p14:creationId xmlns:p14="http://schemas.microsoft.com/office/powerpoint/2010/main" val="3852933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a:t>The Book’s Design</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p:txBody>
          <a:bodyPr vert="horz" lIns="36000" tIns="45720" rIns="91440" bIns="45720" rtlCol="0" anchor="t">
            <a:noAutofit/>
          </a:bodyPr>
          <a:lstStyle/>
          <a:p>
            <a:endParaRPr lang="en-GB"/>
          </a:p>
          <a:p>
            <a:endParaRPr lang="en-GB" sz="20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9</a:t>
            </a:fld>
            <a:endParaRPr lang="en-GB"/>
          </a:p>
        </p:txBody>
      </p:sp>
      <p:sp>
        <p:nvSpPr>
          <p:cNvPr id="7" name="Content Placeholder 2">
            <a:extLst>
              <a:ext uri="{FF2B5EF4-FFF2-40B4-BE49-F238E27FC236}">
                <a16:creationId xmlns:a16="http://schemas.microsoft.com/office/drawing/2014/main" id="{A81FC5C7-E672-470B-8D7A-54FB9B98CEC5}"/>
              </a:ext>
            </a:extLst>
          </p:cNvPr>
          <p:cNvSpPr txBox="1">
            <a:spLocks/>
          </p:cNvSpPr>
          <p:nvPr/>
        </p:nvSpPr>
        <p:spPr>
          <a:xfrm>
            <a:off x="304800" y="1089025"/>
            <a:ext cx="8507186" cy="5245100"/>
          </a:xfrm>
          <a:prstGeom prst="rect">
            <a:avLst/>
          </a:prstGeom>
        </p:spPr>
        <p:txBody>
          <a:bodyPr vert="horz" lIns="36000" tIns="45720" rIns="91440" bIns="45720" rtlCol="0" anchor="t">
            <a:noAutofit/>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kern="1200" baseline="0">
                <a:solidFill>
                  <a:srgbClr val="002060"/>
                </a:solidFill>
                <a:latin typeface="Calibri" panose="020F0502020204030204" pitchFamily="34" charset="0"/>
                <a:ea typeface="+mn-ea"/>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b="0" kern="1200">
                <a:solidFill>
                  <a:srgbClr val="002060"/>
                </a:solidFill>
                <a:latin typeface="Calibri" panose="020F0502020204030204" pitchFamily="34" charset="0"/>
                <a:ea typeface="+mn-ea"/>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b="1" dirty="0">
                <a:latin typeface="+mn-lt"/>
                <a:cs typeface="Arial"/>
              </a:rPr>
              <a:t>Physical requirements [continued]:</a:t>
            </a:r>
          </a:p>
          <a:p>
            <a:pPr>
              <a:buFont typeface="Courier New" panose="02070309020205020404" pitchFamily="49" charset="0"/>
              <a:buChar char="o"/>
            </a:pPr>
            <a:r>
              <a:rPr lang="en-GB" dirty="0">
                <a:effectLst/>
                <a:latin typeface="+mn-lt"/>
                <a:ea typeface="Times New Roman" panose="02020603050405020304" pitchFamily="18" charset="0"/>
                <a:cs typeface="Times New Roman" panose="02020603050405020304" pitchFamily="18" charset="0"/>
              </a:rPr>
              <a:t>Three language versions – English; English/Welsh; Scots Gaelic</a:t>
            </a:r>
          </a:p>
          <a:p>
            <a:pPr marL="342900" lvl="0" indent="-342900" algn="just" hangingPunct="0">
              <a:buFont typeface="Arial" panose="020B0604020202020204" pitchFamily="34" charset="0"/>
              <a:buChar char="•"/>
              <a:tabLst>
                <a:tab pos="4572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Per page word count for pages without illustrations – 150-180 low density; 250-350 higher density (single language books).</a:t>
            </a:r>
          </a:p>
        </p:txBody>
      </p:sp>
    </p:spTree>
    <p:extLst>
      <p:ext uri="{BB962C8B-B14F-4D97-AF65-F5344CB8AC3E}">
        <p14:creationId xmlns:p14="http://schemas.microsoft.com/office/powerpoint/2010/main" val="99690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6D7E1FF0A9574D936F7751DCC0749D" ma:contentTypeVersion="6" ma:contentTypeDescription="Create a new document." ma:contentTypeScope="" ma:versionID="e93dbb5c4570705e93a1de362964e373">
  <xsd:schema xmlns:xsd="http://www.w3.org/2001/XMLSchema" xmlns:xs="http://www.w3.org/2001/XMLSchema" xmlns:p="http://schemas.microsoft.com/office/2006/metadata/properties" xmlns:ns2="ff3fd9dc-9634-472d-8fff-ab581f5c5355" xmlns:ns3="fcdbf77a-a168-4538-a5b5-63755d911c8c" targetNamespace="http://schemas.microsoft.com/office/2006/metadata/properties" ma:root="true" ma:fieldsID="ecc49e72a96681ab9dbf89d5926f01c2" ns2:_="" ns3:_="">
    <xsd:import namespace="ff3fd9dc-9634-472d-8fff-ab581f5c5355"/>
    <xsd:import namespace="fcdbf77a-a168-4538-a5b5-63755d911c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3fd9dc-9634-472d-8fff-ab581f5c53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dbf77a-a168-4538-a5b5-63755d911c8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D3942E-F7FA-4AD8-9A69-5FDFB1F490D1}">
  <ds:schemaRefs>
    <ds:schemaRef ds:uri="fcdbf77a-a168-4538-a5b5-63755d911c8c"/>
    <ds:schemaRef ds:uri="ff3fd9dc-9634-472d-8fff-ab581f5c535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482F2FE-EC39-4194-AE6B-C559F7718688}">
  <ds:schemaRefs>
    <ds:schemaRef ds:uri="fcdbf77a-a168-4538-a5b5-63755d911c8c"/>
    <ds:schemaRef ds:uri="ff3fd9dc-9634-472d-8fff-ab581f5c53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18918D8-6743-472F-9133-546308218B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185</TotalTime>
  <Words>1227</Words>
  <Application>Microsoft Office PowerPoint</Application>
  <PresentationFormat>On-screen Show (4:3)</PresentationFormat>
  <Paragraphs>164</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Courier New</vt:lpstr>
      <vt:lpstr>Wingdings</vt:lpstr>
      <vt:lpstr>Office Theme</vt:lpstr>
      <vt:lpstr> Early engagement session   Queen’s Jubilee - Commemorative Book        </vt:lpstr>
      <vt:lpstr>Agenda and introductions</vt:lpstr>
      <vt:lpstr>Housekeeping</vt:lpstr>
      <vt:lpstr>Objectives of this early engagement event</vt:lpstr>
      <vt:lpstr>Background      </vt:lpstr>
      <vt:lpstr>What we need</vt:lpstr>
      <vt:lpstr>The Book</vt:lpstr>
      <vt:lpstr>The Book’s Design</vt:lpstr>
      <vt:lpstr>The Book’s Design</vt:lpstr>
      <vt:lpstr> Volumes</vt:lpstr>
      <vt:lpstr>Commercial overview      </vt:lpstr>
      <vt:lpstr>Tender process</vt:lpstr>
      <vt:lpstr>Contract award and performance mgt</vt:lpstr>
      <vt:lpstr>Indicative timeframe</vt:lpstr>
      <vt:lpstr>Question and answers</vt:lpstr>
      <vt:lpstr>Next Steps - How to feedback</vt:lpstr>
      <vt:lpstr>Thank you for attending today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creator>Publishing.TEAM@education.gsi.gov.uk</dc:creator>
  <cp:lastModifiedBy>LAWSON, Neil</cp:lastModifiedBy>
  <cp:revision>7</cp:revision>
  <cp:lastPrinted>2019-02-28T09:45:00Z</cp:lastPrinted>
  <dcterms:created xsi:type="dcterms:W3CDTF">2013-06-06T10:14:36Z</dcterms:created>
  <dcterms:modified xsi:type="dcterms:W3CDTF">2021-09-01T16:13:46Z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0x010100E86D7E1FF0A9574D936F7751DCC0749D</vt:lpwstr>
  </property>
  <property fmtid="{D5CDD505-2E9C-101B-9397-08002B2CF9AE}" pid="3" name="p1100149a9d0434b89ab9ce9205ff002">
    <vt:lpwstr>NCTL|50b03fc4-9596-44c0-8ddf-78c55856c7ae</vt:lpwstr>
  </property>
  <property fmtid="{D5CDD505-2E9C-101B-9397-08002B2CF9AE}" pid="4" name="o73fcab975b446d4b6f6731859ddf0aa">
    <vt:lpwstr>Official|0884c477-2e62-47ea-b19c-5af6e91124c5</vt:lpwstr>
  </property>
  <property fmtid="{D5CDD505-2E9C-101B-9397-08002B2CF9AE}" pid="5" name="i51aa9d3a7874ea18dac0ec1e3b3362f">
    <vt:lpwstr>NCTL|8a55f59b-7d94-44dd-a344-986d47acf947</vt:lpwstr>
  </property>
  <property fmtid="{D5CDD505-2E9C-101B-9397-08002B2CF9AE}" pid="6" name="_dlc_DocIdItemGuid">
    <vt:lpwstr>299652ce-53c4-4ee3-8857-df45b655b468</vt:lpwstr>
  </property>
  <property fmtid="{D5CDD505-2E9C-101B-9397-08002B2CF9AE}" pid="7" name="DfeOrganisationalUnit">
    <vt:lpwstr>7;#DfE|cc08a6d4-dfde-4d0f-bd85-069ebcef80d5</vt:lpwstr>
  </property>
  <property fmtid="{D5CDD505-2E9C-101B-9397-08002B2CF9AE}" pid="8" name="IWPOrganisationalUnit">
    <vt:lpwstr>2;#NCTL|50b03fc4-9596-44c0-8ddf-78c55856c7ae</vt:lpwstr>
  </property>
  <property fmtid="{D5CDD505-2E9C-101B-9397-08002B2CF9AE}" pid="9" name="IWPOwner">
    <vt:lpwstr>3;#NCTL|8a55f59b-7d94-44dd-a344-986d47acf947</vt:lpwstr>
  </property>
  <property fmtid="{D5CDD505-2E9C-101B-9397-08002B2CF9AE}" pid="10" name="DfeRights:ProtectiveMarking">
    <vt:lpwstr>1;#Official|0884c477-2e62-47ea-b19c-5af6e91124c5</vt:lpwstr>
  </property>
  <property fmtid="{D5CDD505-2E9C-101B-9397-08002B2CF9AE}" pid="11" name="DfeSubject">
    <vt:lpwstr/>
  </property>
  <property fmtid="{D5CDD505-2E9C-101B-9397-08002B2CF9AE}" pid="12" name="IWPRightsProtectiveMarking">
    <vt:lpwstr>1;#Official|0884c477-2e62-47ea-b19c-5af6e91124c5</vt:lpwstr>
  </property>
  <property fmtid="{D5CDD505-2E9C-101B-9397-08002B2CF9AE}" pid="13" name="DfeOwner">
    <vt:lpwstr>4;#DfE|a484111e-5b24-4ad9-9778-c536c8c88985</vt:lpwstr>
  </property>
  <property fmtid="{D5CDD505-2E9C-101B-9397-08002B2CF9AE}" pid="14" name="c02f73938b5741d4934b358b31a1b80f">
    <vt:lpwstr>Official|0884c477-2e62-47ea-b19c-5af6e91124c5</vt:lpwstr>
  </property>
  <property fmtid="{D5CDD505-2E9C-101B-9397-08002B2CF9AE}" pid="15" name="p6919dbb65844893b164c5f63a6f0eeb">
    <vt:lpwstr>DfE|a484111e-5b24-4ad9-9778-c536c8c88985</vt:lpwstr>
  </property>
  <property fmtid="{D5CDD505-2E9C-101B-9397-08002B2CF9AE}" pid="16" name="f6ec388a6d534bab86a259abd1bfa088">
    <vt:lpwstr>DfE|cc08a6d4-dfde-4d0f-bd85-069ebcef80d5</vt:lpwstr>
  </property>
  <property fmtid="{D5CDD505-2E9C-101B-9397-08002B2CF9AE}" pid="17" name="i98b064926ea4fbe8f5b88c394ff652b">
    <vt:lpwstr/>
  </property>
  <property fmtid="{D5CDD505-2E9C-101B-9397-08002B2CF9AE}" pid="18" name="IWPSiteType">
    <vt:lpwstr/>
  </property>
  <property fmtid="{D5CDD505-2E9C-101B-9397-08002B2CF9AE}" pid="19" name="IWPFunction">
    <vt:lpwstr/>
  </property>
  <property fmtid="{D5CDD505-2E9C-101B-9397-08002B2CF9AE}" pid="20" name="IWPSubject">
    <vt:lpwstr/>
  </property>
</Properties>
</file>