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63" r:id="rId6"/>
  </p:sldMasterIdLst>
  <p:notesMasterIdLst>
    <p:notesMasterId r:id="rId24"/>
  </p:notesMasterIdLst>
  <p:handoutMasterIdLst>
    <p:handoutMasterId r:id="rId25"/>
  </p:handoutMasterIdLst>
  <p:sldIdLst>
    <p:sldId id="263" r:id="rId7"/>
    <p:sldId id="265" r:id="rId8"/>
    <p:sldId id="266" r:id="rId9"/>
    <p:sldId id="269" r:id="rId10"/>
    <p:sldId id="267" r:id="rId11"/>
    <p:sldId id="256" r:id="rId12"/>
    <p:sldId id="275" r:id="rId13"/>
    <p:sldId id="276" r:id="rId14"/>
    <p:sldId id="277" r:id="rId15"/>
    <p:sldId id="278" r:id="rId16"/>
    <p:sldId id="279" r:id="rId17"/>
    <p:sldId id="268" r:id="rId18"/>
    <p:sldId id="270" r:id="rId19"/>
    <p:sldId id="271" r:id="rId20"/>
    <p:sldId id="274"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snapToGrid="0" snapToObjects="1">
      <p:cViewPr varScale="1">
        <p:scale>
          <a:sx n="99" d="100"/>
          <a:sy n="99" d="100"/>
        </p:scale>
        <p:origin x="10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05/10/2022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05/10/2022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2005, following central funding from the D of H, 7 Patient organisations (MPS, </a:t>
            </a:r>
            <a:r>
              <a:rPr lang="en-GB" sz="1200" kern="1200" dirty="0" err="1">
                <a:solidFill>
                  <a:schemeClr val="tx1"/>
                </a:solidFill>
                <a:effectLst/>
                <a:latin typeface="+mn-lt"/>
                <a:ea typeface="+mn-ea"/>
                <a:cs typeface="+mn-cs"/>
              </a:rPr>
              <a:t>Niemann</a:t>
            </a:r>
            <a:r>
              <a:rPr lang="en-GB" sz="1200" kern="1200" dirty="0">
                <a:solidFill>
                  <a:schemeClr val="tx1"/>
                </a:solidFill>
                <a:effectLst/>
                <a:latin typeface="+mn-lt"/>
                <a:ea typeface="+mn-ea"/>
                <a:cs typeface="+mn-cs"/>
              </a:rPr>
              <a:t> Pick C, </a:t>
            </a:r>
            <a:r>
              <a:rPr lang="en-GB" sz="1200" kern="1200" dirty="0" err="1">
                <a:solidFill>
                  <a:schemeClr val="tx1"/>
                </a:solidFill>
                <a:effectLst/>
                <a:latin typeface="+mn-lt"/>
                <a:ea typeface="+mn-ea"/>
                <a:cs typeface="+mn-cs"/>
              </a:rPr>
              <a:t>Gaucher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Battons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Pompe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Krabbe</a:t>
            </a:r>
            <a:r>
              <a:rPr lang="en-GB" sz="1200" kern="1200" dirty="0">
                <a:solidFill>
                  <a:schemeClr val="tx1"/>
                </a:solidFill>
                <a:effectLst/>
                <a:latin typeface="+mn-lt"/>
                <a:ea typeface="+mn-ea"/>
                <a:cs typeface="+mn-cs"/>
              </a:rPr>
              <a:t> (Formally New born screening) and </a:t>
            </a:r>
            <a:r>
              <a:rPr lang="en-GB" sz="1200" kern="1200" dirty="0" err="1">
                <a:solidFill>
                  <a:schemeClr val="tx1"/>
                </a:solidFill>
                <a:effectLst/>
                <a:latin typeface="+mn-lt"/>
                <a:ea typeface="+mn-ea"/>
                <a:cs typeface="+mn-cs"/>
              </a:rPr>
              <a:t>Taysachs</a:t>
            </a:r>
            <a:r>
              <a:rPr lang="en-GB" sz="1200" kern="1200" dirty="0">
                <a:solidFill>
                  <a:schemeClr val="tx1"/>
                </a:solidFill>
                <a:effectLst/>
                <a:latin typeface="+mn-lt"/>
                <a:ea typeface="+mn-ea"/>
                <a:cs typeface="+mn-cs"/>
              </a:rPr>
              <a:t> agreed to work together to ensure standards of care were at the forefront of patient services. </a:t>
            </a:r>
            <a:r>
              <a:rPr lang="en-GB" sz="1200" kern="1200" baseline="0" dirty="0">
                <a:solidFill>
                  <a:schemeClr val="tx1"/>
                </a:solidFill>
                <a:effectLst/>
                <a:latin typeface="+mn-lt"/>
                <a:ea typeface="+mn-ea"/>
                <a:cs typeface="+mn-cs"/>
              </a:rPr>
              <a:t> We are now a group of 11 patient organisations.</a:t>
            </a:r>
            <a:endParaRPr lang="en-GB" dirty="0"/>
          </a:p>
          <a:p>
            <a:r>
              <a:rPr lang="en-GB" sz="1200" kern="1200" dirty="0">
                <a:solidFill>
                  <a:schemeClr val="tx1"/>
                </a:solidFill>
                <a:effectLst/>
                <a:latin typeface="+mn-lt"/>
                <a:ea typeface="+mn-ea"/>
                <a:cs typeface="+mn-cs"/>
              </a:rPr>
              <a:t>Each patient service individually provides a bespoke service to its patient community, providing support and advocacy to ensure best supportive care and access and support to services and provisions where needed. Outside of clinical support, this includes areas such as, access to benefits, support in education, housing and adaptations, links with other individuals and families, home visits, transition and independent living. </a:t>
            </a:r>
          </a:p>
          <a:p>
            <a:r>
              <a:rPr lang="en-GB" sz="1200" kern="1200" dirty="0">
                <a:solidFill>
                  <a:schemeClr val="tx1"/>
                </a:solidFill>
                <a:effectLst/>
                <a:latin typeface="+mn-lt"/>
                <a:ea typeface="+mn-ea"/>
                <a:cs typeface="+mn-cs"/>
              </a:rPr>
              <a:t>As a collaborative our main objective is; to enable the development of a stronger voice, to influence national policy, stimulate interest and to promote and enable further knowledge and understanding of Lysosomal storage disorders.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committed to meeting regularly, sharing knowledge and supporting and engaging in initiatives and projects of mutual interest, these include, close liaisons and annual meetings with each LSD specialist centre, we sit at the table with NHS commissioners to discuss LSD services through both the CRG and various expert advisory group.</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14FC59-9AB8-4A4E-BE00-7A5232DEA0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837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6C5BAE-A538-4F8D-9600-66C255B013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000" y="360000"/>
            <a:ext cx="953272" cy="720000"/>
          </a:xfrm>
          <a:prstGeom prst="rect">
            <a:avLst/>
          </a:prstGeom>
          <a:noFill/>
          <a:ln>
            <a:noFill/>
          </a:ln>
        </p:spPr>
      </p:pic>
      <p:sp>
        <p:nvSpPr>
          <p:cNvPr id="10" name="Title 1">
            <a:extLst>
              <a:ext uri="{FF2B5EF4-FFF2-40B4-BE49-F238E27FC236}">
                <a16:creationId xmlns:a16="http://schemas.microsoft.com/office/drawing/2014/main" id="{A1AB4312-AB23-486E-8871-9D86668BDEC7}"/>
              </a:ext>
            </a:extLst>
          </p:cNvPr>
          <p:cNvSpPr>
            <a:spLocks noGrp="1"/>
          </p:cNvSpPr>
          <p:nvPr>
            <p:ph type="ctrTitle"/>
          </p:nvPr>
        </p:nvSpPr>
        <p:spPr>
          <a:xfrm>
            <a:off x="854765" y="4209426"/>
            <a:ext cx="7029235" cy="601111"/>
          </a:xfrm>
          <a:prstGeom prst="rect">
            <a:avLst/>
          </a:prstGeo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23BEBC51-FBA1-44E2-97AB-992D5F89D797}"/>
              </a:ext>
            </a:extLst>
          </p:cNvPr>
          <p:cNvSpPr>
            <a:spLocks noGrp="1"/>
          </p:cNvSpPr>
          <p:nvPr>
            <p:ph type="subTitle" idx="1"/>
          </p:nvPr>
        </p:nvSpPr>
        <p:spPr>
          <a:xfrm>
            <a:off x="854765" y="4843667"/>
            <a:ext cx="7029235" cy="522990"/>
          </a:xfrm>
          <a:prstGeom prst="rect">
            <a:avLst/>
          </a:prstGeom>
        </p:spPr>
        <p:txBody>
          <a:bodyPr anchor="b">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1" y="1449148"/>
            <a:ext cx="7929000" cy="2971051"/>
          </a:xfrm>
        </p:spPr>
        <p:txBody>
          <a:bodyPr/>
          <a:lstStyle>
            <a:lvl1pPr>
              <a:defRPr lang="en-US" dirty="0"/>
            </a:lvl1pPr>
          </a:lstStyle>
          <a:p>
            <a:r>
              <a:rPr lang="en-US" dirty="0"/>
              <a:t>Click to edit Master title style</a:t>
            </a:r>
          </a:p>
        </p:txBody>
      </p:sp>
      <p:sp>
        <p:nvSpPr>
          <p:cNvPr id="6" name="Subtitle 2"/>
          <p:cNvSpPr>
            <a:spLocks noGrp="1"/>
          </p:cNvSpPr>
          <p:nvPr>
            <p:ph type="subTitle" idx="1"/>
          </p:nvPr>
        </p:nvSpPr>
        <p:spPr>
          <a:xfrm>
            <a:off x="607501" y="5280847"/>
            <a:ext cx="7929000" cy="434974"/>
          </a:xfrm>
        </p:spPr>
        <p:txBody>
          <a:bodyPr anchor="t">
            <a:noAutofit/>
          </a:bodyPr>
          <a:lstStyle>
            <a:lvl1pPr marL="0" indent="0" algn="l">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980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360832"/>
            <a:ext cx="7915931" cy="4067677"/>
          </a:xfrm>
          <a:effectLst/>
        </p:spPr>
        <p:txBody>
          <a:bodyPr anchor="t" anchorCtr="0"/>
          <a:lstStyle>
            <a:lvl1pPr marL="385763" indent="-385763">
              <a:buClr>
                <a:schemeClr val="accent2"/>
              </a:buClr>
              <a:buFont typeface="Arial" panose="020B0604020202020204" pitchFamily="34" charset="0"/>
              <a:buChar char="•"/>
              <a:defRPr sz="2100" b="0" cap="none" spc="0">
                <a:ln>
                  <a:noFill/>
                </a:ln>
                <a:solidFill>
                  <a:schemeClr val="bg1"/>
                </a:solidFill>
                <a:effectLst/>
              </a:defRPr>
            </a:lvl1pPr>
            <a:lvl2pPr marL="557213" indent="-214313">
              <a:buClr>
                <a:schemeClr val="accent2"/>
              </a:buClr>
              <a:buFont typeface="Arial" panose="020B0604020202020204" pitchFamily="34" charset="0"/>
              <a:buChar char="•"/>
              <a:defRPr sz="1500" b="0" cap="none" spc="0">
                <a:ln>
                  <a:noFill/>
                </a:ln>
                <a:solidFill>
                  <a:schemeClr val="bg1"/>
                </a:solidFill>
                <a:effectLst/>
              </a:defRPr>
            </a:lvl2pPr>
            <a:lvl3pPr>
              <a:defRPr b="0" cap="none" spc="0">
                <a:ln>
                  <a:noFill/>
                </a:ln>
                <a:solidFill>
                  <a:schemeClr val="bg1"/>
                </a:solidFill>
                <a:effectLst/>
              </a:defRPr>
            </a:lvl3pPr>
            <a:lvl4pPr>
              <a:defRPr b="0" cap="none" spc="0">
                <a:ln>
                  <a:noFill/>
                </a:ln>
                <a:solidFill>
                  <a:schemeClr val="bg1"/>
                </a:solidFill>
                <a:effectLst/>
              </a:defRPr>
            </a:lvl4pPr>
            <a:lvl5pPr>
              <a:defRPr b="0" cap="none" spc="0">
                <a:ln>
                  <a:noFill/>
                </a:ln>
                <a:solidFill>
                  <a:schemeClr val="bg1"/>
                </a:solidFill>
                <a:effectLs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1806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360832"/>
            <a:ext cx="7915931" cy="4067677"/>
          </a:xfrm>
          <a:effectLst/>
        </p:spPr>
        <p:txBody>
          <a:bodyPr anchor="t" anchorCtr="0"/>
          <a:lstStyle>
            <a:lvl1pPr marL="385763" indent="-385763">
              <a:buClr>
                <a:schemeClr val="accent2"/>
              </a:buClr>
              <a:buFont typeface="Arial" panose="020B0604020202020204" pitchFamily="34" charset="0"/>
              <a:buChar char="•"/>
              <a:defRPr sz="2100" b="0" cap="none" spc="0">
                <a:ln>
                  <a:noFill/>
                </a:ln>
                <a:solidFill>
                  <a:schemeClr val="bg1"/>
                </a:solidFill>
                <a:effectLst/>
              </a:defRPr>
            </a:lvl1pPr>
            <a:lvl2pPr marL="557213" indent="-214313">
              <a:buClr>
                <a:schemeClr val="accent2"/>
              </a:buClr>
              <a:buFont typeface="Arial" panose="020B0604020202020204" pitchFamily="34" charset="0"/>
              <a:buChar char="•"/>
              <a:defRPr sz="1500" b="0" cap="none" spc="0">
                <a:ln>
                  <a:noFill/>
                </a:ln>
                <a:solidFill>
                  <a:schemeClr val="bg1"/>
                </a:solidFill>
                <a:effectLst/>
              </a:defRPr>
            </a:lvl2pPr>
            <a:lvl3pPr>
              <a:defRPr b="0" cap="none" spc="0">
                <a:ln>
                  <a:noFill/>
                </a:ln>
                <a:solidFill>
                  <a:schemeClr val="bg1"/>
                </a:solidFill>
                <a:effectLst/>
              </a:defRPr>
            </a:lvl3pPr>
            <a:lvl4pPr>
              <a:defRPr b="0" cap="none" spc="0">
                <a:ln>
                  <a:noFill/>
                </a:ln>
                <a:solidFill>
                  <a:schemeClr val="bg1"/>
                </a:solidFill>
                <a:effectLst/>
              </a:defRPr>
            </a:lvl4pPr>
            <a:lvl5pPr>
              <a:defRPr b="0" cap="none" spc="0">
                <a:ln>
                  <a:noFill/>
                </a:ln>
                <a:solidFill>
                  <a:schemeClr val="bg1"/>
                </a:solidFill>
                <a:effectLs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4799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778A0-ADF3-4283-9251-A6426E16C52B}" type="datetimeFigureOut">
              <a:rPr lang="en-GB" smtClean="0"/>
              <a:t>05/10/2022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1196E2-BAC5-4BFF-9DAE-B164D8A6DDC9}" type="slidenum">
              <a:rPr lang="en-GB" smtClean="0"/>
              <a:t>‹#›</a:t>
            </a:fld>
            <a:endParaRPr lang="en-GB"/>
          </a:p>
        </p:txBody>
      </p:sp>
    </p:spTree>
    <p:extLst>
      <p:ext uri="{BB962C8B-B14F-4D97-AF65-F5344CB8AC3E}">
        <p14:creationId xmlns:p14="http://schemas.microsoft.com/office/powerpoint/2010/main" val="203324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5307FC-E0F1-48AA-A904-2790A32D1B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000" y="360000"/>
            <a:ext cx="953272" cy="720000"/>
          </a:xfrm>
          <a:prstGeom prst="rect">
            <a:avLst/>
          </a:prstGeom>
          <a:noFill/>
          <a:ln>
            <a:noFill/>
          </a:ln>
        </p:spPr>
      </p:pic>
      <p:sp>
        <p:nvSpPr>
          <p:cNvPr id="15" name="Title 10">
            <a:extLst>
              <a:ext uri="{FF2B5EF4-FFF2-40B4-BE49-F238E27FC236}">
                <a16:creationId xmlns:a16="http://schemas.microsoft.com/office/drawing/2014/main" id="{112ECD7B-1C36-4EC2-88D9-16CD9801A223}"/>
              </a:ext>
            </a:extLst>
          </p:cNvPr>
          <p:cNvSpPr>
            <a:spLocks noGrp="1"/>
          </p:cNvSpPr>
          <p:nvPr>
            <p:ph type="title"/>
          </p:nvPr>
        </p:nvSpPr>
        <p:spPr>
          <a:xfrm>
            <a:off x="784109" y="1210682"/>
            <a:ext cx="7099891"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6" name="Content Placeholder 9">
            <a:extLst>
              <a:ext uri="{FF2B5EF4-FFF2-40B4-BE49-F238E27FC236}">
                <a16:creationId xmlns:a16="http://schemas.microsoft.com/office/drawing/2014/main" id="{34500619-2E03-4ECB-B114-06AAF3CDB5D2}"/>
              </a:ext>
            </a:extLst>
          </p:cNvPr>
          <p:cNvSpPr>
            <a:spLocks noGrp="1"/>
          </p:cNvSpPr>
          <p:nvPr>
            <p:ph sz="quarter" idx="10"/>
          </p:nvPr>
        </p:nvSpPr>
        <p:spPr>
          <a:xfrm>
            <a:off x="784109" y="2141151"/>
            <a:ext cx="7099891"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a:extLst>
              <a:ext uri="{FF2B5EF4-FFF2-40B4-BE49-F238E27FC236}">
                <a16:creationId xmlns:a16="http://schemas.microsoft.com/office/drawing/2014/main" id="{4A6B49AE-A383-4CCD-A70B-EEA4AD3C9FD4}"/>
              </a:ext>
            </a:extLst>
          </p:cNvPr>
          <p:cNvSpPr txBox="1"/>
          <p:nvPr userDrawn="1"/>
        </p:nvSpPr>
        <p:spPr>
          <a:xfrm>
            <a:off x="240748" y="6372000"/>
            <a:ext cx="387902" cy="276999"/>
          </a:xfrm>
          <a:prstGeom prst="rect">
            <a:avLst/>
          </a:prstGeom>
          <a:noFill/>
        </p:spPr>
        <p:txBody>
          <a:bodyPr wrap="square">
            <a:spAutoFit/>
          </a:bodyPr>
          <a:lstStyle/>
          <a:p>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t>‹#›</a:t>
            </a:fld>
            <a:endParaRPr lang="en-GB" sz="1200" dirty="0"/>
          </a:p>
        </p:txBody>
      </p:sp>
      <p:sp>
        <p:nvSpPr>
          <p:cNvPr id="18" name="Footer Placeholder 2">
            <a:extLst>
              <a:ext uri="{FF2B5EF4-FFF2-40B4-BE49-F238E27FC236}">
                <a16:creationId xmlns:a16="http://schemas.microsoft.com/office/drawing/2014/main" id="{DAF390CB-03C1-4CA6-A35E-D0340F00CF69}"/>
              </a:ext>
            </a:extLst>
          </p:cNvPr>
          <p:cNvSpPr>
            <a:spLocks noGrp="1"/>
          </p:cNvSpPr>
          <p:nvPr>
            <p:ph type="ftr" sz="quarter" idx="3"/>
          </p:nvPr>
        </p:nvSpPr>
        <p:spPr>
          <a:xfrm>
            <a:off x="425302" y="6333439"/>
            <a:ext cx="5988538"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005EB8"/>
                </a:solidFill>
                <a:latin typeface="Arial" panose="020B0604020202020204" pitchFamily="34" charset="0"/>
                <a:cs typeface="Arial" panose="020B0604020202020204" pitchFamily="34" charset="0"/>
              </a:rPr>
              <a:t>|  </a:t>
            </a:r>
            <a:r>
              <a:rPr lang="en-US" dirty="0"/>
              <a:t>Presentation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729574" y="1883864"/>
            <a:ext cx="6593246" cy="1352204"/>
          </a:xfrm>
          <a:solidFill>
            <a:schemeClr val="accent4"/>
          </a:solidFill>
          <a:ln>
            <a:noFill/>
          </a:ln>
        </p:spPr>
        <p:txBody>
          <a:bodyPr lIns="360000" tIns="360000" rIns="360000" bIns="360000" anchor="ctr" anchorCtr="0"/>
          <a:lstStyle>
            <a:lvl1pPr algn="l">
              <a:defRPr sz="3600" b="1" cap="none">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729525" y="3582143"/>
            <a:ext cx="4519507" cy="1096645"/>
          </a:xfrm>
          <a:solidFill>
            <a:schemeClr val="tx1"/>
          </a:solidFill>
        </p:spPr>
        <p:txBody>
          <a:bodyPr lIns="360000" tIns="360000" rIns="360000" bIns="360000" anchor="ctr">
            <a:normAutofit/>
          </a:bodyPr>
          <a:lstStyle>
            <a:lvl1pPr>
              <a:defRPr sz="2400" b="0"/>
            </a:lvl1pPr>
          </a:lstStyle>
          <a:p>
            <a:pPr lvl="0"/>
            <a:r>
              <a:rPr lang="en-US" dirty="0"/>
              <a:t>Click to edit Master text styles</a:t>
            </a:r>
            <a:endParaRPr lang="en-GB" dirty="0"/>
          </a:p>
        </p:txBody>
      </p:sp>
    </p:spTree>
    <p:extLst>
      <p:ext uri="{BB962C8B-B14F-4D97-AF65-F5344CB8AC3E}">
        <p14:creationId xmlns:p14="http://schemas.microsoft.com/office/powerpoint/2010/main" val="109398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37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5001" y="1449148"/>
            <a:ext cx="6219536" cy="2971051"/>
          </a:xfrm>
        </p:spPr>
        <p:txBody>
          <a:bodyPr/>
          <a:lstStyle>
            <a:lvl1pPr>
              <a:defRPr lang="en-US" dirty="0"/>
            </a:lvl1pPr>
          </a:lstStyle>
          <a:p>
            <a:r>
              <a:rPr lang="en-US" dirty="0"/>
              <a:t>Click to edit Master title style</a:t>
            </a:r>
          </a:p>
        </p:txBody>
      </p:sp>
      <p:sp>
        <p:nvSpPr>
          <p:cNvPr id="3" name="Subtitle 2"/>
          <p:cNvSpPr>
            <a:spLocks noGrp="1"/>
          </p:cNvSpPr>
          <p:nvPr>
            <p:ph type="subTitle" idx="1"/>
          </p:nvPr>
        </p:nvSpPr>
        <p:spPr>
          <a:xfrm>
            <a:off x="405001" y="5280847"/>
            <a:ext cx="6219536" cy="434974"/>
          </a:xfrm>
        </p:spPr>
        <p:txBody>
          <a:bodyPr anchor="t">
            <a:noAutofit/>
          </a:bodyPr>
          <a:lstStyle>
            <a:lvl1pPr marL="0" indent="0" algn="l">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577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000" y="2144383"/>
            <a:ext cx="6314672" cy="4067677"/>
          </a:xfrm>
          <a:effectLst/>
        </p:spPr>
        <p:txBody>
          <a:bodyPr anchor="t" anchorCtr="0"/>
          <a:lstStyle>
            <a:lvl1pPr marL="385763" indent="-385763">
              <a:buClr>
                <a:schemeClr val="bg2"/>
              </a:buClr>
              <a:buFont typeface="Arial" panose="020B0604020202020204" pitchFamily="34" charset="0"/>
              <a:buChar char="•"/>
              <a:defRPr sz="2100" b="0" cap="none" spc="0">
                <a:ln>
                  <a:noFill/>
                </a:ln>
                <a:solidFill>
                  <a:schemeClr val="bg1"/>
                </a:solidFill>
                <a:effectLst/>
              </a:defRPr>
            </a:lvl1pPr>
            <a:lvl2pPr marL="557213" indent="-214313">
              <a:buClr>
                <a:schemeClr val="accent2"/>
              </a:buClr>
              <a:buFont typeface="Arial" panose="020B0604020202020204" pitchFamily="34" charset="0"/>
              <a:buChar char="•"/>
              <a:defRPr sz="1500" b="0" cap="none" spc="0">
                <a:ln>
                  <a:noFill/>
                </a:ln>
                <a:solidFill>
                  <a:schemeClr val="bg1"/>
                </a:solidFill>
                <a:effectLst/>
              </a:defRPr>
            </a:lvl2pPr>
            <a:lvl3pPr>
              <a:defRPr b="0" cap="none" spc="0">
                <a:ln>
                  <a:noFill/>
                </a:ln>
                <a:solidFill>
                  <a:schemeClr val="bg1"/>
                </a:solidFill>
                <a:effectLst/>
              </a:defRPr>
            </a:lvl3pPr>
            <a:lvl4pPr>
              <a:defRPr b="0" cap="none" spc="0">
                <a:ln>
                  <a:noFill/>
                </a:ln>
                <a:solidFill>
                  <a:schemeClr val="bg1"/>
                </a:solidFill>
                <a:effectLst/>
              </a:defRPr>
            </a:lvl4pPr>
            <a:lvl5pPr>
              <a:defRPr b="0" cap="none" spc="0">
                <a:ln>
                  <a:noFill/>
                </a:ln>
                <a:solidFill>
                  <a:schemeClr val="bg1"/>
                </a:solidFill>
                <a:effectLst/>
              </a:defRPr>
            </a:lvl5pPr>
          </a:lstStyle>
          <a:p>
            <a:pPr lvl="0"/>
            <a:r>
              <a:rPr lang="en-US" dirty="0"/>
              <a:t>Click to edit Master text styles</a:t>
            </a:r>
          </a:p>
          <a:p>
            <a:pPr lvl="1"/>
            <a:r>
              <a:rPr lang="en-US" dirty="0"/>
              <a:t>Second level</a:t>
            </a:r>
          </a:p>
        </p:txBody>
      </p:sp>
      <p:sp>
        <p:nvSpPr>
          <p:cNvPr id="6" name="Title Placeholder 1"/>
          <p:cNvSpPr>
            <a:spLocks noGrp="1"/>
          </p:cNvSpPr>
          <p:nvPr>
            <p:ph type="title"/>
          </p:nvPr>
        </p:nvSpPr>
        <p:spPr>
          <a:xfrm>
            <a:off x="405000" y="851285"/>
            <a:ext cx="6314672" cy="970450"/>
          </a:xfrm>
          <a:prstGeom prst="rect">
            <a:avLst/>
          </a:prstGeom>
          <a:effectLst/>
        </p:spPr>
        <p:txBody>
          <a:bodyPr vert="horz" lIns="91440" tIns="45720" rIns="91440" bIns="45720" rtlCol="0" anchor="b">
            <a:noAutofit/>
          </a:bodyPr>
          <a:lstStyle/>
          <a:p>
            <a:r>
              <a:rPr lang="en-US" dirty="0"/>
              <a:t>Click to edit Master title style</a:t>
            </a:r>
          </a:p>
        </p:txBody>
      </p:sp>
    </p:spTree>
    <p:extLst>
      <p:ext uri="{BB962C8B-B14F-4D97-AF65-F5344CB8AC3E}">
        <p14:creationId xmlns:p14="http://schemas.microsoft.com/office/powerpoint/2010/main" val="254892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411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5000" y="851285"/>
            <a:ext cx="6070228" cy="97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99091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99243" y="447188"/>
            <a:ext cx="7937255" cy="970450"/>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48739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21DE11-1F0B-4347-A9BD-A339B4AC6A1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4000" y="360000"/>
            <a:ext cx="953272" cy="720000"/>
          </a:xfrm>
          <a:prstGeom prst="rect">
            <a:avLst/>
          </a:prstGeom>
          <a:noFill/>
          <a:ln>
            <a:noFill/>
          </a:ln>
        </p:spPr>
      </p:pic>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Placeholder 1"/>
          <p:cNvSpPr>
            <a:spLocks noGrp="1"/>
          </p:cNvSpPr>
          <p:nvPr>
            <p:ph type="title"/>
          </p:nvPr>
        </p:nvSpPr>
        <p:spPr>
          <a:xfrm>
            <a:off x="405000" y="540567"/>
            <a:ext cx="6314672"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05001" y="1800567"/>
            <a:ext cx="6309467" cy="4538089"/>
          </a:xfrm>
          <a:prstGeom prst="rect">
            <a:avLst/>
          </a:prstGeom>
          <a:effectLst/>
        </p:spPr>
        <p:txBody>
          <a:bodyPr vert="horz" lIns="91440" tIns="45720" rIns="91440" bIns="45720" rtlCol="0" anchor="t">
            <a:normAutofit/>
          </a:bodyPr>
          <a:lstStyle/>
          <a:p>
            <a:pPr lvl="0"/>
            <a:endParaRPr lang="en-US" dirty="0"/>
          </a:p>
        </p:txBody>
      </p:sp>
    </p:spTree>
    <p:extLst>
      <p:ext uri="{BB962C8B-B14F-4D97-AF65-F5344CB8AC3E}">
        <p14:creationId xmlns:p14="http://schemas.microsoft.com/office/powerpoint/2010/main" val="1540742388"/>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342900" rtl="0" eaLnBrk="1" latinLnBrk="0" hangingPunct="1">
        <a:spcBef>
          <a:spcPct val="0"/>
        </a:spcBef>
        <a:buNone/>
        <a:defRPr sz="3000" b="0" kern="1200" baseline="0">
          <a:solidFill>
            <a:schemeClr val="accent1"/>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ct val="20000"/>
        </a:spcBef>
        <a:spcAft>
          <a:spcPts val="450"/>
        </a:spcAft>
        <a:buClr>
          <a:schemeClr val="accent1"/>
        </a:buClr>
        <a:buFont typeface="Wingdings 2" charset="2"/>
        <a:buNone/>
        <a:defRPr sz="1500" kern="1200">
          <a:solidFill>
            <a:schemeClr val="bg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6">
            <a:extLst>
              <a:ext uri="{FF2B5EF4-FFF2-40B4-BE49-F238E27FC236}">
                <a16:creationId xmlns:a16="http://schemas.microsoft.com/office/drawing/2014/main" id="{CFEE21DB-02FF-45B5-9311-40B8197B5412}"/>
              </a:ext>
            </a:extLst>
          </p:cNvPr>
          <p:cNvSpPr>
            <a:spLocks noGrp="1"/>
          </p:cNvSpPr>
          <p:nvPr>
            <p:ph type="ctrTitle"/>
          </p:nvPr>
        </p:nvSpPr>
        <p:spPr>
          <a:xfrm>
            <a:off x="854075" y="3758268"/>
            <a:ext cx="7030085" cy="1051857"/>
          </a:xfrm>
        </p:spPr>
        <p:txBody>
          <a:bodyPr>
            <a:normAutofit fontScale="90000"/>
          </a:bodyPr>
          <a:lstStyle/>
          <a:p>
            <a:r>
              <a:rPr lang="en-GB" dirty="0"/>
              <a:t>Lysosomal Storage Disorders </a:t>
            </a:r>
            <a:br>
              <a:rPr lang="en-GB" dirty="0"/>
            </a:br>
            <a:r>
              <a:rPr lang="en-GB" dirty="0"/>
              <a:t>Pre-tender Meeting </a:t>
            </a:r>
          </a:p>
        </p:txBody>
      </p:sp>
      <p:sp>
        <p:nvSpPr>
          <p:cNvPr id="8" name="Subtitle 6">
            <a:extLst>
              <a:ext uri="{FF2B5EF4-FFF2-40B4-BE49-F238E27FC236}">
                <a16:creationId xmlns:a16="http://schemas.microsoft.com/office/drawing/2014/main" id="{EB84D2F4-A6A6-42DD-B2FB-F6B4694DED26}"/>
              </a:ext>
            </a:extLst>
          </p:cNvPr>
          <p:cNvSpPr>
            <a:spLocks noGrp="1"/>
          </p:cNvSpPr>
          <p:nvPr>
            <p:ph type="subTitle" idx="1"/>
          </p:nvPr>
        </p:nvSpPr>
        <p:spPr>
          <a:xfrm>
            <a:off x="854765" y="4843667"/>
            <a:ext cx="7029395" cy="466379"/>
          </a:xfrm>
        </p:spPr>
        <p:txBody>
          <a:bodyPr/>
          <a:lstStyle/>
          <a:p>
            <a:r>
              <a:rPr lang="en-GB" dirty="0"/>
              <a:t>06/09/2022</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To many nurse changes</a:t>
            </a:r>
          </a:p>
          <a:p>
            <a:r>
              <a:rPr lang="en-GB" dirty="0"/>
              <a:t>Deliveries not arriving /not on  time / scheduling issues / missing items</a:t>
            </a:r>
          </a:p>
          <a:p>
            <a:r>
              <a:rPr lang="en-GB" dirty="0"/>
              <a:t>Not removing waste / PPE / sharps from home</a:t>
            </a:r>
          </a:p>
          <a:p>
            <a:r>
              <a:rPr lang="en-GB" dirty="0"/>
              <a:t>No acknowledgement / feedback from complaints</a:t>
            </a:r>
          </a:p>
          <a:p>
            <a:r>
              <a:rPr lang="en-GB" dirty="0"/>
              <a:t>Cannulation problems</a:t>
            </a:r>
          </a:p>
          <a:p>
            <a:endParaRPr lang="en-GB" dirty="0"/>
          </a:p>
        </p:txBody>
      </p:sp>
      <p:sp>
        <p:nvSpPr>
          <p:cNvPr id="3" name="Title 2"/>
          <p:cNvSpPr>
            <a:spLocks noGrp="1"/>
          </p:cNvSpPr>
          <p:nvPr>
            <p:ph type="title"/>
          </p:nvPr>
        </p:nvSpPr>
        <p:spPr/>
        <p:txBody>
          <a:bodyPr/>
          <a:lstStyle/>
          <a:p>
            <a:r>
              <a:rPr lang="en-GB" dirty="0"/>
              <a:t>Negatives</a:t>
            </a:r>
          </a:p>
        </p:txBody>
      </p:sp>
      <p:pic>
        <p:nvPicPr>
          <p:cNvPr id="4" name="Picture 3">
            <a:extLst>
              <a:ext uri="{FF2B5EF4-FFF2-40B4-BE49-F238E27FC236}">
                <a16:creationId xmlns:a16="http://schemas.microsoft.com/office/drawing/2014/main" id="{F3DFCCE2-20E4-4673-BD84-09B57020D46E}"/>
              </a:ext>
            </a:extLst>
          </p:cNvPr>
          <p:cNvPicPr>
            <a:picLocks noChangeAspect="1"/>
          </p:cNvPicPr>
          <p:nvPr/>
        </p:nvPicPr>
        <p:blipFill>
          <a:blip r:embed="rId2"/>
          <a:stretch>
            <a:fillRect/>
          </a:stretch>
        </p:blipFill>
        <p:spPr>
          <a:xfrm>
            <a:off x="8114929" y="1121941"/>
            <a:ext cx="825248" cy="824345"/>
          </a:xfrm>
          <a:prstGeom prst="rect">
            <a:avLst/>
          </a:prstGeom>
        </p:spPr>
      </p:pic>
    </p:spTree>
    <p:extLst>
      <p:ext uri="{BB962C8B-B14F-4D97-AF65-F5344CB8AC3E}">
        <p14:creationId xmlns:p14="http://schemas.microsoft.com/office/powerpoint/2010/main" val="77309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GB" dirty="0"/>
              <a:t>Prompt deliveries / timely notifications if delayed / Polite</a:t>
            </a:r>
          </a:p>
          <a:p>
            <a:pPr lvl="0"/>
            <a:r>
              <a:rPr lang="en-GB" dirty="0"/>
              <a:t>Easy telephone ordering </a:t>
            </a:r>
          </a:p>
          <a:p>
            <a:pPr lvl="0"/>
            <a:r>
              <a:rPr lang="en-GB" dirty="0"/>
              <a:t>Accurate deliveries / stock checks</a:t>
            </a:r>
          </a:p>
          <a:p>
            <a:pPr lvl="0"/>
            <a:r>
              <a:rPr lang="en-GB" dirty="0"/>
              <a:t>Regular, reliable, friendly nursing staff</a:t>
            </a:r>
          </a:p>
          <a:p>
            <a:pPr lvl="0"/>
            <a:r>
              <a:rPr lang="en-GB" dirty="0"/>
              <a:t>Nurses experienced / knowledgeable on condition and needs</a:t>
            </a:r>
          </a:p>
          <a:p>
            <a:pPr lvl="0"/>
            <a:r>
              <a:rPr lang="en-GB" dirty="0"/>
              <a:t>Nurses trained / experienced in complex cannulations</a:t>
            </a:r>
          </a:p>
          <a:p>
            <a:r>
              <a:rPr lang="en-GB" dirty="0"/>
              <a:t>Nurses trained in working with patients with neuro-disabilities</a:t>
            </a:r>
          </a:p>
          <a:p>
            <a:pPr lvl="0"/>
            <a:endParaRPr lang="en-GB" dirty="0"/>
          </a:p>
        </p:txBody>
      </p:sp>
      <p:sp>
        <p:nvSpPr>
          <p:cNvPr id="3" name="Title 2"/>
          <p:cNvSpPr>
            <a:spLocks noGrp="1"/>
          </p:cNvSpPr>
          <p:nvPr>
            <p:ph type="title"/>
          </p:nvPr>
        </p:nvSpPr>
        <p:spPr/>
        <p:txBody>
          <a:bodyPr/>
          <a:lstStyle/>
          <a:p>
            <a:r>
              <a:rPr lang="en-GB" dirty="0"/>
              <a:t>Values important to patients</a:t>
            </a:r>
          </a:p>
        </p:txBody>
      </p:sp>
      <p:pic>
        <p:nvPicPr>
          <p:cNvPr id="4" name="Picture 3">
            <a:extLst>
              <a:ext uri="{FF2B5EF4-FFF2-40B4-BE49-F238E27FC236}">
                <a16:creationId xmlns:a16="http://schemas.microsoft.com/office/drawing/2014/main" id="{F3DFCCE2-20E4-4673-BD84-09B57020D46E}"/>
              </a:ext>
            </a:extLst>
          </p:cNvPr>
          <p:cNvPicPr>
            <a:picLocks noChangeAspect="1"/>
          </p:cNvPicPr>
          <p:nvPr/>
        </p:nvPicPr>
        <p:blipFill>
          <a:blip r:embed="rId2"/>
          <a:stretch>
            <a:fillRect/>
          </a:stretch>
        </p:blipFill>
        <p:spPr>
          <a:xfrm>
            <a:off x="8114929" y="1121941"/>
            <a:ext cx="825248" cy="824345"/>
          </a:xfrm>
          <a:prstGeom prst="rect">
            <a:avLst/>
          </a:prstGeom>
        </p:spPr>
      </p:pic>
    </p:spTree>
    <p:extLst>
      <p:ext uri="{BB962C8B-B14F-4D97-AF65-F5344CB8AC3E}">
        <p14:creationId xmlns:p14="http://schemas.microsoft.com/office/powerpoint/2010/main" val="220333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3FFA-4005-461E-842F-A4E299E39F39}"/>
              </a:ext>
            </a:extLst>
          </p:cNvPr>
          <p:cNvSpPr>
            <a:spLocks noGrp="1"/>
          </p:cNvSpPr>
          <p:nvPr>
            <p:ph type="title"/>
          </p:nvPr>
        </p:nvSpPr>
        <p:spPr/>
        <p:txBody>
          <a:bodyPr/>
          <a:lstStyle/>
          <a:p>
            <a:r>
              <a:rPr lang="en-GB" dirty="0"/>
              <a:t>LSD Homecare Specification</a:t>
            </a:r>
          </a:p>
        </p:txBody>
      </p:sp>
      <p:sp>
        <p:nvSpPr>
          <p:cNvPr id="3" name="Content Placeholder 2">
            <a:extLst>
              <a:ext uri="{FF2B5EF4-FFF2-40B4-BE49-F238E27FC236}">
                <a16:creationId xmlns:a16="http://schemas.microsoft.com/office/drawing/2014/main" id="{C6B12FDC-3620-4D12-BA0A-CF672CB87760}"/>
              </a:ext>
            </a:extLst>
          </p:cNvPr>
          <p:cNvSpPr>
            <a:spLocks noGrp="1"/>
          </p:cNvSpPr>
          <p:nvPr>
            <p:ph sz="quarter" idx="10"/>
          </p:nvPr>
        </p:nvSpPr>
        <p:spPr>
          <a:xfrm>
            <a:off x="876387" y="2239862"/>
            <a:ext cx="7099891" cy="2508308"/>
          </a:xfrm>
        </p:spPr>
        <p:txBody>
          <a:bodyPr/>
          <a:lstStyle/>
          <a:p>
            <a:pPr lvl="1"/>
            <a:r>
              <a:rPr lang="en-US" b="1" dirty="0"/>
              <a:t>General </a:t>
            </a:r>
            <a:endParaRPr lang="en-GB" sz="2000" dirty="0"/>
          </a:p>
          <a:p>
            <a:pPr lvl="1"/>
            <a:r>
              <a:rPr lang="en-US" b="1" dirty="0"/>
              <a:t>Prescribing &amp; Dispensing </a:t>
            </a:r>
            <a:endParaRPr lang="en-GB" sz="2000" dirty="0"/>
          </a:p>
          <a:p>
            <a:pPr lvl="1"/>
            <a:r>
              <a:rPr lang="en-US" b="1" dirty="0"/>
              <a:t>Delivery</a:t>
            </a:r>
            <a:endParaRPr lang="en-GB" sz="2000" dirty="0"/>
          </a:p>
          <a:p>
            <a:pPr lvl="1"/>
            <a:r>
              <a:rPr lang="en-US" b="1" dirty="0"/>
              <a:t>Cold Chain </a:t>
            </a:r>
            <a:endParaRPr lang="en-GB" sz="2000" dirty="0"/>
          </a:p>
          <a:p>
            <a:pPr lvl="1"/>
            <a:r>
              <a:rPr lang="en-US" b="1" dirty="0"/>
              <a:t>Equipment and Ancillaries </a:t>
            </a:r>
            <a:endParaRPr lang="en-GB" sz="2000" dirty="0"/>
          </a:p>
          <a:p>
            <a:pPr lvl="1"/>
            <a:r>
              <a:rPr lang="en-US" b="1" dirty="0"/>
              <a:t>Clinical Services &amp; Home </a:t>
            </a:r>
            <a:endParaRPr lang="en-GB" sz="2000" dirty="0"/>
          </a:p>
          <a:p>
            <a:pPr lvl="1"/>
            <a:r>
              <a:rPr lang="en-US" b="1" dirty="0"/>
              <a:t>Governance</a:t>
            </a:r>
            <a:endParaRPr lang="en-GB" sz="2000" dirty="0"/>
          </a:p>
          <a:p>
            <a:pPr lvl="1"/>
            <a:r>
              <a:rPr lang="en-US" b="1" dirty="0"/>
              <a:t>Finance</a:t>
            </a:r>
            <a:endParaRPr lang="en-GB" sz="2000" dirty="0"/>
          </a:p>
          <a:p>
            <a:pPr lvl="1"/>
            <a:r>
              <a:rPr lang="en-US" b="1" dirty="0"/>
              <a:t>Digital</a:t>
            </a:r>
            <a:endParaRPr lang="en-GB" sz="2000" dirty="0"/>
          </a:p>
          <a:p>
            <a:endParaRPr lang="en-GB" dirty="0"/>
          </a:p>
        </p:txBody>
      </p:sp>
      <p:sp>
        <p:nvSpPr>
          <p:cNvPr id="4" name="Footer Placeholder 3">
            <a:extLst>
              <a:ext uri="{FF2B5EF4-FFF2-40B4-BE49-F238E27FC236}">
                <a16:creationId xmlns:a16="http://schemas.microsoft.com/office/drawing/2014/main" id="{8261FE0D-BE71-455C-A92E-87317ADFD820}"/>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p:txBody>
      </p:sp>
    </p:spTree>
    <p:extLst>
      <p:ext uri="{BB962C8B-B14F-4D97-AF65-F5344CB8AC3E}">
        <p14:creationId xmlns:p14="http://schemas.microsoft.com/office/powerpoint/2010/main" val="366715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2814-9784-467B-BF2E-CA16F35E40E5}"/>
              </a:ext>
            </a:extLst>
          </p:cNvPr>
          <p:cNvSpPr>
            <a:spLocks noGrp="1"/>
          </p:cNvSpPr>
          <p:nvPr>
            <p:ph type="title"/>
          </p:nvPr>
        </p:nvSpPr>
        <p:spPr/>
        <p:txBody>
          <a:bodyPr/>
          <a:lstStyle/>
          <a:p>
            <a:r>
              <a:rPr lang="en-GB" dirty="0"/>
              <a:t>LSD Pricing Schedule</a:t>
            </a:r>
          </a:p>
        </p:txBody>
      </p:sp>
      <p:sp>
        <p:nvSpPr>
          <p:cNvPr id="3" name="Content Placeholder 2">
            <a:extLst>
              <a:ext uri="{FF2B5EF4-FFF2-40B4-BE49-F238E27FC236}">
                <a16:creationId xmlns:a16="http://schemas.microsoft.com/office/drawing/2014/main" id="{395876C1-1840-40C8-8F1E-00CB61DC93A5}"/>
              </a:ext>
            </a:extLst>
          </p:cNvPr>
          <p:cNvSpPr>
            <a:spLocks noGrp="1"/>
          </p:cNvSpPr>
          <p:nvPr>
            <p:ph sz="quarter" idx="10"/>
          </p:nvPr>
        </p:nvSpPr>
        <p:spPr>
          <a:xfrm>
            <a:off x="784109" y="2141151"/>
            <a:ext cx="7099891" cy="1826842"/>
          </a:xfrm>
        </p:spPr>
        <p:txBody>
          <a:bodyPr/>
          <a:lstStyle/>
          <a:p>
            <a:pPr lvl="0"/>
            <a:r>
              <a:rPr lang="en-US" b="1" dirty="0"/>
              <a:t>Pricing Schedule</a:t>
            </a:r>
            <a:endParaRPr lang="en-GB" sz="2000" dirty="0"/>
          </a:p>
          <a:p>
            <a:pPr lvl="1"/>
            <a:r>
              <a:rPr lang="en-US" b="1" dirty="0"/>
              <a:t>Nursing Bands</a:t>
            </a:r>
            <a:endParaRPr lang="en-GB" sz="2000" dirty="0"/>
          </a:p>
          <a:p>
            <a:pPr lvl="1"/>
            <a:r>
              <a:rPr lang="en-US" b="1" dirty="0"/>
              <a:t>Rental Fees</a:t>
            </a:r>
            <a:endParaRPr lang="en-GB" sz="2000" dirty="0"/>
          </a:p>
          <a:p>
            <a:pPr lvl="1"/>
            <a:r>
              <a:rPr lang="en-US" b="1" dirty="0"/>
              <a:t>Delivery Fees</a:t>
            </a:r>
            <a:endParaRPr lang="en-GB" sz="2000" dirty="0"/>
          </a:p>
          <a:p>
            <a:pPr lvl="1"/>
            <a:r>
              <a:rPr lang="en-US" b="1" dirty="0"/>
              <a:t>What the ‘Delivery charge’ includes i.e. a lot more than delivery</a:t>
            </a:r>
            <a:endParaRPr lang="en-GB" sz="2000" dirty="0"/>
          </a:p>
          <a:p>
            <a:pPr lvl="1"/>
            <a:r>
              <a:rPr lang="en-US" b="1" dirty="0"/>
              <a:t>Elastomeric devices</a:t>
            </a:r>
            <a:endParaRPr lang="en-GB" sz="2000" dirty="0"/>
          </a:p>
          <a:p>
            <a:endParaRPr lang="en-GB" dirty="0"/>
          </a:p>
        </p:txBody>
      </p:sp>
      <p:sp>
        <p:nvSpPr>
          <p:cNvPr id="4" name="Footer Placeholder 3">
            <a:extLst>
              <a:ext uri="{FF2B5EF4-FFF2-40B4-BE49-F238E27FC236}">
                <a16:creationId xmlns:a16="http://schemas.microsoft.com/office/drawing/2014/main" id="{02702FD3-C239-4B99-8E2A-B3C17A021CD0}"/>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p:txBody>
      </p:sp>
    </p:spTree>
    <p:extLst>
      <p:ext uri="{BB962C8B-B14F-4D97-AF65-F5344CB8AC3E}">
        <p14:creationId xmlns:p14="http://schemas.microsoft.com/office/powerpoint/2010/main" val="223123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690C-0AD5-4904-9B9B-6BF34D717979}"/>
              </a:ext>
            </a:extLst>
          </p:cNvPr>
          <p:cNvSpPr>
            <a:spLocks noGrp="1"/>
          </p:cNvSpPr>
          <p:nvPr>
            <p:ph type="title"/>
          </p:nvPr>
        </p:nvSpPr>
        <p:spPr>
          <a:xfrm>
            <a:off x="314326" y="911913"/>
            <a:ext cx="7099891" cy="625760"/>
          </a:xfrm>
        </p:spPr>
        <p:txBody>
          <a:bodyPr/>
          <a:lstStyle/>
          <a:p>
            <a:r>
              <a:rPr lang="en-US" b="1" dirty="0"/>
              <a:t>Ancillaries and Equipment</a:t>
            </a:r>
            <a:br>
              <a:rPr lang="en-GB" dirty="0"/>
            </a:br>
            <a:endParaRPr lang="en-GB" dirty="0"/>
          </a:p>
        </p:txBody>
      </p:sp>
      <p:sp>
        <p:nvSpPr>
          <p:cNvPr id="3" name="Content Placeholder 2">
            <a:extLst>
              <a:ext uri="{FF2B5EF4-FFF2-40B4-BE49-F238E27FC236}">
                <a16:creationId xmlns:a16="http://schemas.microsoft.com/office/drawing/2014/main" id="{CF2C516C-2F32-48EB-B88E-D7B3E652984B}"/>
              </a:ext>
            </a:extLst>
          </p:cNvPr>
          <p:cNvSpPr>
            <a:spLocks noGrp="1"/>
          </p:cNvSpPr>
          <p:nvPr>
            <p:ph sz="quarter" idx="10"/>
          </p:nvPr>
        </p:nvSpPr>
        <p:spPr>
          <a:xfrm>
            <a:off x="867999" y="2057261"/>
            <a:ext cx="7099891" cy="2244128"/>
          </a:xfrm>
        </p:spPr>
        <p:txBody>
          <a:bodyPr/>
          <a:lstStyle/>
          <a:p>
            <a:pPr marL="0" indent="0">
              <a:buNone/>
            </a:pPr>
            <a:r>
              <a:rPr lang="en-GB" dirty="0"/>
              <a:t>The Ancillary &amp; Equipment lists are within the Specification on purple tabs and also on purple tabs in the Commercial Schedule. </a:t>
            </a:r>
          </a:p>
        </p:txBody>
      </p:sp>
      <p:sp>
        <p:nvSpPr>
          <p:cNvPr id="4" name="Footer Placeholder 3">
            <a:extLst>
              <a:ext uri="{FF2B5EF4-FFF2-40B4-BE49-F238E27FC236}">
                <a16:creationId xmlns:a16="http://schemas.microsoft.com/office/drawing/2014/main" id="{A97CA89E-12F6-4B43-ACB6-508AFB9C395D}"/>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p:txBody>
      </p:sp>
    </p:spTree>
    <p:extLst>
      <p:ext uri="{BB962C8B-B14F-4D97-AF65-F5344CB8AC3E}">
        <p14:creationId xmlns:p14="http://schemas.microsoft.com/office/powerpoint/2010/main" val="365268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901A-E303-480A-ABBF-B8283D13558A}"/>
              </a:ext>
            </a:extLst>
          </p:cNvPr>
          <p:cNvSpPr>
            <a:spLocks noGrp="1"/>
          </p:cNvSpPr>
          <p:nvPr>
            <p:ph type="title"/>
          </p:nvPr>
        </p:nvSpPr>
        <p:spPr/>
        <p:txBody>
          <a:bodyPr/>
          <a:lstStyle/>
          <a:p>
            <a:r>
              <a:rPr lang="en-GB" dirty="0"/>
              <a:t>Any Questions?</a:t>
            </a:r>
          </a:p>
        </p:txBody>
      </p:sp>
      <p:pic>
        <p:nvPicPr>
          <p:cNvPr id="6" name="Content Placeholder 5" descr="Magnifying glass and question mark">
            <a:extLst>
              <a:ext uri="{FF2B5EF4-FFF2-40B4-BE49-F238E27FC236}">
                <a16:creationId xmlns:a16="http://schemas.microsoft.com/office/drawing/2014/main" id="{71EA1470-8A9F-4EEB-8358-8D82219810BE}"/>
              </a:ext>
            </a:extLst>
          </p:cNvPr>
          <p:cNvPicPr>
            <a:picLocks noGrp="1" noChangeAspect="1"/>
          </p:cNvPicPr>
          <p:nvPr>
            <p:ph sz="quarter" idx="10"/>
          </p:nvPr>
        </p:nvPicPr>
        <p:blipFill>
          <a:blip r:embed="rId2"/>
          <a:stretch>
            <a:fillRect/>
          </a:stretch>
        </p:blipFill>
        <p:spPr>
          <a:xfrm>
            <a:off x="1760837" y="2141538"/>
            <a:ext cx="5409326" cy="3042858"/>
          </a:xfrm>
        </p:spPr>
      </p:pic>
      <p:sp>
        <p:nvSpPr>
          <p:cNvPr id="4" name="Footer Placeholder 3">
            <a:extLst>
              <a:ext uri="{FF2B5EF4-FFF2-40B4-BE49-F238E27FC236}">
                <a16:creationId xmlns:a16="http://schemas.microsoft.com/office/drawing/2014/main" id="{837CFDD6-473F-4457-9A2A-058F5E649FC9}"/>
              </a:ext>
            </a:extLst>
          </p:cNvPr>
          <p:cNvSpPr>
            <a:spLocks noGrp="1"/>
          </p:cNvSpPr>
          <p:nvPr>
            <p:ph type="ftr" sz="quarter" idx="3"/>
          </p:nvPr>
        </p:nvSpPr>
        <p:spPr/>
        <p:txBody>
          <a:bodyPr/>
          <a:lstStyle/>
          <a:p>
            <a:r>
              <a:rPr lang="en-US">
                <a:solidFill>
                  <a:srgbClr val="005EB8"/>
                </a:solidFill>
                <a:latin typeface="Arial" panose="020B0604020202020204" pitchFamily="34" charset="0"/>
                <a:cs typeface="Arial" panose="020B0604020202020204" pitchFamily="34" charset="0"/>
              </a:rPr>
              <a:t>|  </a:t>
            </a:r>
            <a:r>
              <a:rPr lang="en-US"/>
              <a:t>Presentation title</a:t>
            </a:r>
            <a:endParaRPr lang="en-US" dirty="0"/>
          </a:p>
        </p:txBody>
      </p:sp>
    </p:spTree>
    <p:extLst>
      <p:ext uri="{BB962C8B-B14F-4D97-AF65-F5344CB8AC3E}">
        <p14:creationId xmlns:p14="http://schemas.microsoft.com/office/powerpoint/2010/main" val="301591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C5A3-A68A-4068-B155-7826CCCD19BB}"/>
              </a:ext>
            </a:extLst>
          </p:cNvPr>
          <p:cNvSpPr>
            <a:spLocks noGrp="1"/>
          </p:cNvSpPr>
          <p:nvPr>
            <p:ph type="title"/>
          </p:nvPr>
        </p:nvSpPr>
        <p:spPr/>
        <p:txBody>
          <a:bodyPr/>
          <a:lstStyle/>
          <a:p>
            <a:r>
              <a:rPr lang="en-GB" dirty="0"/>
              <a:t>Supplier individual Time Slots </a:t>
            </a:r>
          </a:p>
        </p:txBody>
      </p:sp>
      <p:sp>
        <p:nvSpPr>
          <p:cNvPr id="3" name="Content Placeholder 2">
            <a:extLst>
              <a:ext uri="{FF2B5EF4-FFF2-40B4-BE49-F238E27FC236}">
                <a16:creationId xmlns:a16="http://schemas.microsoft.com/office/drawing/2014/main" id="{ADB83EF0-163A-42F9-934E-5C99B718C28C}"/>
              </a:ext>
            </a:extLst>
          </p:cNvPr>
          <p:cNvSpPr>
            <a:spLocks noGrp="1"/>
          </p:cNvSpPr>
          <p:nvPr>
            <p:ph sz="quarter" idx="10"/>
          </p:nvPr>
        </p:nvSpPr>
        <p:spPr>
          <a:xfrm>
            <a:off x="784109" y="2141151"/>
            <a:ext cx="7099891" cy="2724464"/>
          </a:xfrm>
        </p:spPr>
        <p:txBody>
          <a:bodyPr/>
          <a:lstStyle/>
          <a:p>
            <a:pPr marL="0" indent="0">
              <a:buNone/>
            </a:pPr>
            <a:r>
              <a:rPr lang="en-GB" sz="1800" b="1" dirty="0"/>
              <a:t> Guide Time:	Supplier:</a:t>
            </a:r>
          </a:p>
          <a:p>
            <a:r>
              <a:rPr lang="en-GB" dirty="0"/>
              <a:t>12.25 – 12.45	Sciensus</a:t>
            </a:r>
          </a:p>
          <a:p>
            <a:r>
              <a:rPr lang="en-GB" dirty="0"/>
              <a:t>12.50 – 13:10	Lloyds Pharmacy Clinical Homecare</a:t>
            </a:r>
          </a:p>
          <a:p>
            <a:r>
              <a:rPr lang="en-GB" dirty="0"/>
              <a:t>13:15 – 13:35	Health Net</a:t>
            </a:r>
          </a:p>
          <a:p>
            <a:r>
              <a:rPr lang="en-GB" dirty="0"/>
              <a:t>13:40 – 14:00	Pharmaxo</a:t>
            </a:r>
          </a:p>
          <a:p>
            <a:r>
              <a:rPr lang="en-GB" dirty="0"/>
              <a:t>14.05 – 14:25	Alcura</a:t>
            </a:r>
          </a:p>
          <a:p>
            <a:r>
              <a:rPr lang="en-GB" dirty="0"/>
              <a:t>14:30 – 14:50	Wren</a:t>
            </a:r>
          </a:p>
          <a:p>
            <a:r>
              <a:rPr lang="en-GB" dirty="0"/>
              <a:t>14:55 – 15:15 	Polar Speed </a:t>
            </a:r>
          </a:p>
          <a:p>
            <a:endParaRPr lang="en-GB" dirty="0"/>
          </a:p>
        </p:txBody>
      </p:sp>
      <p:sp>
        <p:nvSpPr>
          <p:cNvPr id="4" name="Footer Placeholder 3">
            <a:extLst>
              <a:ext uri="{FF2B5EF4-FFF2-40B4-BE49-F238E27FC236}">
                <a16:creationId xmlns:a16="http://schemas.microsoft.com/office/drawing/2014/main" id="{D5C00E27-5BA1-4097-A502-3A34B7D5C318}"/>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p:txBody>
      </p:sp>
    </p:spTree>
    <p:extLst>
      <p:ext uri="{BB962C8B-B14F-4D97-AF65-F5344CB8AC3E}">
        <p14:creationId xmlns:p14="http://schemas.microsoft.com/office/powerpoint/2010/main" val="189334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507F-5F18-4113-B481-E3ACC5686F41}"/>
              </a:ext>
            </a:extLst>
          </p:cNvPr>
          <p:cNvSpPr>
            <a:spLocks noGrp="1"/>
          </p:cNvSpPr>
          <p:nvPr>
            <p:ph type="title"/>
          </p:nvPr>
        </p:nvSpPr>
        <p:spPr/>
        <p:txBody>
          <a:bodyPr/>
          <a:lstStyle/>
          <a:p>
            <a:r>
              <a:rPr lang="en-GB" dirty="0"/>
              <a:t>Questions for Suppliers </a:t>
            </a:r>
          </a:p>
        </p:txBody>
      </p:sp>
      <p:sp>
        <p:nvSpPr>
          <p:cNvPr id="3" name="Content Placeholder 2">
            <a:extLst>
              <a:ext uri="{FF2B5EF4-FFF2-40B4-BE49-F238E27FC236}">
                <a16:creationId xmlns:a16="http://schemas.microsoft.com/office/drawing/2014/main" id="{E6B2F3AD-2EE3-41A5-9FB4-132A492DBD65}"/>
              </a:ext>
            </a:extLst>
          </p:cNvPr>
          <p:cNvSpPr>
            <a:spLocks noGrp="1"/>
          </p:cNvSpPr>
          <p:nvPr>
            <p:ph sz="quarter" idx="10"/>
          </p:nvPr>
        </p:nvSpPr>
        <p:spPr/>
        <p:txBody>
          <a:bodyPr/>
          <a:lstStyle/>
          <a:p>
            <a:endParaRPr lang="en-GB" dirty="0"/>
          </a:p>
        </p:txBody>
      </p:sp>
      <p:sp>
        <p:nvSpPr>
          <p:cNvPr id="4" name="Footer Placeholder 3">
            <a:extLst>
              <a:ext uri="{FF2B5EF4-FFF2-40B4-BE49-F238E27FC236}">
                <a16:creationId xmlns:a16="http://schemas.microsoft.com/office/drawing/2014/main" id="{D1823161-B830-4E27-B445-63AED52CC5C4}"/>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  </a:t>
            </a:r>
            <a:r>
              <a:rPr lang="en-GB" dirty="0"/>
              <a:t>Lysosomal Storage Disorders Pre-tender Meeting </a:t>
            </a:r>
            <a:endParaRPr lang="en-US" dirty="0"/>
          </a:p>
        </p:txBody>
      </p:sp>
    </p:spTree>
    <p:extLst>
      <p:ext uri="{BB962C8B-B14F-4D97-AF65-F5344CB8AC3E}">
        <p14:creationId xmlns:p14="http://schemas.microsoft.com/office/powerpoint/2010/main" val="391103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2E27-48A7-46A1-9164-160B1CA31768}"/>
              </a:ext>
            </a:extLst>
          </p:cNvPr>
          <p:cNvSpPr>
            <a:spLocks noGrp="1"/>
          </p:cNvSpPr>
          <p:nvPr>
            <p:ph type="title"/>
          </p:nvPr>
        </p:nvSpPr>
        <p:spPr>
          <a:xfrm>
            <a:off x="784109" y="1379358"/>
            <a:ext cx="7099891" cy="611649"/>
          </a:xfrm>
        </p:spPr>
        <p:txBody>
          <a:bodyPr/>
          <a:lstStyle/>
          <a:p>
            <a:pPr lvl="0" algn="ctr" defTabSz="457200">
              <a:lnSpc>
                <a:spcPct val="100000"/>
              </a:lnSpc>
              <a:defRPr/>
            </a:pPr>
            <a:r>
              <a:rPr lang="en-GB" b="1" dirty="0">
                <a:solidFill>
                  <a:srgbClr val="0070C0"/>
                </a:solidFill>
                <a:latin typeface="Arial"/>
                <a:cs typeface="Arial"/>
              </a:rPr>
              <a:t>Introduction &amp; House Keeping</a:t>
            </a:r>
          </a:p>
        </p:txBody>
      </p:sp>
      <p:pic>
        <p:nvPicPr>
          <p:cNvPr id="5" name="Content Placeholder 4">
            <a:extLst>
              <a:ext uri="{FF2B5EF4-FFF2-40B4-BE49-F238E27FC236}">
                <a16:creationId xmlns:a16="http://schemas.microsoft.com/office/drawing/2014/main" id="{F0590FB0-BCBA-4F41-847D-8C6E656ABD1A}"/>
              </a:ext>
            </a:extLst>
          </p:cNvPr>
          <p:cNvPicPr>
            <a:picLocks noGrp="1" noChangeAspect="1"/>
          </p:cNvPicPr>
          <p:nvPr>
            <p:ph sz="quarter" idx="10"/>
          </p:nvPr>
        </p:nvPicPr>
        <p:blipFill>
          <a:blip r:embed="rId2"/>
          <a:stretch>
            <a:fillRect/>
          </a:stretch>
        </p:blipFill>
        <p:spPr>
          <a:xfrm>
            <a:off x="1409765" y="2642151"/>
            <a:ext cx="1316850" cy="1310754"/>
          </a:xfrm>
          <a:prstGeom prst="rect">
            <a:avLst/>
          </a:prstGeom>
        </p:spPr>
      </p:pic>
      <p:sp>
        <p:nvSpPr>
          <p:cNvPr id="4" name="Footer Placeholder 3">
            <a:extLst>
              <a:ext uri="{FF2B5EF4-FFF2-40B4-BE49-F238E27FC236}">
                <a16:creationId xmlns:a16="http://schemas.microsoft.com/office/drawing/2014/main" id="{45905728-71A2-4709-AFFE-273B2E95A06D}"/>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p:txBody>
      </p:sp>
      <p:pic>
        <p:nvPicPr>
          <p:cNvPr id="6" name="Picture 5">
            <a:extLst>
              <a:ext uri="{FF2B5EF4-FFF2-40B4-BE49-F238E27FC236}">
                <a16:creationId xmlns:a16="http://schemas.microsoft.com/office/drawing/2014/main" id="{2ECFA1E7-AAE9-49E8-89D3-E2EDDF44B712}"/>
              </a:ext>
            </a:extLst>
          </p:cNvPr>
          <p:cNvPicPr>
            <a:picLocks noChangeAspect="1"/>
          </p:cNvPicPr>
          <p:nvPr/>
        </p:nvPicPr>
        <p:blipFill>
          <a:blip r:embed="rId3"/>
          <a:stretch>
            <a:fillRect/>
          </a:stretch>
        </p:blipFill>
        <p:spPr>
          <a:xfrm>
            <a:off x="3767258" y="2508922"/>
            <a:ext cx="1609483" cy="1603387"/>
          </a:xfrm>
          <a:prstGeom prst="rect">
            <a:avLst/>
          </a:prstGeom>
        </p:spPr>
      </p:pic>
      <p:pic>
        <p:nvPicPr>
          <p:cNvPr id="7" name="Picture 6">
            <a:extLst>
              <a:ext uri="{FF2B5EF4-FFF2-40B4-BE49-F238E27FC236}">
                <a16:creationId xmlns:a16="http://schemas.microsoft.com/office/drawing/2014/main" id="{4BC5577C-EDD0-48D1-A445-85CB146FEB16}"/>
              </a:ext>
            </a:extLst>
          </p:cNvPr>
          <p:cNvPicPr>
            <a:picLocks noChangeAspect="1"/>
          </p:cNvPicPr>
          <p:nvPr/>
        </p:nvPicPr>
        <p:blipFill>
          <a:blip r:embed="rId4"/>
          <a:stretch>
            <a:fillRect/>
          </a:stretch>
        </p:blipFill>
        <p:spPr>
          <a:xfrm>
            <a:off x="5963625" y="2517173"/>
            <a:ext cx="1566808" cy="1560711"/>
          </a:xfrm>
          <a:prstGeom prst="rect">
            <a:avLst/>
          </a:prstGeom>
        </p:spPr>
      </p:pic>
      <p:pic>
        <p:nvPicPr>
          <p:cNvPr id="3" name="Picture 2">
            <a:extLst>
              <a:ext uri="{FF2B5EF4-FFF2-40B4-BE49-F238E27FC236}">
                <a16:creationId xmlns:a16="http://schemas.microsoft.com/office/drawing/2014/main" id="{5BD81700-C83F-48FC-90D9-402B0CB9D09F}"/>
              </a:ext>
            </a:extLst>
          </p:cNvPr>
          <p:cNvPicPr>
            <a:picLocks noChangeAspect="1"/>
          </p:cNvPicPr>
          <p:nvPr/>
        </p:nvPicPr>
        <p:blipFill>
          <a:blip r:embed="rId5"/>
          <a:stretch>
            <a:fillRect/>
          </a:stretch>
        </p:blipFill>
        <p:spPr>
          <a:xfrm>
            <a:off x="5120153" y="4077884"/>
            <a:ext cx="1554615" cy="1371719"/>
          </a:xfrm>
          <a:prstGeom prst="rect">
            <a:avLst/>
          </a:prstGeom>
        </p:spPr>
      </p:pic>
      <p:pic>
        <p:nvPicPr>
          <p:cNvPr id="8" name="Picture 7">
            <a:extLst>
              <a:ext uri="{FF2B5EF4-FFF2-40B4-BE49-F238E27FC236}">
                <a16:creationId xmlns:a16="http://schemas.microsoft.com/office/drawing/2014/main" id="{DA386627-6B34-40F7-A3B9-F20E9BF6A3A2}"/>
              </a:ext>
            </a:extLst>
          </p:cNvPr>
          <p:cNvPicPr>
            <a:picLocks noChangeAspect="1"/>
          </p:cNvPicPr>
          <p:nvPr/>
        </p:nvPicPr>
        <p:blipFill>
          <a:blip r:embed="rId6"/>
          <a:stretch>
            <a:fillRect/>
          </a:stretch>
        </p:blipFill>
        <p:spPr>
          <a:xfrm>
            <a:off x="2568634" y="4371541"/>
            <a:ext cx="1341236" cy="1255885"/>
          </a:xfrm>
          <a:prstGeom prst="rect">
            <a:avLst/>
          </a:prstGeom>
        </p:spPr>
      </p:pic>
    </p:spTree>
    <p:extLst>
      <p:ext uri="{BB962C8B-B14F-4D97-AF65-F5344CB8AC3E}">
        <p14:creationId xmlns:p14="http://schemas.microsoft.com/office/powerpoint/2010/main" val="380248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161E-2127-4C23-90E0-CB1DECC7F1F1}"/>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1F8CB9CA-035F-4594-9EAD-3F53E0F3F3D1}"/>
              </a:ext>
            </a:extLst>
          </p:cNvPr>
          <p:cNvSpPr>
            <a:spLocks noGrp="1"/>
          </p:cNvSpPr>
          <p:nvPr>
            <p:ph sz="quarter" idx="10"/>
          </p:nvPr>
        </p:nvSpPr>
        <p:spPr>
          <a:xfrm>
            <a:off x="784109" y="1912690"/>
            <a:ext cx="7099891" cy="2600587"/>
          </a:xfrm>
        </p:spPr>
        <p:txBody>
          <a:bodyPr/>
          <a:lstStyle/>
          <a:p>
            <a:pPr lvl="1"/>
            <a:r>
              <a:rPr lang="en-US" b="1" dirty="0"/>
              <a:t>Structure of the Day </a:t>
            </a:r>
            <a:r>
              <a:rPr lang="en-US" i="1" dirty="0"/>
              <a:t>(Open forum/one to one sessions / looking for all to contribute </a:t>
            </a:r>
            <a:r>
              <a:rPr lang="en-US" i="1" dirty="0" err="1"/>
              <a:t>etc</a:t>
            </a:r>
            <a:r>
              <a:rPr lang="en-US" i="1" dirty="0"/>
              <a:t>)</a:t>
            </a:r>
          </a:p>
          <a:p>
            <a:pPr lvl="1"/>
            <a:r>
              <a:rPr lang="en-US" b="1" dirty="0"/>
              <a:t>Purpose (opportunity for the suppliers to ask questions on the Homecare Specification and Commercial Schedule) </a:t>
            </a:r>
            <a:endParaRPr lang="en-GB" sz="2000" dirty="0"/>
          </a:p>
          <a:p>
            <a:pPr lvl="1"/>
            <a:r>
              <a:rPr lang="en-US" b="1" dirty="0"/>
              <a:t>Rules of engagement – </a:t>
            </a:r>
            <a:r>
              <a:rPr lang="en-US" dirty="0"/>
              <a:t>i.e. not expecting actual pricing to be discussed or company sensitive information</a:t>
            </a:r>
            <a:endParaRPr lang="en-GB" sz="2000" dirty="0"/>
          </a:p>
          <a:p>
            <a:pPr lvl="1"/>
            <a:r>
              <a:rPr lang="en-US" b="1" dirty="0"/>
              <a:t>Document discussion </a:t>
            </a:r>
            <a:br>
              <a:rPr lang="en-US" b="1" dirty="0"/>
            </a:br>
            <a:r>
              <a:rPr lang="en-US" dirty="0"/>
              <a:t>The Specification, Pricing schedule and other documents are still all draft – and are subject to change</a:t>
            </a:r>
            <a:endParaRPr lang="en-GB" sz="2000" dirty="0"/>
          </a:p>
          <a:p>
            <a:pPr lvl="1"/>
            <a:r>
              <a:rPr lang="en-US" b="1" dirty="0"/>
              <a:t>Planned time-table </a:t>
            </a:r>
            <a:r>
              <a:rPr lang="en-US" i="1" dirty="0"/>
              <a:t>(Find a tender October 2022, Adjudication December 2022, Award Mar/Apr start date July 2023)</a:t>
            </a:r>
            <a:endParaRPr lang="en-GB" sz="2000" dirty="0"/>
          </a:p>
          <a:p>
            <a:pPr marL="0" indent="0">
              <a:buNone/>
            </a:pPr>
            <a:endParaRPr lang="en-GB" dirty="0"/>
          </a:p>
        </p:txBody>
      </p:sp>
      <p:sp>
        <p:nvSpPr>
          <p:cNvPr id="4" name="Footer Placeholder 3">
            <a:extLst>
              <a:ext uri="{FF2B5EF4-FFF2-40B4-BE49-F238E27FC236}">
                <a16:creationId xmlns:a16="http://schemas.microsoft.com/office/drawing/2014/main" id="{FA736464-17EB-4264-BACE-8B92925E7AF3}"/>
              </a:ext>
            </a:extLst>
          </p:cNvPr>
          <p:cNvSpPr>
            <a:spLocks noGrp="1"/>
          </p:cNvSpPr>
          <p:nvPr>
            <p:ph type="ftr" sz="quarter" idx="3"/>
          </p:nvPr>
        </p:nvSpPr>
        <p:spPr>
          <a:xfrm>
            <a:off x="425302" y="6400551"/>
            <a:ext cx="5988538" cy="365125"/>
          </a:xfrm>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a:p>
            <a:endParaRPr lang="en-US" dirty="0"/>
          </a:p>
        </p:txBody>
      </p:sp>
    </p:spTree>
    <p:extLst>
      <p:ext uri="{BB962C8B-B14F-4D97-AF65-F5344CB8AC3E}">
        <p14:creationId xmlns:p14="http://schemas.microsoft.com/office/powerpoint/2010/main" val="352803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FC8D-95AD-4E4D-A6FA-9AA28A72FDC9}"/>
              </a:ext>
            </a:extLst>
          </p:cNvPr>
          <p:cNvSpPr>
            <a:spLocks noGrp="1"/>
          </p:cNvSpPr>
          <p:nvPr>
            <p:ph type="title"/>
          </p:nvPr>
        </p:nvSpPr>
        <p:spPr>
          <a:xfrm>
            <a:off x="272381" y="583964"/>
            <a:ext cx="7099891" cy="611649"/>
          </a:xfrm>
        </p:spPr>
        <p:txBody>
          <a:bodyPr/>
          <a:lstStyle/>
          <a:p>
            <a:r>
              <a:rPr lang="en-GB" dirty="0"/>
              <a:t>Key Framework points </a:t>
            </a:r>
          </a:p>
        </p:txBody>
      </p:sp>
      <p:sp>
        <p:nvSpPr>
          <p:cNvPr id="3" name="Content Placeholder 2">
            <a:extLst>
              <a:ext uri="{FF2B5EF4-FFF2-40B4-BE49-F238E27FC236}">
                <a16:creationId xmlns:a16="http://schemas.microsoft.com/office/drawing/2014/main" id="{73B32C4E-FFC9-4D70-A143-023A94D2038A}"/>
              </a:ext>
            </a:extLst>
          </p:cNvPr>
          <p:cNvSpPr>
            <a:spLocks noGrp="1"/>
          </p:cNvSpPr>
          <p:nvPr>
            <p:ph sz="quarter" idx="10"/>
          </p:nvPr>
        </p:nvSpPr>
        <p:spPr>
          <a:xfrm>
            <a:off x="129768" y="1302004"/>
            <a:ext cx="8641748" cy="4972032"/>
          </a:xfrm>
        </p:spPr>
        <p:txBody>
          <a:bodyPr/>
          <a:lstStyle/>
          <a:p>
            <a:pPr marL="285750" lvl="0" indent="-285750"/>
            <a:r>
              <a:rPr lang="en-GB" b="1" dirty="0"/>
              <a:t>LSD Framework  </a:t>
            </a:r>
            <a:r>
              <a:rPr lang="en-GB" dirty="0"/>
              <a:t>– This framework is to provide a home delivery and nursing service where the expectation is that the successful homecare providers provide both elements of the service.  The current framework is working really well and the NHS will continue to strive for standardisation across the centres to ensure continuity of care for their patients.</a:t>
            </a:r>
          </a:p>
          <a:p>
            <a:pPr marL="285750" lvl="0" indent="-285750"/>
            <a:r>
              <a:rPr lang="en-GB" b="1" dirty="0"/>
              <a:t>LSD Specification  </a:t>
            </a:r>
            <a:r>
              <a:rPr lang="en-GB" dirty="0"/>
              <a:t>- Newly approved NHMC 2022 version of the National Homecare Specification will be used. One difference is that your responses will be more certification or declaration that you have a process, policy, procedure in which can be requested as required by the Specialised Centres or CMU.  </a:t>
            </a:r>
          </a:p>
          <a:p>
            <a:pPr marL="285750" lvl="0" indent="-285750"/>
            <a:r>
              <a:rPr lang="en-GB" b="1" dirty="0"/>
              <a:t>Complaints and incidents process </a:t>
            </a:r>
            <a:r>
              <a:rPr lang="en-GB" dirty="0"/>
              <a:t>-  This has been a standing agenda item at the supplier review meetings. The SH group have strengthened this process and are introducing a standard LSD form and process for HCP and centres. This is based on the current National complaints and incidents template and Appendix 19 guidance and will be fit for purpose for the LSD service. Appendices will be included in the tender pack.</a:t>
            </a:r>
          </a:p>
          <a:p>
            <a:pPr marL="285750" lvl="0" indent="-285750"/>
            <a:r>
              <a:rPr lang="en-GB" b="1" dirty="0"/>
              <a:t>Nursing</a:t>
            </a:r>
            <a:r>
              <a:rPr lang="en-GB" dirty="0"/>
              <a:t>  </a:t>
            </a:r>
            <a:br>
              <a:rPr lang="en-GB" b="1" dirty="0"/>
            </a:br>
            <a:r>
              <a:rPr lang="en-GB" b="1" dirty="0"/>
              <a:t>Saturday Nursing  - </a:t>
            </a:r>
            <a:r>
              <a:rPr lang="en-GB" dirty="0"/>
              <a:t>There will be the inclusion of Saturday nursing however, this will need to be agreed by the referring centre prior to any nurse visits and shouldn’t be at the request of the HCP. Failure to undertake this step the LSD centres will not fund. </a:t>
            </a:r>
            <a:br>
              <a:rPr lang="en-GB" dirty="0"/>
            </a:br>
            <a:r>
              <a:rPr lang="en-GB" b="1" dirty="0"/>
              <a:t>Virtual nurse –</a:t>
            </a:r>
            <a:r>
              <a:rPr lang="en-GB" dirty="0"/>
              <a:t> This</a:t>
            </a:r>
            <a:r>
              <a:rPr lang="en-GB" b="1" dirty="0"/>
              <a:t> </a:t>
            </a:r>
            <a:r>
              <a:rPr lang="en-GB" dirty="0"/>
              <a:t>option brings some flexibility and contingency options in to the service, again this will need to be discussed and agreed by the centre for suitability for the patients. </a:t>
            </a:r>
          </a:p>
          <a:p>
            <a:pPr marL="285750" lvl="0" indent="-285750"/>
            <a:r>
              <a:rPr lang="en-GB" b="1" dirty="0"/>
              <a:t>Equipment and Ancillaries – </a:t>
            </a:r>
            <a:r>
              <a:rPr lang="en-GB" dirty="0"/>
              <a:t>These lists have been reviewed to ensure that there is a fair distribution of potential costings for the HCP and NHS. </a:t>
            </a:r>
            <a:br>
              <a:rPr lang="en-GB" dirty="0"/>
            </a:br>
            <a:r>
              <a:rPr lang="en-GB" dirty="0"/>
              <a:t>Equipment and Ancillary lists have been made clearer to ensure that everything is captured and included in the service delivery.  </a:t>
            </a:r>
            <a:r>
              <a:rPr lang="en-GB" b="1" dirty="0"/>
              <a:t>Please ensure that you review whilst completing the Commercial Schedule. </a:t>
            </a:r>
          </a:p>
          <a:p>
            <a:endParaRPr lang="en-GB" dirty="0"/>
          </a:p>
        </p:txBody>
      </p:sp>
      <p:sp>
        <p:nvSpPr>
          <p:cNvPr id="4" name="Footer Placeholder 3">
            <a:extLst>
              <a:ext uri="{FF2B5EF4-FFF2-40B4-BE49-F238E27FC236}">
                <a16:creationId xmlns:a16="http://schemas.microsoft.com/office/drawing/2014/main" id="{1661706A-E34F-4D4E-A31F-AE76AEDBA777}"/>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a:p>
            <a:endParaRPr lang="en-US" dirty="0"/>
          </a:p>
        </p:txBody>
      </p:sp>
    </p:spTree>
    <p:extLst>
      <p:ext uri="{BB962C8B-B14F-4D97-AF65-F5344CB8AC3E}">
        <p14:creationId xmlns:p14="http://schemas.microsoft.com/office/powerpoint/2010/main" val="332052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3C07-8CDC-4D68-9CC2-ED96DB1C96E9}"/>
              </a:ext>
            </a:extLst>
          </p:cNvPr>
          <p:cNvSpPr>
            <a:spLocks noGrp="1"/>
          </p:cNvSpPr>
          <p:nvPr>
            <p:ph type="title"/>
          </p:nvPr>
        </p:nvSpPr>
        <p:spPr/>
        <p:txBody>
          <a:bodyPr/>
          <a:lstStyle/>
          <a:p>
            <a:r>
              <a:rPr lang="en-GB" dirty="0"/>
              <a:t>Patient Perspective </a:t>
            </a:r>
          </a:p>
        </p:txBody>
      </p:sp>
      <p:sp>
        <p:nvSpPr>
          <p:cNvPr id="3" name="Content Placeholder 2">
            <a:extLst>
              <a:ext uri="{FF2B5EF4-FFF2-40B4-BE49-F238E27FC236}">
                <a16:creationId xmlns:a16="http://schemas.microsoft.com/office/drawing/2014/main" id="{283CD39A-EDF2-42DB-AD57-E65A5D986575}"/>
              </a:ext>
            </a:extLst>
          </p:cNvPr>
          <p:cNvSpPr>
            <a:spLocks noGrp="1"/>
          </p:cNvSpPr>
          <p:nvPr>
            <p:ph sz="quarter" idx="10"/>
          </p:nvPr>
        </p:nvSpPr>
        <p:spPr/>
        <p:txBody>
          <a:bodyPr/>
          <a:lstStyle/>
          <a:p>
            <a:r>
              <a:rPr lang="en-GB" dirty="0"/>
              <a:t>Provided by Sophie Thomas – LSD Collaborative </a:t>
            </a:r>
          </a:p>
        </p:txBody>
      </p:sp>
      <p:sp>
        <p:nvSpPr>
          <p:cNvPr id="4" name="Footer Placeholder 3">
            <a:extLst>
              <a:ext uri="{FF2B5EF4-FFF2-40B4-BE49-F238E27FC236}">
                <a16:creationId xmlns:a16="http://schemas.microsoft.com/office/drawing/2014/main" id="{231936E1-332C-47A7-939D-7CA62FAB1723}"/>
              </a:ext>
            </a:extLst>
          </p:cNvPr>
          <p:cNvSpPr>
            <a:spLocks noGrp="1"/>
          </p:cNvSpPr>
          <p:nvPr>
            <p:ph type="ftr" sz="quarter" idx="3"/>
          </p:nvPr>
        </p:nvSpPr>
        <p:spPr/>
        <p:txBody>
          <a:bodyPr/>
          <a:lstStyle/>
          <a:p>
            <a:r>
              <a:rPr lang="en-US" dirty="0">
                <a:solidFill>
                  <a:srgbClr val="005EB8"/>
                </a:solidFill>
                <a:latin typeface="Arial" panose="020B0604020202020204" pitchFamily="34" charset="0"/>
                <a:cs typeface="Arial" panose="020B0604020202020204" pitchFamily="34" charset="0"/>
              </a:rPr>
              <a:t>|  </a:t>
            </a:r>
            <a:r>
              <a:rPr lang="en-GB" dirty="0"/>
              <a:t>Lysosomal Storage Disorders Pre-tender Meeting </a:t>
            </a:r>
            <a:endParaRPr lang="en-US" dirty="0"/>
          </a:p>
        </p:txBody>
      </p:sp>
    </p:spTree>
    <p:extLst>
      <p:ext uri="{BB962C8B-B14F-4D97-AF65-F5344CB8AC3E}">
        <p14:creationId xmlns:p14="http://schemas.microsoft.com/office/powerpoint/2010/main" val="133650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11" y="2789693"/>
            <a:ext cx="6593246" cy="1014153"/>
          </a:xfrm>
        </p:spPr>
        <p:txBody>
          <a:bodyPr/>
          <a:lstStyle/>
          <a:p>
            <a:r>
              <a:rPr lang="en-GB" dirty="0"/>
              <a:t>Benefits of homecare for patients and families</a:t>
            </a:r>
          </a:p>
        </p:txBody>
      </p:sp>
      <p:pic>
        <p:nvPicPr>
          <p:cNvPr id="4" name="Picture 3">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7636308" y="4559272"/>
            <a:ext cx="1281078" cy="1279676"/>
          </a:xfrm>
          <a:prstGeom prst="rect">
            <a:avLst/>
          </a:prstGeom>
        </p:spPr>
      </p:pic>
    </p:spTree>
    <p:extLst>
      <p:ext uri="{BB962C8B-B14F-4D97-AF65-F5344CB8AC3E}">
        <p14:creationId xmlns:p14="http://schemas.microsoft.com/office/powerpoint/2010/main" val="141548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FCCE2-20E4-4673-BD84-09B57020D46E}"/>
              </a:ext>
            </a:extLst>
          </p:cNvPr>
          <p:cNvPicPr>
            <a:picLocks noChangeAspect="1"/>
          </p:cNvPicPr>
          <p:nvPr/>
        </p:nvPicPr>
        <p:blipFill>
          <a:blip r:embed="rId3"/>
          <a:stretch>
            <a:fillRect/>
          </a:stretch>
        </p:blipFill>
        <p:spPr>
          <a:xfrm>
            <a:off x="8114929" y="1121941"/>
            <a:ext cx="825248" cy="824345"/>
          </a:xfrm>
          <a:prstGeom prst="rect">
            <a:avLst/>
          </a:prstGeom>
        </p:spPr>
      </p:pic>
      <p:pic>
        <p:nvPicPr>
          <p:cNvPr id="3" name="Picture 2"/>
          <p:cNvPicPr>
            <a:picLocks noChangeAspect="1"/>
          </p:cNvPicPr>
          <p:nvPr/>
        </p:nvPicPr>
        <p:blipFill>
          <a:blip r:embed="rId4"/>
          <a:stretch>
            <a:fillRect/>
          </a:stretch>
        </p:blipFill>
        <p:spPr>
          <a:xfrm>
            <a:off x="1899046" y="1710636"/>
            <a:ext cx="4096867" cy="2062151"/>
          </a:xfrm>
          <a:prstGeom prst="rect">
            <a:avLst/>
          </a:prstGeom>
        </p:spPr>
      </p:pic>
      <p:pic>
        <p:nvPicPr>
          <p:cNvPr id="5" name="Picture 4"/>
          <p:cNvPicPr>
            <a:picLocks noChangeAspect="1"/>
          </p:cNvPicPr>
          <p:nvPr/>
        </p:nvPicPr>
        <p:blipFill>
          <a:blip r:embed="rId5"/>
          <a:stretch>
            <a:fillRect/>
          </a:stretch>
        </p:blipFill>
        <p:spPr>
          <a:xfrm>
            <a:off x="2936098" y="4001148"/>
            <a:ext cx="1673497" cy="411516"/>
          </a:xfrm>
          <a:prstGeom prst="rect">
            <a:avLst/>
          </a:prstGeom>
        </p:spPr>
      </p:pic>
    </p:spTree>
    <p:extLst>
      <p:ext uri="{BB962C8B-B14F-4D97-AF65-F5344CB8AC3E}">
        <p14:creationId xmlns:p14="http://schemas.microsoft.com/office/powerpoint/2010/main" val="199518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Homecare service review 2020</a:t>
            </a:r>
          </a:p>
        </p:txBody>
      </p:sp>
      <p:sp>
        <p:nvSpPr>
          <p:cNvPr id="3" name="Content Placeholder 2"/>
          <p:cNvSpPr>
            <a:spLocks noGrp="1"/>
          </p:cNvSpPr>
          <p:nvPr>
            <p:ph idx="1"/>
          </p:nvPr>
        </p:nvSpPr>
        <p:spPr/>
        <p:txBody>
          <a:bodyPr>
            <a:normAutofit/>
          </a:bodyPr>
          <a:lstStyle/>
          <a:p>
            <a:r>
              <a:rPr lang="en-GB" dirty="0"/>
              <a:t>72% of respondents received homecare services</a:t>
            </a:r>
          </a:p>
          <a:p>
            <a:r>
              <a:rPr lang="en-GB" dirty="0"/>
              <a:t>Patients received treatment at home, school, work, other</a:t>
            </a:r>
          </a:p>
          <a:p>
            <a:r>
              <a:rPr lang="en-GB" dirty="0"/>
              <a:t>Whilst the level of independence has increased, there is still a high need for nursing input </a:t>
            </a:r>
          </a:p>
          <a:p>
            <a:r>
              <a:rPr lang="en-GB" dirty="0"/>
              <a:t>Patients and families were largely satisfied v satisfied across three main areas (Deliveries, Telephone service, Nursing)</a:t>
            </a:r>
          </a:p>
          <a:p>
            <a:endParaRPr lang="en-GB" dirty="0"/>
          </a:p>
          <a:p>
            <a:pPr marL="0" indent="0">
              <a:buNone/>
            </a:pPr>
            <a:r>
              <a:rPr lang="en-GB" b="1" i="1" dirty="0"/>
              <a:t>*2022 survey underway</a:t>
            </a:r>
          </a:p>
        </p:txBody>
      </p:sp>
      <p:pic>
        <p:nvPicPr>
          <p:cNvPr id="4" name="Picture 3">
            <a:extLst>
              <a:ext uri="{FF2B5EF4-FFF2-40B4-BE49-F238E27FC236}">
                <a16:creationId xmlns:a16="http://schemas.microsoft.com/office/drawing/2014/main" id="{F3DFCCE2-20E4-4673-BD84-09B57020D46E}"/>
              </a:ext>
            </a:extLst>
          </p:cNvPr>
          <p:cNvPicPr>
            <a:picLocks noChangeAspect="1"/>
          </p:cNvPicPr>
          <p:nvPr/>
        </p:nvPicPr>
        <p:blipFill>
          <a:blip r:embed="rId2"/>
          <a:stretch>
            <a:fillRect/>
          </a:stretch>
        </p:blipFill>
        <p:spPr>
          <a:xfrm>
            <a:off x="8114929" y="1121941"/>
            <a:ext cx="825248" cy="824345"/>
          </a:xfrm>
          <a:prstGeom prst="rect">
            <a:avLst/>
          </a:prstGeom>
        </p:spPr>
      </p:pic>
    </p:spTree>
    <p:extLst>
      <p:ext uri="{BB962C8B-B14F-4D97-AF65-F5344CB8AC3E}">
        <p14:creationId xmlns:p14="http://schemas.microsoft.com/office/powerpoint/2010/main" val="22745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Treatment outside of the clinical setting / reduced infection risk / travel / financial benefits</a:t>
            </a:r>
          </a:p>
          <a:p>
            <a:r>
              <a:rPr lang="en-GB" dirty="0"/>
              <a:t>Flexibility around work, school, holidays </a:t>
            </a:r>
            <a:r>
              <a:rPr lang="en-GB" dirty="0" err="1"/>
              <a:t>etc</a:t>
            </a:r>
            <a:endParaRPr lang="en-GB" dirty="0"/>
          </a:p>
          <a:p>
            <a:r>
              <a:rPr lang="en-GB" dirty="0"/>
              <a:t>Own environment /familiarity/ consistency</a:t>
            </a:r>
          </a:p>
          <a:p>
            <a:r>
              <a:rPr lang="en-GB" dirty="0"/>
              <a:t>Pump in rucksack / less restrictive / move around</a:t>
            </a:r>
          </a:p>
          <a:p>
            <a:r>
              <a:rPr lang="en-GB" dirty="0"/>
              <a:t>Parents able to get on with work / chores </a:t>
            </a:r>
          </a:p>
          <a:p>
            <a:pPr lvl="0"/>
            <a:endParaRPr lang="en-GB" dirty="0"/>
          </a:p>
        </p:txBody>
      </p:sp>
      <p:sp>
        <p:nvSpPr>
          <p:cNvPr id="3" name="Title 2"/>
          <p:cNvSpPr>
            <a:spLocks noGrp="1"/>
          </p:cNvSpPr>
          <p:nvPr>
            <p:ph type="title"/>
          </p:nvPr>
        </p:nvSpPr>
        <p:spPr/>
        <p:txBody>
          <a:bodyPr/>
          <a:lstStyle/>
          <a:p>
            <a:r>
              <a:rPr lang="en-GB" dirty="0"/>
              <a:t>Positives</a:t>
            </a:r>
          </a:p>
        </p:txBody>
      </p:sp>
      <p:pic>
        <p:nvPicPr>
          <p:cNvPr id="4" name="Picture 3">
            <a:extLst>
              <a:ext uri="{FF2B5EF4-FFF2-40B4-BE49-F238E27FC236}">
                <a16:creationId xmlns:a16="http://schemas.microsoft.com/office/drawing/2014/main" id="{F3DFCCE2-20E4-4673-BD84-09B57020D46E}"/>
              </a:ext>
            </a:extLst>
          </p:cNvPr>
          <p:cNvPicPr>
            <a:picLocks noChangeAspect="1"/>
          </p:cNvPicPr>
          <p:nvPr/>
        </p:nvPicPr>
        <p:blipFill>
          <a:blip r:embed="rId2"/>
          <a:stretch>
            <a:fillRect/>
          </a:stretch>
        </p:blipFill>
        <p:spPr>
          <a:xfrm>
            <a:off x="8114929" y="1121941"/>
            <a:ext cx="825248" cy="824345"/>
          </a:xfrm>
          <a:prstGeom prst="rect">
            <a:avLst/>
          </a:prstGeom>
        </p:spPr>
      </p:pic>
    </p:spTree>
    <p:extLst>
      <p:ext uri="{BB962C8B-B14F-4D97-AF65-F5344CB8AC3E}">
        <p14:creationId xmlns:p14="http://schemas.microsoft.com/office/powerpoint/2010/main" val="20146210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126C9D"/>
      </a:dk2>
      <a:lt2>
        <a:srgbClr val="6D6E71"/>
      </a:lt2>
      <a:accent1>
        <a:srgbClr val="7F3F98"/>
      </a:accent1>
      <a:accent2>
        <a:srgbClr val="126C9D"/>
      </a:accent2>
      <a:accent3>
        <a:srgbClr val="8DC63F"/>
      </a:accent3>
      <a:accent4>
        <a:srgbClr val="FAA61A"/>
      </a:accent4>
      <a:accent5>
        <a:srgbClr val="EF4126"/>
      </a:accent5>
      <a:accent6>
        <a:srgbClr val="0AABC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E082C855B2CC4CE58E7448F960A4E632" version="1.0.0">
  <systemFields>
    <field name="Objective-Id">
      <value order="0">A2656040</value>
    </field>
    <field name="Objective-Title">
      <value order="0">220906LSD Pre Tender Meeting</value>
    </field>
    <field name="Objective-Description">
      <value order="0"/>
    </field>
    <field name="Objective-CreationStamp">
      <value order="0">2022-09-01T09:06:25Z</value>
    </field>
    <field name="Objective-IsApproved">
      <value order="0">false</value>
    </field>
    <field name="Objective-IsPublished">
      <value order="0">true</value>
    </field>
    <field name="Objective-DatePublished">
      <value order="0">2022-09-05T16:08:52Z</value>
    </field>
    <field name="Objective-ModificationStamp">
      <value order="0">2022-09-05T16:08:52Z</value>
    </field>
    <field name="Objective-Owner">
      <value order="0">Johanna Rodriguez</value>
    </field>
    <field name="Objective-Path">
      <value order="0">Global Folder:04 Homecare and Services Projects and Contracts:Live Projects:Homecare - Contracts 2022:CM/MSR/17/5555 - Home Delivery Service - Lysosomal Storage Disorders - July 2023:02 Pre-tender for CM/MSR/17/5555:Pre-Tender meeting</value>
    </field>
    <field name="Objective-Parent">
      <value order="0">Pre-Tender meeting</value>
    </field>
    <field name="Objective-State">
      <value order="0">Published</value>
    </field>
    <field name="Objective-VersionId">
      <value order="0">vA4075102</value>
    </field>
    <field name="Objective-Version">
      <value order="0">4.0</value>
    </field>
    <field name="Objective-VersionNumber">
      <value order="0">4</value>
    </field>
    <field name="Objective-VersionComment">
      <value order="0"/>
    </field>
    <field name="Objective-FileNumber">
      <value order="0">qA18566</value>
    </field>
    <field name="Objective-Classification">
      <value order="0"/>
    </field>
    <field name="Objective-Caveats">
      <value order="0"/>
    </field>
  </systemFields>
  <catalogues/>
</metadata>
</file>

<file path=customXml/item2.xml><?xml version="1.0" encoding="utf-8"?>
<p:properties xmlns:p="http://schemas.microsoft.com/office/2006/metadata/properties" xmlns:xsi="http://www.w3.org/2001/XMLSchema-instance" xmlns:pc="http://schemas.microsoft.com/office/infopath/2007/PartnerControls">
  <documentManagement>
    <Date xmlns="5d66da30-c57e-467e-bd92-94ce3dcc2d9c" xsi:nil="true"/>
    <TaxKeywordTaxHTField xmlns="f90e7bc6-a3db-487f-b513-bfabef5bed32">
      <Terms xmlns="http://schemas.microsoft.com/office/infopath/2007/PartnerControls"/>
    </TaxKeywordTaxHTField>
    <template xmlns="5d66da30-c57e-467e-bd92-94ce3dcc2d9c" xsi:nil="true"/>
    <lcf76f155ced4ddcb4097134ff3c332f xmlns="5d66da30-c57e-467e-bd92-94ce3dcc2d9c">
      <Terms xmlns="http://schemas.microsoft.com/office/infopath/2007/PartnerControls"/>
    </lcf76f155ced4ddcb4097134ff3c332f>
    <TaxCatchAll xmlns="cccaf3ac-2de9-44d4-aa31-54302fceb5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18" ma:contentTypeDescription="Create a new document." ma:contentTypeScope="" ma:versionID="36545e5824d641d12fae0a72f66153a8">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d667e61446da69353ef6904562cb774"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109E-2DDF-40CB-AC2B-FF9B10C90820}">
  <ds:schemaRefs>
    <ds:schemaRef ds:uri="http://www.objective.com/ecm/document/metadata/E082C855B2CC4CE58E7448F960A4E632"/>
  </ds:schemaRefs>
</ds:datastoreItem>
</file>

<file path=customXml/itemProps2.xml><?xml version="1.0" encoding="utf-8"?>
<ds:datastoreItem xmlns:ds="http://schemas.openxmlformats.org/officeDocument/2006/customXml" ds:itemID="{A4D9FD49-C1C5-400A-B04D-90A236984D1F}">
  <ds:schemaRefs>
    <ds:schemaRef ds:uri="http://purl.org/dc/elements/1.1/"/>
    <ds:schemaRef ds:uri="http://schemas.microsoft.com/office/infopath/2007/PartnerControls"/>
    <ds:schemaRef ds:uri="http://purl.org/dc/terms/"/>
    <ds:schemaRef ds:uri="http://schemas.microsoft.com/office/2006/metadata/properties"/>
    <ds:schemaRef ds:uri="f90e7bc6-a3db-487f-b513-bfabef5bed32"/>
    <ds:schemaRef ds:uri="http://schemas.microsoft.com/office/2006/documentManagement/types"/>
    <ds:schemaRef ds:uri="http://schemas.openxmlformats.org/package/2006/metadata/core-properties"/>
    <ds:schemaRef ds:uri="5d66da30-c57e-467e-bd92-94ce3dcc2d9c"/>
    <ds:schemaRef ds:uri="cccaf3ac-2de9-44d4-aa31-54302fceb5f7"/>
    <ds:schemaRef ds:uri="http://www.w3.org/XML/1998/namespace"/>
    <ds:schemaRef ds:uri="http://purl.org/dc/dcmitype/"/>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4.xml><?xml version="1.0" encoding="utf-8"?>
<ds:datastoreItem xmlns:ds="http://schemas.openxmlformats.org/officeDocument/2006/customXml" ds:itemID="{4A26FC89-2503-4539-AE02-E3FFCFB5B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646</TotalTime>
  <Words>1078</Words>
  <Application>Microsoft Office PowerPoint</Application>
  <PresentationFormat>On-screen Show (4:3)</PresentationFormat>
  <Paragraphs>90</Paragraphs>
  <Slides>17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 2</vt:lpstr>
      <vt:lpstr>Office Theme</vt:lpstr>
      <vt:lpstr>Quotable</vt:lpstr>
      <vt:lpstr>Lysosomal Storage Disorders  Pre-tender Meeting </vt:lpstr>
      <vt:lpstr>Introduction &amp; House Keeping</vt:lpstr>
      <vt:lpstr>Overview</vt:lpstr>
      <vt:lpstr>Key Framework points </vt:lpstr>
      <vt:lpstr>Patient Perspective </vt:lpstr>
      <vt:lpstr>Benefits of homecare for patients and families</vt:lpstr>
      <vt:lpstr>PowerPoint Presentation</vt:lpstr>
      <vt:lpstr>Homecare service review 2020</vt:lpstr>
      <vt:lpstr>Positives</vt:lpstr>
      <vt:lpstr>Negatives</vt:lpstr>
      <vt:lpstr>Values important to patients</vt:lpstr>
      <vt:lpstr>LSD Homecare Specification</vt:lpstr>
      <vt:lpstr>LSD Pricing Schedule</vt:lpstr>
      <vt:lpstr>Ancillaries and Equipment </vt:lpstr>
      <vt:lpstr>Any Questions?</vt:lpstr>
      <vt:lpstr>Supplier individual Time Slots </vt:lpstr>
      <vt:lpstr>Questions for Suppliers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Waterman</dc:creator>
  <cp:lastModifiedBy>Michelle Clarke</cp:lastModifiedBy>
  <cp:revision>18</cp:revision>
  <dcterms:created xsi:type="dcterms:W3CDTF">2022-07-22T09:40:24Z</dcterms:created>
  <dcterms:modified xsi:type="dcterms:W3CDTF">2022-10-05T14:35:49Z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Objective-Id">
    <vt:lpwstr>A2656040</vt:lpwstr>
  </property>
  <property fmtid="{D5CDD505-2E9C-101B-9397-08002B2CF9AE}" pid="13" name="Objective-Title">
    <vt:lpwstr>220906LSD Pre Tender Meeting</vt:lpwstr>
  </property>
  <property fmtid="{D5CDD505-2E9C-101B-9397-08002B2CF9AE}" pid="14" name="Objective-Description">
    <vt:lpwstr/>
  </property>
  <property fmtid="{D5CDD505-2E9C-101B-9397-08002B2CF9AE}" pid="15" name="Objective-CreationStamp">
    <vt:filetime>2022-09-01T09:06:25Z</vt:filetime>
  </property>
  <property fmtid="{D5CDD505-2E9C-101B-9397-08002B2CF9AE}" pid="16" name="Objective-IsApproved">
    <vt:bool>false</vt:bool>
  </property>
  <property fmtid="{D5CDD505-2E9C-101B-9397-08002B2CF9AE}" pid="17" name="Objective-IsPublished">
    <vt:bool>true</vt:bool>
  </property>
  <property fmtid="{D5CDD505-2E9C-101B-9397-08002B2CF9AE}" pid="18" name="Objective-DatePublished">
    <vt:filetime>2022-09-05T16:08:52Z</vt:filetime>
  </property>
  <property fmtid="{D5CDD505-2E9C-101B-9397-08002B2CF9AE}" pid="19" name="Objective-ModificationStamp">
    <vt:filetime>2022-09-05T16:08:52Z</vt:filetime>
  </property>
  <property fmtid="{D5CDD505-2E9C-101B-9397-08002B2CF9AE}" pid="20" name="Objective-Owner">
    <vt:lpwstr>Johanna Rodriguez</vt:lpwstr>
  </property>
  <property fmtid="{D5CDD505-2E9C-101B-9397-08002B2CF9AE}" pid="21" name="Objective-Path">
    <vt:lpwstr>Global Folder:04 Homecare and Services Projects and Contracts:Live Projects:Homecare - Contracts 2022:CM/MSR/17/5555 - Home Delivery Service - Lysosomal Storage Disorders - July 2023:02 Pre-tender for CM/MSR/17/5555:Pre-Tender meeting</vt:lpwstr>
  </property>
  <property fmtid="{D5CDD505-2E9C-101B-9397-08002B2CF9AE}" pid="22" name="Objective-Parent">
    <vt:lpwstr>Pre-Tender meeting</vt:lpwstr>
  </property>
  <property fmtid="{D5CDD505-2E9C-101B-9397-08002B2CF9AE}" pid="23" name="Objective-State">
    <vt:lpwstr>Published</vt:lpwstr>
  </property>
  <property fmtid="{D5CDD505-2E9C-101B-9397-08002B2CF9AE}" pid="24" name="Objective-VersionId">
    <vt:lpwstr>vA4075102</vt:lpwstr>
  </property>
  <property fmtid="{D5CDD505-2E9C-101B-9397-08002B2CF9AE}" pid="25" name="Objective-Version">
    <vt:lpwstr>4.0</vt:lpwstr>
  </property>
  <property fmtid="{D5CDD505-2E9C-101B-9397-08002B2CF9AE}" pid="26" name="Objective-VersionNumber">
    <vt:r8>4</vt:r8>
  </property>
  <property fmtid="{D5CDD505-2E9C-101B-9397-08002B2CF9AE}" pid="27" name="Objective-VersionComment">
    <vt:lpwstr/>
  </property>
  <property fmtid="{D5CDD505-2E9C-101B-9397-08002B2CF9AE}" pid="28" name="Objective-FileNumber">
    <vt:lpwstr>qA18566</vt:lpwstr>
  </property>
  <property fmtid="{D5CDD505-2E9C-101B-9397-08002B2CF9AE}" pid="29" name="Objective-Classification">
    <vt:lpwstr/>
  </property>
  <property fmtid="{D5CDD505-2E9C-101B-9397-08002B2CF9AE}" pid="30" name="Objective-Caveats">
    <vt:lpwstr/>
  </property>
</Properties>
</file>