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8" r:id="rId6"/>
    <p:sldId id="269" r:id="rId7"/>
    <p:sldId id="270"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B2261B-E3A1-2ABA-351F-590DAC4D343E}" name="KAY, Louise" initials="KL" userId="S::louise.kay@education.gov.uk::883ee5b2-2519-408f-8c67-525ff1c46c2d" providerId="AD"/>
  <p188:author id="{F3B99E1C-C89D-AE5D-DDD5-481EE6305421}" name="PALLAS, Dan" initials="" userId="S::Dan.PALLAS@education.gov.uk::2753b093-71ba-49ef-a9d5-e7750deaaa38" providerId="AD"/>
  <p188:author id="{04F21B29-B46D-97C4-563E-686EFE2FFB37}" name="GERRIETTY, April" initials="GA" userId="S::April.GERRIETTY@education.gov.uk::9f948171-2040-47d3-a198-06370cc049e5" providerId="AD"/>
  <p188:author id="{3686095A-4E16-F1F1-8222-457A4FD1F0FE}" name="PALLAS, Dan" initials="PD" userId="S::dan.pallas@education.gov.uk::2753b093-71ba-49ef-a9d5-e7750deaaa38" providerId="AD"/>
  <p188:author id="{B3E2B578-716A-A4F6-A2F2-0930A65433D3}" name="KIRKHAM, James" initials="JK" userId="S::James.KIRKHAM@education.gov.uk::79047557-68ea-4950-bec0-8892b281f1a0" providerId="AD"/>
  <p188:author id="{9C793980-47F1-397C-50CC-3613E2BD3C83}" name="PALLAS, Dan" initials="PD" userId="S::Dan.PALLAS@EDUCATION.GOV.UK::2753b093-71ba-49ef-a9d5-e7750deaaa38" providerId="AD"/>
  <p188:author id="{B012609E-F17B-3A9A-9042-3785E1C2DF82}" name="GREENOUGH, Amy" initials="GA" userId="S::amy.greenough@education.gov.uk::54db0497-fb7a-40ba-96ea-3cbc3f289380" providerId="AD"/>
  <p188:author id="{D5CEF6C8-BFBE-37F0-8961-B26301294C5D}" name="GREENOUGH, Amy" initials="GA" userId="S::Amy.GREENOUGH@EDUCATION.GOV.UK::54db0497-fb7a-40ba-96ea-3cbc3f289380" providerId="AD"/>
  <p188:author id="{8C923DF5-1F35-02D9-4F8C-EB460D09B748}" name="OLADIRAN, Oladoke" initials="OO" userId="S::Oladoke.OLADIRAN@EDUCATION.GOV.UK::ce16fd7f-dae3-4804-b373-b224b93e4a1d" providerId="AD"/>
  <p188:author id="{1BA47DFD-E367-79EB-2AAE-9CF8A45F6C9F}" name="KAY, Louise" initials="LK" userId="S::Louise.KAY@EDUCATION.GOV.UK::883ee5b2-2519-408f-8c67-525ff1c46c2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9E70F-C8E6-4B70-8126-8462631DC916}" v="60" dt="2024-07-22T15:53:31.443"/>
    <p1510:client id="{CDFF59B2-E972-4013-AD38-742C651FAE72}" v="5" dt="2024-07-22T15:57:46.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E1049-824E-4325-856F-9D2042CB9299}" type="doc">
      <dgm:prSet loTypeId="urn:microsoft.com/office/officeart/2005/8/layout/chevron1" loCatId="process" qsTypeId="urn:microsoft.com/office/officeart/2005/8/quickstyle/simple5" qsCatId="simple" csTypeId="urn:microsoft.com/office/officeart/2005/8/colors/accent1_2" csCatId="accent1" phldr="1"/>
      <dgm:spPr/>
    </dgm:pt>
    <dgm:pt modelId="{3A139E32-7A74-4B44-ABA4-47B474402584}">
      <dgm:prSet phldrT="[Text]"/>
      <dgm:spPr/>
      <dgm:t>
        <a:bodyPr/>
        <a:lstStyle/>
        <a:p>
          <a:r>
            <a:rPr lang="en-GB"/>
            <a:t>Review the questions in the Microsoft Form (linked below) </a:t>
          </a:r>
        </a:p>
      </dgm:t>
    </dgm:pt>
    <dgm:pt modelId="{3C076EAE-0609-4558-B092-19926EFC9936}" type="parTrans" cxnId="{F2230527-1C9E-4248-A830-A35744FD912D}">
      <dgm:prSet/>
      <dgm:spPr/>
      <dgm:t>
        <a:bodyPr/>
        <a:lstStyle/>
        <a:p>
          <a:endParaRPr lang="en-GB"/>
        </a:p>
      </dgm:t>
    </dgm:pt>
    <dgm:pt modelId="{CB2A6297-C585-4205-9224-6EB17C828DC9}" type="sibTrans" cxnId="{F2230527-1C9E-4248-A830-A35744FD912D}">
      <dgm:prSet/>
      <dgm:spPr/>
      <dgm:t>
        <a:bodyPr/>
        <a:lstStyle/>
        <a:p>
          <a:endParaRPr lang="en-GB"/>
        </a:p>
      </dgm:t>
    </dgm:pt>
    <dgm:pt modelId="{1AD5DE39-79DB-4CF7-9523-17C26E5382D2}">
      <dgm:prSet phldrT="[Text]"/>
      <dgm:spPr/>
      <dgm:t>
        <a:bodyPr/>
        <a:lstStyle/>
        <a:p>
          <a:r>
            <a:rPr lang="en-GB"/>
            <a:t>Collate your answers to submit via the Microsoft Form</a:t>
          </a:r>
        </a:p>
      </dgm:t>
    </dgm:pt>
    <dgm:pt modelId="{D976D889-834F-4490-B875-DA650653CB20}" type="parTrans" cxnId="{6405C0E7-A8E1-4B9B-9064-88E56D368AF2}">
      <dgm:prSet/>
      <dgm:spPr/>
      <dgm:t>
        <a:bodyPr/>
        <a:lstStyle/>
        <a:p>
          <a:endParaRPr lang="en-GB"/>
        </a:p>
      </dgm:t>
    </dgm:pt>
    <dgm:pt modelId="{B040FB6D-EE3E-49DA-9F3F-DFA17A7D4D62}" type="sibTrans" cxnId="{6405C0E7-A8E1-4B9B-9064-88E56D368AF2}">
      <dgm:prSet/>
      <dgm:spPr/>
      <dgm:t>
        <a:bodyPr/>
        <a:lstStyle/>
        <a:p>
          <a:endParaRPr lang="en-GB"/>
        </a:p>
      </dgm:t>
    </dgm:pt>
    <dgm:pt modelId="{E067D809-64A2-42C2-804F-480D0DFEF31F}">
      <dgm:prSet phldrT="[Text]"/>
      <dgm:spPr/>
      <dgm:t>
        <a:bodyPr/>
        <a:lstStyle/>
        <a:p>
          <a:r>
            <a:rPr lang="en-GB"/>
            <a:t>Any queries must be submitted to the SWS mailbox below by 05.08.24 date</a:t>
          </a:r>
        </a:p>
      </dgm:t>
    </dgm:pt>
    <dgm:pt modelId="{3677613A-6669-486E-8CB6-8E8A495FCC1A}" type="parTrans" cxnId="{D3E68EAF-64FC-4BD5-AC81-D43A3A7F566C}">
      <dgm:prSet/>
      <dgm:spPr/>
      <dgm:t>
        <a:bodyPr/>
        <a:lstStyle/>
        <a:p>
          <a:endParaRPr lang="en-GB"/>
        </a:p>
      </dgm:t>
    </dgm:pt>
    <dgm:pt modelId="{27045302-20C9-4BB4-9EDC-24C9AE7C6545}" type="sibTrans" cxnId="{D3E68EAF-64FC-4BD5-AC81-D43A3A7F566C}">
      <dgm:prSet/>
      <dgm:spPr/>
      <dgm:t>
        <a:bodyPr/>
        <a:lstStyle/>
        <a:p>
          <a:endParaRPr lang="en-GB"/>
        </a:p>
      </dgm:t>
    </dgm:pt>
    <dgm:pt modelId="{245EAB32-9EE6-4F43-992D-F5CB69B3202C}">
      <dgm:prSet phldrT="[Text]"/>
      <dgm:spPr/>
      <dgm:t>
        <a:bodyPr/>
        <a:lstStyle/>
        <a:p>
          <a:r>
            <a:rPr lang="en-GB"/>
            <a:t>Final responses must be submitted via the Microsoft form below by 12.08.24 date</a:t>
          </a:r>
        </a:p>
      </dgm:t>
    </dgm:pt>
    <dgm:pt modelId="{9BA18D9C-A79E-44A2-8B7F-E434AF946FD0}" type="parTrans" cxnId="{AE883062-83FA-42E8-8573-2E6004870E43}">
      <dgm:prSet/>
      <dgm:spPr/>
      <dgm:t>
        <a:bodyPr/>
        <a:lstStyle/>
        <a:p>
          <a:endParaRPr lang="en-GB"/>
        </a:p>
      </dgm:t>
    </dgm:pt>
    <dgm:pt modelId="{F4BB141A-8DA0-4BF4-BCB5-EBE9A66D58BA}" type="sibTrans" cxnId="{AE883062-83FA-42E8-8573-2E6004870E43}">
      <dgm:prSet/>
      <dgm:spPr/>
      <dgm:t>
        <a:bodyPr/>
        <a:lstStyle/>
        <a:p>
          <a:endParaRPr lang="en-GB"/>
        </a:p>
      </dgm:t>
    </dgm:pt>
    <dgm:pt modelId="{0712B242-0ADF-43C5-95FE-20614474C0DF}">
      <dgm:prSet/>
      <dgm:spPr/>
      <dgm:t>
        <a:bodyPr/>
        <a:lstStyle/>
        <a:p>
          <a:r>
            <a:rPr lang="en-GB"/>
            <a:t>Where attachments are requested, please submit these to the SWS mailbox (details below)</a:t>
          </a:r>
        </a:p>
      </dgm:t>
    </dgm:pt>
    <dgm:pt modelId="{5C1B6CC5-D7BE-461F-93FB-C7F4A67A7C34}" type="parTrans" cxnId="{C4C75F22-7B57-4040-A13D-3C2BAA75B60F}">
      <dgm:prSet/>
      <dgm:spPr/>
      <dgm:t>
        <a:bodyPr/>
        <a:lstStyle/>
        <a:p>
          <a:endParaRPr lang="en-GB"/>
        </a:p>
      </dgm:t>
    </dgm:pt>
    <dgm:pt modelId="{A32531E7-B048-4C00-8620-E64F1AB28D1C}" type="sibTrans" cxnId="{C4C75F22-7B57-4040-A13D-3C2BAA75B60F}">
      <dgm:prSet/>
      <dgm:spPr/>
      <dgm:t>
        <a:bodyPr/>
        <a:lstStyle/>
        <a:p>
          <a:endParaRPr lang="en-GB"/>
        </a:p>
      </dgm:t>
    </dgm:pt>
    <dgm:pt modelId="{39B20232-0C81-4BAF-8187-AB163267F54A}" type="pres">
      <dgm:prSet presAssocID="{1F5E1049-824E-4325-856F-9D2042CB9299}" presName="Name0" presStyleCnt="0">
        <dgm:presLayoutVars>
          <dgm:dir/>
          <dgm:animLvl val="lvl"/>
          <dgm:resizeHandles val="exact"/>
        </dgm:presLayoutVars>
      </dgm:prSet>
      <dgm:spPr/>
    </dgm:pt>
    <dgm:pt modelId="{DFE854F9-BB99-4FD6-BCAA-792D0F7DD769}" type="pres">
      <dgm:prSet presAssocID="{3A139E32-7A74-4B44-ABA4-47B474402584}" presName="parTxOnly" presStyleLbl="node1" presStyleIdx="0" presStyleCnt="5">
        <dgm:presLayoutVars>
          <dgm:chMax val="0"/>
          <dgm:chPref val="0"/>
          <dgm:bulletEnabled val="1"/>
        </dgm:presLayoutVars>
      </dgm:prSet>
      <dgm:spPr/>
    </dgm:pt>
    <dgm:pt modelId="{5C0DEB53-031F-4132-9033-AD904AED1721}" type="pres">
      <dgm:prSet presAssocID="{CB2A6297-C585-4205-9224-6EB17C828DC9}" presName="parTxOnlySpace" presStyleCnt="0"/>
      <dgm:spPr/>
    </dgm:pt>
    <dgm:pt modelId="{4FBE1BBF-A43B-4211-A031-AD7A330276AB}" type="pres">
      <dgm:prSet presAssocID="{1AD5DE39-79DB-4CF7-9523-17C26E5382D2}" presName="parTxOnly" presStyleLbl="node1" presStyleIdx="1" presStyleCnt="5">
        <dgm:presLayoutVars>
          <dgm:chMax val="0"/>
          <dgm:chPref val="0"/>
          <dgm:bulletEnabled val="1"/>
        </dgm:presLayoutVars>
      </dgm:prSet>
      <dgm:spPr/>
    </dgm:pt>
    <dgm:pt modelId="{2EDEA70A-9C35-490D-9D65-0129FB3FFEF5}" type="pres">
      <dgm:prSet presAssocID="{B040FB6D-EE3E-49DA-9F3F-DFA17A7D4D62}" presName="parTxOnlySpace" presStyleCnt="0"/>
      <dgm:spPr/>
    </dgm:pt>
    <dgm:pt modelId="{BE557127-FB55-443F-B774-E7DC22B0714D}" type="pres">
      <dgm:prSet presAssocID="{0712B242-0ADF-43C5-95FE-20614474C0DF}" presName="parTxOnly" presStyleLbl="node1" presStyleIdx="2" presStyleCnt="5">
        <dgm:presLayoutVars>
          <dgm:chMax val="0"/>
          <dgm:chPref val="0"/>
          <dgm:bulletEnabled val="1"/>
        </dgm:presLayoutVars>
      </dgm:prSet>
      <dgm:spPr/>
    </dgm:pt>
    <dgm:pt modelId="{8C2E2E5E-64BC-4A89-9F9C-664B1E6EF4DD}" type="pres">
      <dgm:prSet presAssocID="{A32531E7-B048-4C00-8620-E64F1AB28D1C}" presName="parTxOnlySpace" presStyleCnt="0"/>
      <dgm:spPr/>
    </dgm:pt>
    <dgm:pt modelId="{205EF873-BC7A-4174-934D-D1692007CA72}" type="pres">
      <dgm:prSet presAssocID="{E067D809-64A2-42C2-804F-480D0DFEF31F}" presName="parTxOnly" presStyleLbl="node1" presStyleIdx="3" presStyleCnt="5">
        <dgm:presLayoutVars>
          <dgm:chMax val="0"/>
          <dgm:chPref val="0"/>
          <dgm:bulletEnabled val="1"/>
        </dgm:presLayoutVars>
      </dgm:prSet>
      <dgm:spPr/>
    </dgm:pt>
    <dgm:pt modelId="{156A826A-E46A-4D25-9B11-F3824BF0A386}" type="pres">
      <dgm:prSet presAssocID="{27045302-20C9-4BB4-9EDC-24C9AE7C6545}" presName="parTxOnlySpace" presStyleCnt="0"/>
      <dgm:spPr/>
    </dgm:pt>
    <dgm:pt modelId="{9EB9A4E1-5B06-4103-96FC-9F710A307097}" type="pres">
      <dgm:prSet presAssocID="{245EAB32-9EE6-4F43-992D-F5CB69B3202C}" presName="parTxOnly" presStyleLbl="node1" presStyleIdx="4" presStyleCnt="5">
        <dgm:presLayoutVars>
          <dgm:chMax val="0"/>
          <dgm:chPref val="0"/>
          <dgm:bulletEnabled val="1"/>
        </dgm:presLayoutVars>
      </dgm:prSet>
      <dgm:spPr/>
    </dgm:pt>
  </dgm:ptLst>
  <dgm:cxnLst>
    <dgm:cxn modelId="{C4C75F22-7B57-4040-A13D-3C2BAA75B60F}" srcId="{1F5E1049-824E-4325-856F-9D2042CB9299}" destId="{0712B242-0ADF-43C5-95FE-20614474C0DF}" srcOrd="2" destOrd="0" parTransId="{5C1B6CC5-D7BE-461F-93FB-C7F4A67A7C34}" sibTransId="{A32531E7-B048-4C00-8620-E64F1AB28D1C}"/>
    <dgm:cxn modelId="{DA3F3A24-9D4C-4C45-AFDC-0E1889DDD236}" type="presOf" srcId="{E067D809-64A2-42C2-804F-480D0DFEF31F}" destId="{205EF873-BC7A-4174-934D-D1692007CA72}" srcOrd="0" destOrd="0" presId="urn:microsoft.com/office/officeart/2005/8/layout/chevron1"/>
    <dgm:cxn modelId="{F2230527-1C9E-4248-A830-A35744FD912D}" srcId="{1F5E1049-824E-4325-856F-9D2042CB9299}" destId="{3A139E32-7A74-4B44-ABA4-47B474402584}" srcOrd="0" destOrd="0" parTransId="{3C076EAE-0609-4558-B092-19926EFC9936}" sibTransId="{CB2A6297-C585-4205-9224-6EB17C828DC9}"/>
    <dgm:cxn modelId="{F2888B5D-C696-47D7-8D86-BB66DE095CF2}" type="presOf" srcId="{245EAB32-9EE6-4F43-992D-F5CB69B3202C}" destId="{9EB9A4E1-5B06-4103-96FC-9F710A307097}" srcOrd="0" destOrd="0" presId="urn:microsoft.com/office/officeart/2005/8/layout/chevron1"/>
    <dgm:cxn modelId="{AE883062-83FA-42E8-8573-2E6004870E43}" srcId="{1F5E1049-824E-4325-856F-9D2042CB9299}" destId="{245EAB32-9EE6-4F43-992D-F5CB69B3202C}" srcOrd="4" destOrd="0" parTransId="{9BA18D9C-A79E-44A2-8B7F-E434AF946FD0}" sibTransId="{F4BB141A-8DA0-4BF4-BCB5-EBE9A66D58BA}"/>
    <dgm:cxn modelId="{61534762-8BFD-4B35-B171-99E01B722B9E}" type="presOf" srcId="{1AD5DE39-79DB-4CF7-9523-17C26E5382D2}" destId="{4FBE1BBF-A43B-4211-A031-AD7A330276AB}" srcOrd="0" destOrd="0" presId="urn:microsoft.com/office/officeart/2005/8/layout/chevron1"/>
    <dgm:cxn modelId="{AB349143-5DF0-40D1-9D8A-C8DA5F5CD0FE}" type="presOf" srcId="{0712B242-0ADF-43C5-95FE-20614474C0DF}" destId="{BE557127-FB55-443F-B774-E7DC22B0714D}" srcOrd="0" destOrd="0" presId="urn:microsoft.com/office/officeart/2005/8/layout/chevron1"/>
    <dgm:cxn modelId="{621F4D58-C2C2-4241-9DFD-291FE469F87B}" type="presOf" srcId="{3A139E32-7A74-4B44-ABA4-47B474402584}" destId="{DFE854F9-BB99-4FD6-BCAA-792D0F7DD769}" srcOrd="0" destOrd="0" presId="urn:microsoft.com/office/officeart/2005/8/layout/chevron1"/>
    <dgm:cxn modelId="{D3E68EAF-64FC-4BD5-AC81-D43A3A7F566C}" srcId="{1F5E1049-824E-4325-856F-9D2042CB9299}" destId="{E067D809-64A2-42C2-804F-480D0DFEF31F}" srcOrd="3" destOrd="0" parTransId="{3677613A-6669-486E-8CB6-8E8A495FCC1A}" sibTransId="{27045302-20C9-4BB4-9EDC-24C9AE7C6545}"/>
    <dgm:cxn modelId="{6405C0E7-A8E1-4B9B-9064-88E56D368AF2}" srcId="{1F5E1049-824E-4325-856F-9D2042CB9299}" destId="{1AD5DE39-79DB-4CF7-9523-17C26E5382D2}" srcOrd="1" destOrd="0" parTransId="{D976D889-834F-4490-B875-DA650653CB20}" sibTransId="{B040FB6D-EE3E-49DA-9F3F-DFA17A7D4D62}"/>
    <dgm:cxn modelId="{F02330FA-B67F-4911-9046-4CCF8ECEA617}" type="presOf" srcId="{1F5E1049-824E-4325-856F-9D2042CB9299}" destId="{39B20232-0C81-4BAF-8187-AB163267F54A}" srcOrd="0" destOrd="0" presId="urn:microsoft.com/office/officeart/2005/8/layout/chevron1"/>
    <dgm:cxn modelId="{B264C4E2-CC2C-4C85-B18A-BED3C2DC0EAA}" type="presParOf" srcId="{39B20232-0C81-4BAF-8187-AB163267F54A}" destId="{DFE854F9-BB99-4FD6-BCAA-792D0F7DD769}" srcOrd="0" destOrd="0" presId="urn:microsoft.com/office/officeart/2005/8/layout/chevron1"/>
    <dgm:cxn modelId="{C5759F87-D451-49A5-9F40-FA0F2BFCE329}" type="presParOf" srcId="{39B20232-0C81-4BAF-8187-AB163267F54A}" destId="{5C0DEB53-031F-4132-9033-AD904AED1721}" srcOrd="1" destOrd="0" presId="urn:microsoft.com/office/officeart/2005/8/layout/chevron1"/>
    <dgm:cxn modelId="{1606F314-9557-4102-A4A3-B074B9F8623D}" type="presParOf" srcId="{39B20232-0C81-4BAF-8187-AB163267F54A}" destId="{4FBE1BBF-A43B-4211-A031-AD7A330276AB}" srcOrd="2" destOrd="0" presId="urn:microsoft.com/office/officeart/2005/8/layout/chevron1"/>
    <dgm:cxn modelId="{5CEA1CA5-E2D9-4F1F-9CF6-4166E6717612}" type="presParOf" srcId="{39B20232-0C81-4BAF-8187-AB163267F54A}" destId="{2EDEA70A-9C35-490D-9D65-0129FB3FFEF5}" srcOrd="3" destOrd="0" presId="urn:microsoft.com/office/officeart/2005/8/layout/chevron1"/>
    <dgm:cxn modelId="{E954ECAB-319F-401E-A97A-93A4FFA44553}" type="presParOf" srcId="{39B20232-0C81-4BAF-8187-AB163267F54A}" destId="{BE557127-FB55-443F-B774-E7DC22B0714D}" srcOrd="4" destOrd="0" presId="urn:microsoft.com/office/officeart/2005/8/layout/chevron1"/>
    <dgm:cxn modelId="{C53E5A7D-D819-4B61-B42E-581BE30CFADC}" type="presParOf" srcId="{39B20232-0C81-4BAF-8187-AB163267F54A}" destId="{8C2E2E5E-64BC-4A89-9F9C-664B1E6EF4DD}" srcOrd="5" destOrd="0" presId="urn:microsoft.com/office/officeart/2005/8/layout/chevron1"/>
    <dgm:cxn modelId="{A27DDF54-8235-4669-B6EB-320AF6B6B447}" type="presParOf" srcId="{39B20232-0C81-4BAF-8187-AB163267F54A}" destId="{205EF873-BC7A-4174-934D-D1692007CA72}" srcOrd="6" destOrd="0" presId="urn:microsoft.com/office/officeart/2005/8/layout/chevron1"/>
    <dgm:cxn modelId="{390E2A15-81B4-48B3-82A8-D1C69664712A}" type="presParOf" srcId="{39B20232-0C81-4BAF-8187-AB163267F54A}" destId="{156A826A-E46A-4D25-9B11-F3824BF0A386}" srcOrd="7" destOrd="0" presId="urn:microsoft.com/office/officeart/2005/8/layout/chevron1"/>
    <dgm:cxn modelId="{FCF2BF41-C4CB-475D-B727-2DE553A952D4}" type="presParOf" srcId="{39B20232-0C81-4BAF-8187-AB163267F54A}" destId="{9EB9A4E1-5B06-4103-96FC-9F710A307097}"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54F9-BB99-4FD6-BCAA-792D0F7DD769}">
      <dsp:nvSpPr>
        <dsp:cNvPr id="0" name=""/>
        <dsp:cNvSpPr/>
      </dsp:nvSpPr>
      <dsp:spPr>
        <a:xfrm>
          <a:off x="2925"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Review the questions in the Microsoft Form (linked below) </a:t>
          </a:r>
        </a:p>
      </dsp:txBody>
      <dsp:txXfrm>
        <a:off x="523675" y="652885"/>
        <a:ext cx="1562251" cy="1041500"/>
      </dsp:txXfrm>
    </dsp:sp>
    <dsp:sp modelId="{4FBE1BBF-A43B-4211-A031-AD7A330276AB}">
      <dsp:nvSpPr>
        <dsp:cNvPr id="0" name=""/>
        <dsp:cNvSpPr/>
      </dsp:nvSpPr>
      <dsp:spPr>
        <a:xfrm>
          <a:off x="2346301"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Collate your answers to submit via the Microsoft Form</a:t>
          </a:r>
        </a:p>
      </dsp:txBody>
      <dsp:txXfrm>
        <a:off x="2867051" y="652885"/>
        <a:ext cx="1562251" cy="1041500"/>
      </dsp:txXfrm>
    </dsp:sp>
    <dsp:sp modelId="{BE557127-FB55-443F-B774-E7DC22B0714D}">
      <dsp:nvSpPr>
        <dsp:cNvPr id="0" name=""/>
        <dsp:cNvSpPr/>
      </dsp:nvSpPr>
      <dsp:spPr>
        <a:xfrm>
          <a:off x="4689678"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Where attachments are requested, please submit these to the SWS mailbox (details below)</a:t>
          </a:r>
        </a:p>
      </dsp:txBody>
      <dsp:txXfrm>
        <a:off x="5210428" y="652885"/>
        <a:ext cx="1562251" cy="1041500"/>
      </dsp:txXfrm>
    </dsp:sp>
    <dsp:sp modelId="{205EF873-BC7A-4174-934D-D1692007CA72}">
      <dsp:nvSpPr>
        <dsp:cNvPr id="0" name=""/>
        <dsp:cNvSpPr/>
      </dsp:nvSpPr>
      <dsp:spPr>
        <a:xfrm>
          <a:off x="7033054"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Any queries must be submitted to the SWS mailbox below by 05.08.24 date</a:t>
          </a:r>
        </a:p>
      </dsp:txBody>
      <dsp:txXfrm>
        <a:off x="7553804" y="652885"/>
        <a:ext cx="1562251" cy="1041500"/>
      </dsp:txXfrm>
    </dsp:sp>
    <dsp:sp modelId="{9EB9A4E1-5B06-4103-96FC-9F710A307097}">
      <dsp:nvSpPr>
        <dsp:cNvPr id="0" name=""/>
        <dsp:cNvSpPr/>
      </dsp:nvSpPr>
      <dsp:spPr>
        <a:xfrm>
          <a:off x="9376430"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Final responses must be submitted via the Microsoft form below by 12.08.24 date</a:t>
          </a:r>
        </a:p>
      </dsp:txBody>
      <dsp:txXfrm>
        <a:off x="9897180" y="652885"/>
        <a:ext cx="1562251" cy="1041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1D68-677A-5012-1E63-9BED2EBA8C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67A20B-8F42-0B2D-CE61-DBDAB4401E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81A3EF-2953-7901-7D9B-977816A46DCF}"/>
              </a:ext>
            </a:extLst>
          </p:cNvPr>
          <p:cNvSpPr>
            <a:spLocks noGrp="1"/>
          </p:cNvSpPr>
          <p:nvPr>
            <p:ph type="dt" sz="half" idx="10"/>
          </p:nvPr>
        </p:nvSpPr>
        <p:spPr/>
        <p:txBody>
          <a:bodyPr/>
          <a:lstStyle/>
          <a:p>
            <a:fld id="{6426EFCA-3B15-440F-B920-8633F0E578AA}" type="datetime1">
              <a:rPr lang="en-GB" smtClean="0"/>
              <a:t>22/07/2024</a:t>
            </a:fld>
            <a:endParaRPr lang="en-GB"/>
          </a:p>
        </p:txBody>
      </p:sp>
      <p:sp>
        <p:nvSpPr>
          <p:cNvPr id="5" name="Footer Placeholder 4">
            <a:extLst>
              <a:ext uri="{FF2B5EF4-FFF2-40B4-BE49-F238E27FC236}">
                <a16:creationId xmlns:a16="http://schemas.microsoft.com/office/drawing/2014/main" id="{F6AB8C4C-D521-7CE3-7EEA-14CFC98712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21EEEC-5E72-E6DF-018D-F56B32EB23ED}"/>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0949046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B2407-BE7E-2D7C-32AF-AE2FC2E29B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9DFCE9-BACA-E0E4-CEFE-AFB16BCFD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51393-5B1E-8AFB-A936-7997A9717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3B801-9A3C-4E3A-928E-7D80E524E236}" type="datetime1">
              <a:rPr lang="en-GB" smtClean="0"/>
              <a:t>22/07/2024</a:t>
            </a:fld>
            <a:endParaRPr lang="en-GB"/>
          </a:p>
        </p:txBody>
      </p:sp>
      <p:sp>
        <p:nvSpPr>
          <p:cNvPr id="5" name="Footer Placeholder 4">
            <a:extLst>
              <a:ext uri="{FF2B5EF4-FFF2-40B4-BE49-F238E27FC236}">
                <a16:creationId xmlns:a16="http://schemas.microsoft.com/office/drawing/2014/main" id="{14B31256-BF60-8A8B-247E-85C331BEB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436DBC-6B63-E164-3412-C5344A148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8893-61BB-4EA0-BF48-44C78AAD634B}" type="slidenum">
              <a:rPr lang="en-GB" smtClean="0"/>
              <a:t>‹#›</a:t>
            </a:fld>
            <a:endParaRPr lang="en-GB"/>
          </a:p>
        </p:txBody>
      </p:sp>
    </p:spTree>
    <p:extLst>
      <p:ext uri="{BB962C8B-B14F-4D97-AF65-F5344CB8AC3E}">
        <p14:creationId xmlns:p14="http://schemas.microsoft.com/office/powerpoint/2010/main" val="4178241674"/>
      </p:ext>
    </p:extLst>
  </p:cSld>
  <p:clrMap bg1="lt1" tx1="dk1" bg2="lt2" tx2="dk2" accent1="accent1" accent2="accent2" accent3="accent3" accent4="accent4" accent5="accent5" accent6="accent6" hlink="hlink" folHlink="folHlink"/>
  <p:sldLayoutIdLst>
    <p:sldLayoutId id="214748365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hyperlink" Target="https://www.gov.uk/government/publications/sustainability-and-climate-change-strateg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diagramData" Target="../diagrams/data1.xml"/><Relationship Id="rId18" Type="http://schemas.openxmlformats.org/officeDocument/2006/relationships/package" Target="../embeddings/Microsoft_Excel_Worksheet.xlsx"/><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hyperlink" Target="mailto:SWS.Commercial@education.gov.uk" TargetMode="External"/><Relationship Id="rId17" Type="http://schemas.microsoft.com/office/2007/relationships/diagramDrawing" Target="../diagrams/drawing1.xml"/><Relationship Id="rId2" Type="http://schemas.openxmlformats.org/officeDocument/2006/relationships/image" Target="../media/image6.png"/><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hyperlink" Target="https://forms.office.com/e/7Mam9Jsp62" TargetMode="External"/><Relationship Id="rId5" Type="http://schemas.openxmlformats.org/officeDocument/2006/relationships/image" Target="../media/image9.svg"/><Relationship Id="rId15" Type="http://schemas.openxmlformats.org/officeDocument/2006/relationships/diagramQuickStyle" Target="../diagrams/quickStyle1.xml"/><Relationship Id="rId10" Type="http://schemas.openxmlformats.org/officeDocument/2006/relationships/image" Target="../media/image12.png"/><Relationship Id="rId19" Type="http://schemas.openxmlformats.org/officeDocument/2006/relationships/image" Target="../media/image18.emf"/><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hyperlink" Target="mailto:SWS.Commercial@education.gov.uk" TargetMode="External"/><Relationship Id="rId5" Type="http://schemas.openxmlformats.org/officeDocument/2006/relationships/image" Target="../media/image9.svg"/><Relationship Id="rId10" Type="http://schemas.openxmlformats.org/officeDocument/2006/relationships/image" Target="../media/image12.png"/><Relationship Id="rId4" Type="http://schemas.openxmlformats.org/officeDocument/2006/relationships/image" Target="../media/image8.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2" name="Diamond 51">
            <a:extLst>
              <a:ext uri="{FF2B5EF4-FFF2-40B4-BE49-F238E27FC236}">
                <a16:creationId xmlns:a16="http://schemas.microsoft.com/office/drawing/2014/main" id="{E037477C-4AC9-EE0D-D4B1-4CDBB30BBF4C}"/>
              </a:ext>
              <a:ext uri="{C183D7F6-B498-43B3-948B-1728B52AA6E4}">
                <adec:decorative xmlns:adec="http://schemas.microsoft.com/office/drawing/2017/decorative" val="1"/>
              </a:ext>
            </a:extLst>
          </p:cNvPr>
          <p:cNvSpPr/>
          <p:nvPr/>
        </p:nvSpPr>
        <p:spPr>
          <a:xfrm>
            <a:off x="-3688300" y="-966354"/>
            <a:ext cx="10601499" cy="8790709"/>
          </a:xfrm>
          <a:prstGeom prst="diamond">
            <a:avLst/>
          </a:prstGeom>
          <a:blipFill>
            <a:blip r:embed="rId3">
              <a:extLst>
                <a:ext uri="{28A0092B-C50C-407E-A947-70E740481C1C}">
                  <a14:useLocalDpi xmlns:a14="http://schemas.microsoft.com/office/drawing/2010/main" val="0"/>
                </a:ext>
              </a:extLst>
            </a:blip>
            <a:stretch>
              <a:fillRect/>
            </a:stretch>
          </a:blipFill>
          <a:ln w="254000" cap="rnd">
            <a:solidFill>
              <a:srgbClr val="A684BB">
                <a:alpha val="8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Diamond 65">
            <a:extLst>
              <a:ext uri="{FF2B5EF4-FFF2-40B4-BE49-F238E27FC236}">
                <a16:creationId xmlns:a16="http://schemas.microsoft.com/office/drawing/2014/main" id="{A37D271F-8A38-0230-8C2F-1D191ACFB6C8}"/>
              </a:ext>
              <a:ext uri="{C183D7F6-B498-43B3-948B-1728B52AA6E4}">
                <adec:decorative xmlns:adec="http://schemas.microsoft.com/office/drawing/2017/decorative" val="1"/>
              </a:ext>
            </a:extLst>
          </p:cNvPr>
          <p:cNvSpPr/>
          <p:nvPr/>
        </p:nvSpPr>
        <p:spPr>
          <a:xfrm rot="166080">
            <a:off x="6350191" y="744250"/>
            <a:ext cx="11089935" cy="9647561"/>
          </a:xfrm>
          <a:prstGeom prst="diamond">
            <a:avLst/>
          </a:prstGeom>
          <a:blipFill>
            <a:blip r:embed="rId4">
              <a:extLst>
                <a:ext uri="{28A0092B-C50C-407E-A947-70E740481C1C}">
                  <a14:useLocalDpi xmlns:a14="http://schemas.microsoft.com/office/drawing/2010/main" val="0"/>
                </a:ext>
              </a:extLst>
            </a:blip>
            <a:stretch>
              <a:fillRect/>
            </a:stretch>
          </a:blipFill>
          <a:ln w="250825" cap="rnd">
            <a:solidFill>
              <a:srgbClr val="A684BB">
                <a:alpha val="8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CE4B5DB-D886-0BEB-7DD1-D1D85AF115AF}"/>
              </a:ext>
            </a:extLst>
          </p:cNvPr>
          <p:cNvSpPr txBox="1"/>
          <p:nvPr/>
        </p:nvSpPr>
        <p:spPr>
          <a:xfrm>
            <a:off x="5252956" y="342985"/>
            <a:ext cx="4962525" cy="1323439"/>
          </a:xfrm>
          <a:prstGeom prst="rect">
            <a:avLst/>
          </a:prstGeom>
          <a:noFill/>
        </p:spPr>
        <p:txBody>
          <a:bodyPr wrap="square" rtlCol="0">
            <a:spAutoFit/>
          </a:bodyPr>
          <a:lstStyle/>
          <a:p>
            <a:pPr algn="ctr"/>
            <a:r>
              <a:rPr lang="en-GB" sz="3200" b="1" dirty="0">
                <a:solidFill>
                  <a:schemeClr val="bg1"/>
                </a:solidFill>
              </a:rPr>
              <a:t>Department for Education</a:t>
            </a:r>
          </a:p>
          <a:p>
            <a:pPr algn="ctr"/>
            <a:r>
              <a:rPr lang="en-GB" sz="2800" b="1" dirty="0">
                <a:solidFill>
                  <a:schemeClr val="bg1"/>
                </a:solidFill>
              </a:rPr>
              <a:t>Schools Water Strategy </a:t>
            </a:r>
          </a:p>
          <a:p>
            <a:pPr algn="ctr"/>
            <a:r>
              <a:rPr lang="en-GB" b="1" dirty="0">
                <a:solidFill>
                  <a:schemeClr val="bg1"/>
                </a:solidFill>
              </a:rPr>
              <a:t>Early Supplier Engagement</a:t>
            </a:r>
          </a:p>
        </p:txBody>
      </p:sp>
      <p:pic>
        <p:nvPicPr>
          <p:cNvPr id="3" name="Graphic 2" descr="Ripple with solid fill">
            <a:extLst>
              <a:ext uri="{FF2B5EF4-FFF2-40B4-BE49-F238E27FC236}">
                <a16:creationId xmlns:a16="http://schemas.microsoft.com/office/drawing/2014/main" id="{6B2F89A1-2FED-BF3A-FF29-7A2A28CF50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p:blipFill>
        <p:spPr>
          <a:xfrm>
            <a:off x="6893081" y="1501053"/>
            <a:ext cx="1781744" cy="1781744"/>
          </a:xfrm>
          <a:prstGeom prst="rect">
            <a:avLst/>
          </a:prstGeom>
        </p:spPr>
      </p:pic>
    </p:spTree>
    <p:extLst>
      <p:ext uri="{BB962C8B-B14F-4D97-AF65-F5344CB8AC3E}">
        <p14:creationId xmlns:p14="http://schemas.microsoft.com/office/powerpoint/2010/main" val="45739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29516" y="190472"/>
            <a:ext cx="10923741" cy="707886"/>
          </a:xfrm>
          <a:prstGeom prst="rect">
            <a:avLst/>
          </a:prstGeom>
          <a:noFill/>
        </p:spPr>
        <p:txBody>
          <a:bodyPr wrap="square">
            <a:spAutoFit/>
          </a:bodyPr>
          <a:lstStyle/>
          <a:p>
            <a:r>
              <a:rPr lang="en-GB" sz="4000" dirty="0">
                <a:solidFill>
                  <a:schemeClr val="bg1"/>
                </a:solidFill>
                <a:cs typeface="Calibri Light"/>
              </a:rPr>
              <a:t>Schools Water Strategy Background</a:t>
            </a:r>
            <a:endParaRPr lang="en-GB" sz="4000" dirty="0"/>
          </a:p>
        </p:txBody>
      </p:sp>
      <p:pic>
        <p:nvPicPr>
          <p:cNvPr id="17" name="Picture 16" descr="Footer">
            <a:extLst>
              <a:ext uri="{FF2B5EF4-FFF2-40B4-BE49-F238E27FC236}">
                <a16:creationId xmlns:a16="http://schemas.microsoft.com/office/drawing/2014/main" id="{2802CEC3-CF90-24AA-02DC-EC13306AB5BE}"/>
              </a:ext>
            </a:extLst>
          </p:cNvPr>
          <p:cNvPicPr>
            <a:picLocks noChangeAspect="1"/>
          </p:cNvPicPr>
          <p:nvPr/>
        </p:nvPicPr>
        <p:blipFill rotWithShape="1">
          <a:blip r:embed="rId8"/>
          <a:srcRect r="125" b="2988"/>
          <a:stretch/>
        </p:blipFill>
        <p:spPr>
          <a:xfrm>
            <a:off x="-8906" y="6375254"/>
            <a:ext cx="12204080" cy="484810"/>
          </a:xfrm>
          <a:prstGeom prst="rect">
            <a:avLst/>
          </a:prstGeom>
        </p:spPr>
      </p:pic>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34E1D5-F5B2-7CCE-5E41-5076A2A51A7B}"/>
              </a:ext>
            </a:extLst>
          </p:cNvPr>
          <p:cNvSpPr txBox="1"/>
          <p:nvPr/>
        </p:nvSpPr>
        <p:spPr>
          <a:xfrm>
            <a:off x="76200" y="1106228"/>
            <a:ext cx="12115800" cy="5786199"/>
          </a:xfrm>
          <a:prstGeom prst="rect">
            <a:avLst/>
          </a:prstGeom>
          <a:noFill/>
        </p:spPr>
        <p:txBody>
          <a:bodyPr wrap="square" lIns="91440" tIns="45720" rIns="91440" bIns="45720" rtlCol="0" anchor="t">
            <a:spAutoFit/>
          </a:bodyPr>
          <a:lstStyle/>
          <a:p>
            <a:r>
              <a:rPr lang="en-GB" sz="1700" dirty="0"/>
              <a:t>The Schools Water Strategy (SWS) is an invest to save strategy aimed at reducing the risk of flooding in schools.</a:t>
            </a:r>
          </a:p>
          <a:p>
            <a:endParaRPr lang="en-GB" sz="1700" dirty="0"/>
          </a:p>
          <a:p>
            <a:r>
              <a:rPr lang="en-GB" sz="1700" dirty="0"/>
              <a:t>In April 2022 the Department for Education (DfE) Sustainability and Climate Change Strategy (SSCS)1 was announced. Two of the Strategic aims in this strategy are:</a:t>
            </a:r>
          </a:p>
          <a:p>
            <a:pPr marL="285750" indent="-285750">
              <a:buFont typeface="Arial" panose="020B0604020202020204" pitchFamily="34" charset="0"/>
              <a:buChar char="•"/>
            </a:pPr>
            <a:r>
              <a:rPr lang="en-GB" sz="1700" dirty="0"/>
              <a:t>Resilience to climate change: adapting our education and care buildings and system to prepare for the effects of climate change as well as a better environment for future generations </a:t>
            </a:r>
          </a:p>
          <a:p>
            <a:pPr marL="285750" indent="-285750">
              <a:buFont typeface="Arial" panose="020B0604020202020204" pitchFamily="34" charset="0"/>
              <a:buChar char="•"/>
            </a:pPr>
            <a:r>
              <a:rPr lang="en-GB" sz="1700" dirty="0"/>
              <a:t>Enhancing biodiversity, improving air quality and increasing access to, and connection with, nature in and around education and care settings. </a:t>
            </a:r>
          </a:p>
          <a:p>
            <a:pPr marL="285750" indent="-285750">
              <a:buFont typeface="Arial" panose="020B0604020202020204" pitchFamily="34" charset="0"/>
              <a:buChar char="•"/>
            </a:pPr>
            <a:endParaRPr lang="en-GB" sz="1700" dirty="0"/>
          </a:p>
          <a:p>
            <a:r>
              <a:rPr lang="en-GB" sz="1700" dirty="0"/>
              <a:t>The current SWS goal is to reduce the risk of flooding in 800 schools by 2026, which we have been working towards for a number of  years.</a:t>
            </a:r>
          </a:p>
          <a:p>
            <a:endParaRPr lang="en-GB" sz="1700" dirty="0"/>
          </a:p>
          <a:p>
            <a:r>
              <a:rPr lang="en-GB" sz="1700" dirty="0"/>
              <a:t>One element of the strategy is to deliver Property Flood Resilience at a school level via various funding mechanisms, including grants to larger schemes of work and targeting individual high flood risk schools in response to climate change, increased costs and risk to the department as well as meet the SSCS goals. </a:t>
            </a:r>
          </a:p>
          <a:p>
            <a:endParaRPr lang="en-GB" sz="1700" dirty="0"/>
          </a:p>
          <a:p>
            <a:r>
              <a:rPr lang="en-GB" sz="1700" b="1" dirty="0"/>
              <a:t>The aim of this notice is to gather initial information around the capability and interest of Property Flood Resilience providers in the market to inform delivery of future Schools Water Strategy Schemes</a:t>
            </a:r>
            <a:r>
              <a:rPr lang="en-GB" sz="1700" dirty="0"/>
              <a:t>.</a:t>
            </a:r>
          </a:p>
          <a:p>
            <a:endParaRPr lang="en-GB" sz="1700" b="1" dirty="0"/>
          </a:p>
          <a:p>
            <a:endParaRPr lang="en-GB" dirty="0">
              <a:solidFill>
                <a:srgbClr val="FF0000"/>
              </a:solidFill>
            </a:endParaRPr>
          </a:p>
          <a:p>
            <a:endParaRPr lang="en-GB" dirty="0">
              <a:solidFill>
                <a:srgbClr val="FF0000"/>
              </a:solidFill>
              <a:cs typeface="Calibri"/>
            </a:endParaRPr>
          </a:p>
        </p:txBody>
      </p:sp>
      <p:pic>
        <p:nvPicPr>
          <p:cNvPr id="3" name="Picture 2" descr="Footer">
            <a:extLst>
              <a:ext uri="{FF2B5EF4-FFF2-40B4-BE49-F238E27FC236}">
                <a16:creationId xmlns:a16="http://schemas.microsoft.com/office/drawing/2014/main" id="{064E5EED-1E48-E4D6-1CAC-78A311F53C3A}"/>
              </a:ext>
            </a:extLst>
          </p:cNvPr>
          <p:cNvPicPr>
            <a:picLocks noChangeAspect="1"/>
          </p:cNvPicPr>
          <p:nvPr/>
        </p:nvPicPr>
        <p:blipFill rotWithShape="1">
          <a:blip r:embed="rId8"/>
          <a:srcRect r="125" b="2988"/>
          <a:stretch/>
        </p:blipFill>
        <p:spPr>
          <a:xfrm>
            <a:off x="0" y="6373190"/>
            <a:ext cx="12204080" cy="484810"/>
          </a:xfrm>
          <a:prstGeom prst="rect">
            <a:avLst/>
          </a:prstGeom>
        </p:spPr>
      </p:pic>
      <p:sp>
        <p:nvSpPr>
          <p:cNvPr id="4" name="Footer Placeholder 2">
            <a:extLst>
              <a:ext uri="{FF2B5EF4-FFF2-40B4-BE49-F238E27FC236}">
                <a16:creationId xmlns:a16="http://schemas.microsoft.com/office/drawing/2014/main" id="{FF0047CF-DC87-9D82-D632-FD5D01F778E6}"/>
              </a:ext>
            </a:extLst>
          </p:cNvPr>
          <p:cNvSpPr>
            <a:spLocks noGrp="1"/>
          </p:cNvSpPr>
          <p:nvPr>
            <p:ph type="ftr" sz="quarter" idx="11"/>
          </p:nvPr>
        </p:nvSpPr>
        <p:spPr>
          <a:xfrm>
            <a:off x="3864739" y="6430928"/>
            <a:ext cx="6011084" cy="369333"/>
          </a:xfrm>
        </p:spPr>
        <p:txBody>
          <a:bodyPr/>
          <a:lstStyle/>
          <a:p>
            <a:pPr algn="l"/>
            <a:r>
              <a:rPr lang="en-GB" sz="900" b="1" dirty="0">
                <a:solidFill>
                  <a:schemeClr val="bg1"/>
                </a:solidFill>
                <a:hlinkClick r:id="rId9">
                  <a:extLst>
                    <a:ext uri="{A12FA001-AC4F-418D-AE19-62706E023703}">
                      <ahyp:hlinkClr xmlns:ahyp="http://schemas.microsoft.com/office/drawing/2018/hyperlinkcolor" val="tx"/>
                    </a:ext>
                  </a:extLst>
                </a:hlinkClick>
              </a:rPr>
              <a:t>1</a:t>
            </a:r>
            <a:r>
              <a:rPr lang="en-GB" b="1" dirty="0">
                <a:solidFill>
                  <a:schemeClr val="bg1"/>
                </a:solidFill>
                <a:hlinkClick r:id="rId9">
                  <a:extLst>
                    <a:ext uri="{A12FA001-AC4F-418D-AE19-62706E023703}">
                      <ahyp:hlinkClr xmlns:ahyp="http://schemas.microsoft.com/office/drawing/2018/hyperlinkcolor" val="tx"/>
                    </a:ext>
                  </a:extLst>
                </a:hlinkClick>
              </a:rPr>
              <a:t> https://www.gov.uk/government/publications/sustainability-and-climate-change-strategy</a:t>
            </a:r>
            <a:endParaRPr lang="en-GB" b="1" dirty="0">
              <a:solidFill>
                <a:schemeClr val="bg1"/>
              </a:solidFill>
            </a:endParaRPr>
          </a:p>
        </p:txBody>
      </p:sp>
    </p:spTree>
    <p:extLst>
      <p:ext uri="{BB962C8B-B14F-4D97-AF65-F5344CB8AC3E}">
        <p14:creationId xmlns:p14="http://schemas.microsoft.com/office/powerpoint/2010/main" val="113301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29516" y="190472"/>
            <a:ext cx="10923741" cy="707886"/>
          </a:xfrm>
          <a:prstGeom prst="rect">
            <a:avLst/>
          </a:prstGeom>
          <a:noFill/>
        </p:spPr>
        <p:txBody>
          <a:bodyPr wrap="square">
            <a:spAutoFit/>
          </a:bodyPr>
          <a:lstStyle/>
          <a:p>
            <a:r>
              <a:rPr lang="en-GB" sz="4000" dirty="0">
                <a:solidFill>
                  <a:schemeClr val="bg1"/>
                </a:solidFill>
                <a:cs typeface="Calibri Light"/>
              </a:rPr>
              <a:t>Examples of PFR Measures</a:t>
            </a:r>
            <a:endParaRPr lang="en-GB" sz="4000" dirty="0"/>
          </a:p>
        </p:txBody>
      </p:sp>
      <p:pic>
        <p:nvPicPr>
          <p:cNvPr id="17" name="Picture 16" descr="Footer">
            <a:extLst>
              <a:ext uri="{FF2B5EF4-FFF2-40B4-BE49-F238E27FC236}">
                <a16:creationId xmlns:a16="http://schemas.microsoft.com/office/drawing/2014/main" id="{2802CEC3-CF90-24AA-02DC-EC13306AB5BE}"/>
              </a:ext>
            </a:extLst>
          </p:cNvPr>
          <p:cNvPicPr>
            <a:picLocks noChangeAspect="1"/>
          </p:cNvPicPr>
          <p:nvPr/>
        </p:nvPicPr>
        <p:blipFill rotWithShape="1">
          <a:blip r:embed="rId8"/>
          <a:srcRect r="125" b="2988"/>
          <a:stretch/>
        </p:blipFill>
        <p:spPr>
          <a:xfrm>
            <a:off x="-6040" y="6326900"/>
            <a:ext cx="12204080" cy="484810"/>
          </a:xfrm>
          <a:prstGeom prst="rect">
            <a:avLst/>
          </a:prstGeom>
        </p:spPr>
      </p:pic>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34E1D5-F5B2-7CCE-5E41-5076A2A51A7B}"/>
              </a:ext>
            </a:extLst>
          </p:cNvPr>
          <p:cNvSpPr txBox="1"/>
          <p:nvPr/>
        </p:nvSpPr>
        <p:spPr>
          <a:xfrm>
            <a:off x="5940410" y="1510000"/>
            <a:ext cx="1870255" cy="646331"/>
          </a:xfrm>
          <a:prstGeom prst="rect">
            <a:avLst/>
          </a:prstGeom>
          <a:noFill/>
        </p:spPr>
        <p:txBody>
          <a:bodyPr wrap="square" lIns="91440" tIns="45720" rIns="91440" bIns="45720" rtlCol="0" anchor="t">
            <a:spAutoFit/>
          </a:bodyPr>
          <a:lstStyle/>
          <a:p>
            <a:r>
              <a:rPr lang="en-GB" u="sng"/>
              <a:t>Green solutions:</a:t>
            </a:r>
          </a:p>
          <a:p>
            <a:endParaRPr lang="en-GB" u="sng">
              <a:cs typeface="Calibri"/>
            </a:endParaRPr>
          </a:p>
        </p:txBody>
      </p:sp>
      <p:sp>
        <p:nvSpPr>
          <p:cNvPr id="3" name="Rectangle 2" descr="2 sections of a grey metallic flood barrier protecting a doorway">
            <a:extLst>
              <a:ext uri="{FF2B5EF4-FFF2-40B4-BE49-F238E27FC236}">
                <a16:creationId xmlns:a16="http://schemas.microsoft.com/office/drawing/2014/main" id="{75E75D3E-0C3A-39F2-B326-B617FEA69512}"/>
              </a:ext>
            </a:extLst>
          </p:cNvPr>
          <p:cNvSpPr>
            <a:spLocks noGrp="1" noRot="1" noMove="1" noResize="1" noEditPoints="1" noAdjustHandles="1" noChangeArrowheads="1" noChangeShapeType="1"/>
          </p:cNvSpPr>
          <p:nvPr/>
        </p:nvSpPr>
        <p:spPr>
          <a:xfrm>
            <a:off x="178998" y="1997816"/>
            <a:ext cx="2562334" cy="2671240"/>
          </a:xfrm>
          <a:prstGeom prst="rect">
            <a:avLst/>
          </a:prstGeom>
          <a:blipFill>
            <a:blip r:embed="rId9"/>
            <a:stretch>
              <a:fillRect t="-13566" b="-9661"/>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descr="Open blue metallic flood gate, that would need to be manually sealed">
            <a:extLst>
              <a:ext uri="{FF2B5EF4-FFF2-40B4-BE49-F238E27FC236}">
                <a16:creationId xmlns:a16="http://schemas.microsoft.com/office/drawing/2014/main" id="{ABB91C04-2CD6-5B00-9787-A4E378D73017}"/>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nvSpPr>
        <p:spPr>
          <a:xfrm>
            <a:off x="2909684" y="2009943"/>
            <a:ext cx="2610037" cy="2659113"/>
          </a:xfrm>
          <a:prstGeom prst="rect">
            <a:avLst/>
          </a:prstGeom>
          <a:blipFill>
            <a:blip r:embed="rId10"/>
            <a:stretch>
              <a:fillRect t="-7691" b="-18403"/>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DCACE25-0C40-4E15-DDB6-AC02AEFF099A}"/>
              </a:ext>
            </a:extLst>
          </p:cNvPr>
          <p:cNvSpPr txBox="1"/>
          <p:nvPr/>
        </p:nvSpPr>
        <p:spPr>
          <a:xfrm>
            <a:off x="135802" y="1460763"/>
            <a:ext cx="1870255" cy="646331"/>
          </a:xfrm>
          <a:prstGeom prst="rect">
            <a:avLst/>
          </a:prstGeom>
          <a:noFill/>
        </p:spPr>
        <p:txBody>
          <a:bodyPr wrap="square" lIns="91440" tIns="45720" rIns="91440" bIns="45720" rtlCol="0" anchor="t">
            <a:spAutoFit/>
          </a:bodyPr>
          <a:lstStyle/>
          <a:p>
            <a:r>
              <a:rPr lang="en-GB" u="sng" dirty="0"/>
              <a:t>Grey solutions:</a:t>
            </a:r>
          </a:p>
          <a:p>
            <a:endParaRPr lang="en-GB" u="sng" dirty="0">
              <a:cs typeface="Calibri"/>
            </a:endParaRPr>
          </a:p>
        </p:txBody>
      </p:sp>
      <p:pic>
        <p:nvPicPr>
          <p:cNvPr id="11" name="Picture 10" descr="A brick planter with plants in it&#10;&#10;Description automatically generated">
            <a:extLst>
              <a:ext uri="{FF2B5EF4-FFF2-40B4-BE49-F238E27FC236}">
                <a16:creationId xmlns:a16="http://schemas.microsoft.com/office/drawing/2014/main" id="{0C2C355C-C879-44D9-C604-9D9D22FE0258}"/>
              </a:ext>
            </a:extLst>
          </p:cNvPr>
          <p:cNvPicPr>
            <a:picLocks/>
          </p:cNvPicPr>
          <p:nvPr/>
        </p:nvPicPr>
        <p:blipFill rotWithShape="1">
          <a:blip r:embed="rId11"/>
          <a:srcRect b="16786"/>
          <a:stretch/>
        </p:blipFill>
        <p:spPr>
          <a:xfrm>
            <a:off x="9020065" y="2009943"/>
            <a:ext cx="2920717" cy="2658264"/>
          </a:xfrm>
          <a:prstGeom prst="rect">
            <a:avLst/>
          </a:prstGeom>
        </p:spPr>
      </p:pic>
      <p:pic>
        <p:nvPicPr>
          <p:cNvPr id="6" name="Picture 5">
            <a:extLst>
              <a:ext uri="{FF2B5EF4-FFF2-40B4-BE49-F238E27FC236}">
                <a16:creationId xmlns:a16="http://schemas.microsoft.com/office/drawing/2014/main" id="{7E51BB0B-5C87-4D1F-DEEA-B33D19FCC70E}"/>
              </a:ext>
            </a:extLst>
          </p:cNvPr>
          <p:cNvPicPr>
            <a:picLocks/>
          </p:cNvPicPr>
          <p:nvPr/>
        </p:nvPicPr>
        <p:blipFill rotWithShape="1">
          <a:blip r:embed="rId12"/>
          <a:srcRect l="8839" r="2860" b="13163"/>
          <a:stretch/>
        </p:blipFill>
        <p:spPr>
          <a:xfrm>
            <a:off x="5985933" y="2023593"/>
            <a:ext cx="2920717" cy="2658263"/>
          </a:xfrm>
          <a:prstGeom prst="rect">
            <a:avLst/>
          </a:prstGeom>
        </p:spPr>
      </p:pic>
      <p:sp>
        <p:nvSpPr>
          <p:cNvPr id="7" name="TextBox 6">
            <a:extLst>
              <a:ext uri="{FF2B5EF4-FFF2-40B4-BE49-F238E27FC236}">
                <a16:creationId xmlns:a16="http://schemas.microsoft.com/office/drawing/2014/main" id="{DB3AC211-175A-CDF0-679D-EFB94A4FE451}"/>
              </a:ext>
            </a:extLst>
          </p:cNvPr>
          <p:cNvSpPr txBox="1"/>
          <p:nvPr/>
        </p:nvSpPr>
        <p:spPr>
          <a:xfrm>
            <a:off x="178998" y="4741079"/>
            <a:ext cx="2562334" cy="367257"/>
          </a:xfrm>
          <a:prstGeom prst="rect">
            <a:avLst/>
          </a:prstGeom>
          <a:noFill/>
        </p:spPr>
        <p:txBody>
          <a:bodyPr wrap="square" rtlCol="0">
            <a:spAutoFit/>
          </a:bodyPr>
          <a:lstStyle/>
          <a:p>
            <a:r>
              <a:rPr lang="en-GB"/>
              <a:t>Flood Barrier</a:t>
            </a:r>
          </a:p>
        </p:txBody>
      </p:sp>
      <p:sp>
        <p:nvSpPr>
          <p:cNvPr id="8" name="TextBox 7">
            <a:extLst>
              <a:ext uri="{FF2B5EF4-FFF2-40B4-BE49-F238E27FC236}">
                <a16:creationId xmlns:a16="http://schemas.microsoft.com/office/drawing/2014/main" id="{7667EE5C-006A-B4D3-6662-8AE3A00A54CF}"/>
              </a:ext>
            </a:extLst>
          </p:cNvPr>
          <p:cNvSpPr txBox="1"/>
          <p:nvPr/>
        </p:nvSpPr>
        <p:spPr>
          <a:xfrm>
            <a:off x="2903770" y="4741079"/>
            <a:ext cx="2562334" cy="367257"/>
          </a:xfrm>
          <a:prstGeom prst="rect">
            <a:avLst/>
          </a:prstGeom>
          <a:noFill/>
        </p:spPr>
        <p:txBody>
          <a:bodyPr wrap="square" rtlCol="0">
            <a:spAutoFit/>
          </a:bodyPr>
          <a:lstStyle/>
          <a:p>
            <a:r>
              <a:rPr lang="en-GB"/>
              <a:t>Flood Gate</a:t>
            </a:r>
          </a:p>
        </p:txBody>
      </p:sp>
      <p:sp>
        <p:nvSpPr>
          <p:cNvPr id="9" name="TextBox 8">
            <a:extLst>
              <a:ext uri="{FF2B5EF4-FFF2-40B4-BE49-F238E27FC236}">
                <a16:creationId xmlns:a16="http://schemas.microsoft.com/office/drawing/2014/main" id="{F9A84179-4EC3-ADE0-1BA5-B8F2C595D0B7}"/>
              </a:ext>
            </a:extLst>
          </p:cNvPr>
          <p:cNvSpPr txBox="1"/>
          <p:nvPr/>
        </p:nvSpPr>
        <p:spPr>
          <a:xfrm>
            <a:off x="5978850" y="4735457"/>
            <a:ext cx="2562334" cy="367257"/>
          </a:xfrm>
          <a:prstGeom prst="rect">
            <a:avLst/>
          </a:prstGeom>
          <a:noFill/>
        </p:spPr>
        <p:txBody>
          <a:bodyPr wrap="square" rtlCol="0">
            <a:spAutoFit/>
          </a:bodyPr>
          <a:lstStyle/>
          <a:p>
            <a:r>
              <a:rPr lang="en-GB" dirty="0"/>
              <a:t>Vegetated Swale</a:t>
            </a:r>
          </a:p>
        </p:txBody>
      </p:sp>
      <p:sp>
        <p:nvSpPr>
          <p:cNvPr id="12" name="TextBox 11">
            <a:extLst>
              <a:ext uri="{FF2B5EF4-FFF2-40B4-BE49-F238E27FC236}">
                <a16:creationId xmlns:a16="http://schemas.microsoft.com/office/drawing/2014/main" id="{98F7D2F7-9CF6-9025-3960-8E488174946E}"/>
              </a:ext>
            </a:extLst>
          </p:cNvPr>
          <p:cNvSpPr txBox="1"/>
          <p:nvPr/>
        </p:nvSpPr>
        <p:spPr>
          <a:xfrm>
            <a:off x="8993122" y="4714294"/>
            <a:ext cx="2974601" cy="646331"/>
          </a:xfrm>
          <a:prstGeom prst="rect">
            <a:avLst/>
          </a:prstGeom>
          <a:noFill/>
        </p:spPr>
        <p:txBody>
          <a:bodyPr wrap="square" rtlCol="0">
            <a:spAutoFit/>
          </a:bodyPr>
          <a:lstStyle/>
          <a:p>
            <a:r>
              <a:rPr lang="en-GB" dirty="0"/>
              <a:t>Brick rain planter by a school entrance</a:t>
            </a:r>
          </a:p>
        </p:txBody>
      </p:sp>
    </p:spTree>
    <p:extLst>
      <p:ext uri="{BB962C8B-B14F-4D97-AF65-F5344CB8AC3E}">
        <p14:creationId xmlns:p14="http://schemas.microsoft.com/office/powerpoint/2010/main" val="99643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29516" y="190472"/>
            <a:ext cx="10923741" cy="707886"/>
          </a:xfrm>
          <a:prstGeom prst="rect">
            <a:avLst/>
          </a:prstGeom>
          <a:noFill/>
        </p:spPr>
        <p:txBody>
          <a:bodyPr wrap="square">
            <a:spAutoFit/>
          </a:bodyPr>
          <a:lstStyle/>
          <a:p>
            <a:r>
              <a:rPr lang="en-GB" sz="4000" dirty="0">
                <a:solidFill>
                  <a:schemeClr val="bg1"/>
                </a:solidFill>
                <a:cs typeface="Calibri Light"/>
              </a:rPr>
              <a:t>Property Flood Resilience Measures</a:t>
            </a:r>
            <a:endParaRPr lang="en-GB" sz="4000" dirty="0"/>
          </a:p>
        </p:txBody>
      </p:sp>
      <p:pic>
        <p:nvPicPr>
          <p:cNvPr id="17" name="Picture 16" descr="Footer">
            <a:extLst>
              <a:ext uri="{FF2B5EF4-FFF2-40B4-BE49-F238E27FC236}">
                <a16:creationId xmlns:a16="http://schemas.microsoft.com/office/drawing/2014/main" id="{2802CEC3-CF90-24AA-02DC-EC13306AB5BE}"/>
              </a:ext>
            </a:extLst>
          </p:cNvPr>
          <p:cNvPicPr>
            <a:picLocks noChangeAspect="1"/>
          </p:cNvPicPr>
          <p:nvPr/>
        </p:nvPicPr>
        <p:blipFill rotWithShape="1">
          <a:blip r:embed="rId8"/>
          <a:srcRect r="125" b="2988"/>
          <a:stretch/>
        </p:blipFill>
        <p:spPr>
          <a:xfrm>
            <a:off x="-8906" y="6375254"/>
            <a:ext cx="12204080" cy="484810"/>
          </a:xfrm>
          <a:prstGeom prst="rect">
            <a:avLst/>
          </a:prstGeom>
        </p:spPr>
      </p:pic>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34E1D5-F5B2-7CCE-5E41-5076A2A51A7B}"/>
              </a:ext>
            </a:extLst>
          </p:cNvPr>
          <p:cNvSpPr txBox="1"/>
          <p:nvPr/>
        </p:nvSpPr>
        <p:spPr>
          <a:xfrm>
            <a:off x="76201" y="1087830"/>
            <a:ext cx="12115800" cy="646331"/>
          </a:xfrm>
          <a:prstGeom prst="rect">
            <a:avLst/>
          </a:prstGeom>
          <a:noFill/>
        </p:spPr>
        <p:txBody>
          <a:bodyPr wrap="square" lIns="91440" tIns="45720" rIns="91440" bIns="45720" rtlCol="0" anchor="t">
            <a:spAutoFit/>
          </a:bodyPr>
          <a:lstStyle/>
          <a:p>
            <a:endParaRPr lang="en-GB">
              <a:solidFill>
                <a:srgbClr val="FF0000"/>
              </a:solidFill>
            </a:endParaRPr>
          </a:p>
          <a:p>
            <a:endParaRPr lang="en-GB">
              <a:solidFill>
                <a:srgbClr val="FF0000"/>
              </a:solidFill>
              <a:cs typeface="Calibri"/>
            </a:endParaRPr>
          </a:p>
        </p:txBody>
      </p:sp>
      <p:sp>
        <p:nvSpPr>
          <p:cNvPr id="4" name="TextBox 3">
            <a:extLst>
              <a:ext uri="{FF2B5EF4-FFF2-40B4-BE49-F238E27FC236}">
                <a16:creationId xmlns:a16="http://schemas.microsoft.com/office/drawing/2014/main" id="{025AA20B-32D9-8E2C-1EA8-3533217973FB}"/>
              </a:ext>
            </a:extLst>
          </p:cNvPr>
          <p:cNvSpPr txBox="1"/>
          <p:nvPr/>
        </p:nvSpPr>
        <p:spPr>
          <a:xfrm>
            <a:off x="162730" y="1264121"/>
            <a:ext cx="11530505" cy="5262979"/>
          </a:xfrm>
          <a:prstGeom prst="rect">
            <a:avLst/>
          </a:prstGeom>
          <a:noFill/>
        </p:spPr>
        <p:txBody>
          <a:bodyPr wrap="square" lIns="91440" tIns="45720" rIns="91440" bIns="45720" anchor="t">
            <a:spAutoFit/>
          </a:bodyPr>
          <a:lstStyle/>
          <a:p>
            <a:r>
              <a:rPr lang="en-GB" sz="1700" dirty="0">
                <a:effectLst/>
              </a:rPr>
              <a:t>Property Flood Resilience </a:t>
            </a:r>
            <a:r>
              <a:rPr lang="en-GB" sz="1700" dirty="0"/>
              <a:t>includes G</a:t>
            </a:r>
            <a:r>
              <a:rPr lang="en-GB" sz="1700" dirty="0">
                <a:effectLst/>
              </a:rPr>
              <a:t>rey (</a:t>
            </a:r>
            <a:r>
              <a:rPr lang="en-GB" sz="1700">
                <a:effectLst/>
              </a:rPr>
              <a:t>D</a:t>
            </a:r>
            <a:r>
              <a:rPr lang="en-GB" sz="1700"/>
              <a:t>oors, barriers</a:t>
            </a:r>
            <a:r>
              <a:rPr lang="en-GB" sz="1700" dirty="0"/>
              <a:t>,</a:t>
            </a:r>
            <a:r>
              <a:rPr lang="en-GB" sz="1700" dirty="0">
                <a:effectLst/>
              </a:rPr>
              <a:t> </a:t>
            </a:r>
            <a:r>
              <a:rPr lang="en-GB" sz="1700" dirty="0"/>
              <a:t>walls </a:t>
            </a:r>
            <a:r>
              <a:rPr lang="en-GB" sz="1700" dirty="0">
                <a:effectLst/>
              </a:rPr>
              <a:t>etc) and Green (nature based/ SuDS) solutions to mitigate all types of flood risk.</a:t>
            </a:r>
            <a:r>
              <a:rPr lang="en-GB" sz="1700" dirty="0"/>
              <a:t> </a:t>
            </a:r>
            <a:endParaRPr lang="en-GB" sz="1700" dirty="0">
              <a:effectLst/>
            </a:endParaRPr>
          </a:p>
          <a:p>
            <a:endParaRPr lang="en-GB" sz="1700" dirty="0"/>
          </a:p>
          <a:p>
            <a:endParaRPr lang="en-GB" sz="1700" dirty="0"/>
          </a:p>
          <a:p>
            <a:r>
              <a:rPr lang="en-GB" sz="1700" b="1" dirty="0"/>
              <a:t>Potential scope of the DfE requirements:</a:t>
            </a:r>
            <a:endParaRPr lang="en-GB" sz="1700" dirty="0">
              <a:cs typeface="Calibri"/>
            </a:endParaRPr>
          </a:p>
          <a:p>
            <a:endParaRPr lang="en-GB" sz="1700" dirty="0"/>
          </a:p>
          <a:p>
            <a:pPr marL="285750" indent="-285750">
              <a:buFont typeface="Arial" panose="020B0604020202020204" pitchFamily="34" charset="0"/>
              <a:buChar char="•"/>
            </a:pPr>
            <a:r>
              <a:rPr lang="en-GB" sz="1700" dirty="0">
                <a:effectLst/>
              </a:rPr>
              <a:t>Flood Risk Assessments</a:t>
            </a:r>
          </a:p>
          <a:p>
            <a:pPr marL="285750" indent="-285750">
              <a:buFont typeface="Arial" panose="020B0604020202020204" pitchFamily="34" charset="0"/>
              <a:buChar char="•"/>
            </a:pPr>
            <a:r>
              <a:rPr lang="en-GB" sz="1700" dirty="0"/>
              <a:t>D</a:t>
            </a:r>
            <a:r>
              <a:rPr lang="en-GB" sz="1700" dirty="0">
                <a:effectLst/>
              </a:rPr>
              <a:t>esign and Optioneering of solutions</a:t>
            </a:r>
            <a:endParaRPr lang="en-GB" sz="1700" dirty="0">
              <a:cs typeface="Calibri"/>
            </a:endParaRPr>
          </a:p>
          <a:p>
            <a:pPr marL="285750" indent="-285750">
              <a:buFont typeface="Arial" panose="020B0604020202020204" pitchFamily="34" charset="0"/>
              <a:buChar char="•"/>
            </a:pPr>
            <a:r>
              <a:rPr lang="en-GB" sz="1700" dirty="0">
                <a:effectLst/>
              </a:rPr>
              <a:t>Construction/Installation </a:t>
            </a:r>
            <a:r>
              <a:rPr lang="en-GB" sz="1700" dirty="0"/>
              <a:t>of </a:t>
            </a:r>
            <a:r>
              <a:rPr lang="en-GB" sz="1700" dirty="0">
                <a:effectLst/>
              </a:rPr>
              <a:t>Property Flood Resilience Measures</a:t>
            </a:r>
            <a:r>
              <a:rPr lang="en-GB" sz="1700" dirty="0"/>
              <a:t> </a:t>
            </a:r>
            <a:endParaRPr lang="en-GB" sz="1700" dirty="0">
              <a:effectLst/>
              <a:cs typeface="Calibri"/>
            </a:endParaRPr>
          </a:p>
          <a:p>
            <a:pPr marL="285750" indent="-285750">
              <a:buFont typeface="Arial" panose="020B0604020202020204" pitchFamily="34" charset="0"/>
              <a:buChar char="•"/>
            </a:pPr>
            <a:r>
              <a:rPr lang="en-GB" sz="1700" dirty="0"/>
              <a:t>Technical A</a:t>
            </a:r>
            <a:r>
              <a:rPr lang="en-GB" sz="1700" dirty="0">
                <a:effectLst/>
              </a:rPr>
              <a:t>ssurance</a:t>
            </a:r>
            <a:endParaRPr lang="en-GB" sz="1700" dirty="0">
              <a:effectLst/>
              <a:cs typeface="Calibri"/>
            </a:endParaRPr>
          </a:p>
          <a:p>
            <a:pPr marL="285750" indent="-285750">
              <a:buFont typeface="Arial" panose="020B0604020202020204" pitchFamily="34" charset="0"/>
              <a:buChar char="•"/>
            </a:pPr>
            <a:r>
              <a:rPr lang="en-GB" sz="1700" dirty="0"/>
              <a:t>P</a:t>
            </a:r>
            <a:r>
              <a:rPr lang="en-GB" sz="1700" dirty="0">
                <a:effectLst/>
              </a:rPr>
              <a:t>roject </a:t>
            </a:r>
            <a:r>
              <a:rPr lang="en-GB" sz="1700" dirty="0"/>
              <a:t>Management</a:t>
            </a:r>
            <a:endParaRPr lang="en-GB" sz="1700" dirty="0">
              <a:effectLst/>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r>
              <a:rPr lang="en-GB" sz="1200" dirty="0"/>
              <a:t>*Nb: the final scope of requirements have not yet been confirmed. If any procurement activity does arise the requirements will be refined pending the results of market research.</a:t>
            </a:r>
          </a:p>
          <a:p>
            <a:endParaRPr lang="en-GB" sz="1800" dirty="0">
              <a:cs typeface="Calibri"/>
            </a:endParaRPr>
          </a:p>
        </p:txBody>
      </p:sp>
    </p:spTree>
    <p:extLst>
      <p:ext uri="{BB962C8B-B14F-4D97-AF65-F5344CB8AC3E}">
        <p14:creationId xmlns:p14="http://schemas.microsoft.com/office/powerpoint/2010/main" val="306666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14501" y="172550"/>
            <a:ext cx="10923741" cy="707886"/>
          </a:xfrm>
          <a:prstGeom prst="rect">
            <a:avLst/>
          </a:prstGeom>
          <a:noFill/>
        </p:spPr>
        <p:txBody>
          <a:bodyPr wrap="square">
            <a:spAutoFit/>
          </a:bodyPr>
          <a:lstStyle/>
          <a:p>
            <a:r>
              <a:rPr lang="en-GB" sz="4000" dirty="0">
                <a:solidFill>
                  <a:schemeClr val="bg1"/>
                </a:solidFill>
                <a:cs typeface="Calibri Light"/>
              </a:rPr>
              <a:t>Response Required</a:t>
            </a:r>
            <a:endParaRPr lang="en-GB" sz="4000" dirty="0"/>
          </a:p>
        </p:txBody>
      </p:sp>
      <p:pic>
        <p:nvPicPr>
          <p:cNvPr id="96" name="Picture 95" descr="Logo">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descr="Footer">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204080" cy="484810"/>
          </a:xfrm>
          <a:prstGeom prst="rect">
            <a:avLst/>
          </a:prstGeom>
        </p:spPr>
      </p:pic>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A01AED-8EAF-9707-489E-2923245D6933}"/>
              </a:ext>
            </a:extLst>
          </p:cNvPr>
          <p:cNvSpPr txBox="1"/>
          <p:nvPr/>
        </p:nvSpPr>
        <p:spPr>
          <a:xfrm>
            <a:off x="63558" y="4292973"/>
            <a:ext cx="11581315" cy="2262158"/>
          </a:xfrm>
          <a:prstGeom prst="rect">
            <a:avLst/>
          </a:prstGeom>
          <a:noFill/>
        </p:spPr>
        <p:txBody>
          <a:bodyPr wrap="square" rtlCol="0">
            <a:spAutoFit/>
          </a:bodyPr>
          <a:lstStyle/>
          <a:p>
            <a:r>
              <a:rPr lang="en-GB" sz="1700" dirty="0"/>
              <a:t>Microsoft Forms questions to answer: </a:t>
            </a:r>
            <a:r>
              <a:rPr lang="en-GB" sz="1700" dirty="0">
                <a:hlinkClick r:id="rId11"/>
              </a:rPr>
              <a:t>https://forms.office.com/e/7Mam9Jsp62</a:t>
            </a:r>
            <a:endParaRPr lang="en-GB" sz="1700" dirty="0"/>
          </a:p>
          <a:p>
            <a:endParaRPr lang="en-GB" sz="1700" b="1" dirty="0">
              <a:solidFill>
                <a:srgbClr val="FF0000"/>
              </a:solidFill>
              <a:effectLst/>
              <a:ea typeface="Times New Roman" panose="02020603050405020304" pitchFamily="18" charset="0"/>
            </a:endParaRPr>
          </a:p>
          <a:p>
            <a:r>
              <a:rPr lang="en-GB" sz="1700" dirty="0"/>
              <a:t>Q18 PFR Average cost exercise:</a:t>
            </a:r>
            <a:endParaRPr lang="en-GB" sz="1800" b="1" dirty="0">
              <a:solidFill>
                <a:srgbClr val="FF0000"/>
              </a:solidFill>
              <a:effectLst/>
              <a:ea typeface="Times New Roman" panose="02020603050405020304" pitchFamily="18" charset="0"/>
            </a:endParaRPr>
          </a:p>
          <a:p>
            <a:endParaRPr lang="en-GB" sz="1800" b="1" dirty="0">
              <a:solidFill>
                <a:srgbClr val="FF0000"/>
              </a:solidFill>
              <a:effectLst/>
              <a:ea typeface="Times New Roman" panose="02020603050405020304" pitchFamily="18" charset="0"/>
            </a:endParaRPr>
          </a:p>
          <a:p>
            <a:endParaRPr lang="en-GB" sz="1800" b="1" dirty="0">
              <a:solidFill>
                <a:srgbClr val="FF0000"/>
              </a:solidFill>
              <a:effectLst/>
              <a:ea typeface="Times New Roman" panose="02020603050405020304" pitchFamily="18" charset="0"/>
            </a:endParaRPr>
          </a:p>
          <a:p>
            <a:r>
              <a:rPr lang="en-GB" sz="1200" b="1" dirty="0"/>
              <a:t>Attachments cannot be submitted to the department via the Microsoft Forms, there are certain questions in the Microsoft Form that require attachment submissions and these attachments should be sent by email submission to the following mailbox: </a:t>
            </a:r>
            <a:r>
              <a:rPr lang="en-GB" sz="1200" b="1" dirty="0">
                <a:ea typeface="Times New Roman" panose="02020603050405020304" pitchFamily="18" charset="0"/>
                <a:hlinkClick r:id="rId12"/>
              </a:rPr>
              <a:t>SWS.Commercial@education.gov.uk</a:t>
            </a:r>
            <a:r>
              <a:rPr lang="en-GB" sz="1200" b="1" dirty="0">
                <a:ea typeface="Times New Roman" panose="02020603050405020304" pitchFamily="18" charset="0"/>
              </a:rPr>
              <a:t>. </a:t>
            </a:r>
            <a:r>
              <a:rPr lang="en-GB" sz="1200" b="1" dirty="0"/>
              <a:t>Please state your ‘PFR –’  and then your company name as written in question 3 of the Microsoft form as the subject of the email.</a:t>
            </a:r>
          </a:p>
          <a:p>
            <a:pPr marL="285750" indent="-285750">
              <a:buFont typeface="Arial" panose="020B0604020202020204" pitchFamily="34" charset="0"/>
              <a:buChar char="•"/>
            </a:pPr>
            <a:endParaRPr lang="en-GB" dirty="0"/>
          </a:p>
        </p:txBody>
      </p:sp>
      <p:graphicFrame>
        <p:nvGraphicFramePr>
          <p:cNvPr id="2" name="Diagram 1">
            <a:extLst>
              <a:ext uri="{FF2B5EF4-FFF2-40B4-BE49-F238E27FC236}">
                <a16:creationId xmlns:a16="http://schemas.microsoft.com/office/drawing/2014/main" id="{5F709DB8-F29E-9CE8-1DB9-8DA39ACAD35A}"/>
              </a:ext>
            </a:extLst>
          </p:cNvPr>
          <p:cNvGraphicFramePr/>
          <p:nvPr>
            <p:extLst>
              <p:ext uri="{D42A27DB-BD31-4B8C-83A1-F6EECF244321}">
                <p14:modId xmlns:p14="http://schemas.microsoft.com/office/powerpoint/2010/main" val="2787759182"/>
              </p:ext>
            </p:extLst>
          </p:nvPr>
        </p:nvGraphicFramePr>
        <p:xfrm>
          <a:off x="95540" y="2086398"/>
          <a:ext cx="11983108" cy="23472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extBox 3">
            <a:extLst>
              <a:ext uri="{FF2B5EF4-FFF2-40B4-BE49-F238E27FC236}">
                <a16:creationId xmlns:a16="http://schemas.microsoft.com/office/drawing/2014/main" id="{638307A3-AC8D-DE36-3F02-541FE6211934}"/>
              </a:ext>
            </a:extLst>
          </p:cNvPr>
          <p:cNvSpPr txBox="1"/>
          <p:nvPr/>
        </p:nvSpPr>
        <p:spPr>
          <a:xfrm>
            <a:off x="63557" y="1339401"/>
            <a:ext cx="11581315" cy="877163"/>
          </a:xfrm>
          <a:prstGeom prst="rect">
            <a:avLst/>
          </a:prstGeom>
          <a:noFill/>
        </p:spPr>
        <p:txBody>
          <a:bodyPr wrap="square" rtlCol="0">
            <a:spAutoFit/>
          </a:bodyPr>
          <a:lstStyle/>
          <a:p>
            <a:r>
              <a:rPr lang="en-GB" sz="1700" dirty="0"/>
              <a:t>If your organisation has capabilities or interest in delivering Property Flood Resilience within schools, the Department would welcome your response to the set questions in the Microsoft Teams form linked below. Please submit your response following the below process, any responses submitted outside of the below process may not be reviewed.</a:t>
            </a:r>
          </a:p>
        </p:txBody>
      </p:sp>
      <p:graphicFrame>
        <p:nvGraphicFramePr>
          <p:cNvPr id="6" name="Object 5">
            <a:extLst>
              <a:ext uri="{FF2B5EF4-FFF2-40B4-BE49-F238E27FC236}">
                <a16:creationId xmlns:a16="http://schemas.microsoft.com/office/drawing/2014/main" id="{3F055377-9420-4485-CB0E-B2743927FAA4}"/>
              </a:ext>
            </a:extLst>
          </p:cNvPr>
          <p:cNvGraphicFramePr>
            <a:graphicFrameLocks noChangeAspect="1"/>
          </p:cNvGraphicFramePr>
          <p:nvPr>
            <p:extLst>
              <p:ext uri="{D42A27DB-BD31-4B8C-83A1-F6EECF244321}">
                <p14:modId xmlns:p14="http://schemas.microsoft.com/office/powerpoint/2010/main" val="3196978282"/>
              </p:ext>
            </p:extLst>
          </p:nvPr>
        </p:nvGraphicFramePr>
        <p:xfrm>
          <a:off x="3119623" y="4852727"/>
          <a:ext cx="914400" cy="806450"/>
        </p:xfrm>
        <a:graphic>
          <a:graphicData uri="http://schemas.openxmlformats.org/presentationml/2006/ole">
            <mc:AlternateContent xmlns:mc="http://schemas.openxmlformats.org/markup-compatibility/2006">
              <mc:Choice xmlns:v="urn:schemas-microsoft-com:vml" Requires="v">
                <p:oleObj name="Worksheet" showAsIcon="1" r:id="rId18" imgW="914325" imgH="806255" progId="Excel.Sheet.12">
                  <p:embed/>
                </p:oleObj>
              </mc:Choice>
              <mc:Fallback>
                <p:oleObj name="Worksheet" showAsIcon="1" r:id="rId18" imgW="914325" imgH="806255" progId="Excel.Sheet.12">
                  <p:embed/>
                  <p:pic>
                    <p:nvPicPr>
                      <p:cNvPr id="6" name="Object 5">
                        <a:extLst>
                          <a:ext uri="{FF2B5EF4-FFF2-40B4-BE49-F238E27FC236}">
                            <a16:creationId xmlns:a16="http://schemas.microsoft.com/office/drawing/2014/main" id="{3F055377-9420-4485-CB0E-B2743927FAA4}"/>
                          </a:ext>
                        </a:extLst>
                      </p:cNvPr>
                      <p:cNvPicPr/>
                      <p:nvPr/>
                    </p:nvPicPr>
                    <p:blipFill>
                      <a:blip r:embed="rId19"/>
                      <a:stretch>
                        <a:fillRect/>
                      </a:stretch>
                    </p:blipFill>
                    <p:spPr>
                      <a:xfrm>
                        <a:off x="3119623" y="485272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355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15216" y="227684"/>
            <a:ext cx="10923741" cy="707886"/>
          </a:xfrm>
          <a:prstGeom prst="rect">
            <a:avLst/>
          </a:prstGeom>
          <a:noFill/>
        </p:spPr>
        <p:txBody>
          <a:bodyPr wrap="square">
            <a:spAutoFit/>
          </a:bodyPr>
          <a:lstStyle/>
          <a:p>
            <a:r>
              <a:rPr lang="en-GB" sz="4000" dirty="0">
                <a:solidFill>
                  <a:schemeClr val="bg1"/>
                </a:solidFill>
                <a:cs typeface="Calibri Light"/>
              </a:rPr>
              <a:t>To note</a:t>
            </a:r>
          </a:p>
        </p:txBody>
      </p:sp>
      <p:pic>
        <p:nvPicPr>
          <p:cNvPr id="96" name="Picture 95" descr="Logo">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descr="Footer">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204080" cy="484810"/>
          </a:xfrm>
          <a:prstGeom prst="rect">
            <a:avLst/>
          </a:prstGeom>
        </p:spPr>
      </p:pic>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A01AED-8EAF-9707-489E-2923245D6933}"/>
              </a:ext>
            </a:extLst>
          </p:cNvPr>
          <p:cNvSpPr txBox="1"/>
          <p:nvPr/>
        </p:nvSpPr>
        <p:spPr>
          <a:xfrm>
            <a:off x="228899" y="1203781"/>
            <a:ext cx="11581315" cy="646331"/>
          </a:xfrm>
          <a:prstGeom prst="rect">
            <a:avLst/>
          </a:prstGeom>
          <a:noFill/>
        </p:spPr>
        <p:txBody>
          <a:bodyPr wrap="square" rtlCol="0">
            <a:spAutoFit/>
          </a:bodyPr>
          <a:lstStyle/>
          <a:p>
            <a:pPr marL="285750" indent="-285750">
              <a:buFont typeface="Arial" panose="020B0604020202020204" pitchFamily="34" charset="0"/>
              <a:buChar char="•"/>
            </a:pPr>
            <a:endParaRPr lang="en-GB">
              <a:solidFill>
                <a:srgbClr val="FF0000"/>
              </a:solidFill>
            </a:endParaRPr>
          </a:p>
          <a:p>
            <a:pPr marL="285750" indent="-285750">
              <a:buFont typeface="Arial" panose="020B0604020202020204" pitchFamily="34" charset="0"/>
              <a:buChar char="•"/>
            </a:pPr>
            <a:endParaRPr lang="en-GB"/>
          </a:p>
        </p:txBody>
      </p:sp>
      <p:sp>
        <p:nvSpPr>
          <p:cNvPr id="4" name="TextBox 3">
            <a:extLst>
              <a:ext uri="{FF2B5EF4-FFF2-40B4-BE49-F238E27FC236}">
                <a16:creationId xmlns:a16="http://schemas.microsoft.com/office/drawing/2014/main" id="{D8B1ADB1-F8A1-CADC-2AA0-F4A74E9B86CE}"/>
              </a:ext>
            </a:extLst>
          </p:cNvPr>
          <p:cNvSpPr txBox="1"/>
          <p:nvPr/>
        </p:nvSpPr>
        <p:spPr>
          <a:xfrm>
            <a:off x="228898" y="1261018"/>
            <a:ext cx="11766551" cy="1661993"/>
          </a:xfrm>
          <a:prstGeom prst="rect">
            <a:avLst/>
          </a:prstGeom>
          <a:noFill/>
        </p:spPr>
        <p:txBody>
          <a:bodyPr wrap="square">
            <a:spAutoFit/>
          </a:bodyPr>
          <a:lstStyle/>
          <a:p>
            <a:r>
              <a:rPr lang="en-GB" sz="1700" dirty="0">
                <a:solidFill>
                  <a:srgbClr val="0B0C0C"/>
                </a:solidFill>
                <a:effectLst/>
                <a:ea typeface="Times New Roman" panose="02020603050405020304" pitchFamily="18" charset="0"/>
              </a:rPr>
              <a:t>This notice and document do not constitute a call for competition to procure any services for the Department. The procurement of any services will be carried out in accordance with the provisions of the relevant Government Procurement Regulations. The purpose of this PIN is to gather feedback from interested</a:t>
            </a:r>
            <a:r>
              <a:rPr lang="en-GB" sz="1700" dirty="0">
                <a:solidFill>
                  <a:srgbClr val="0B0C0C"/>
                </a:solidFill>
                <a:ea typeface="Times New Roman" panose="02020603050405020304" pitchFamily="18" charset="0"/>
              </a:rPr>
              <a:t> and capable parties, future market engagement and/or opportunities will be advertised accordingly.</a:t>
            </a:r>
            <a:endParaRPr lang="en-GB" sz="1700" dirty="0">
              <a:solidFill>
                <a:srgbClr val="0B0C0C"/>
              </a:solidFill>
              <a:effectLst/>
              <a:ea typeface="Times New Roman" panose="02020603050405020304" pitchFamily="18" charset="0"/>
            </a:endParaRPr>
          </a:p>
          <a:p>
            <a:endParaRPr lang="en-GB" sz="1700" dirty="0">
              <a:solidFill>
                <a:srgbClr val="0B0C0C"/>
              </a:solidFill>
              <a:ea typeface="Times New Roman" panose="02020603050405020304" pitchFamily="18" charset="0"/>
            </a:endParaRPr>
          </a:p>
          <a:p>
            <a:r>
              <a:rPr lang="en-GB" sz="1700" dirty="0">
                <a:solidFill>
                  <a:srgbClr val="0B0C0C"/>
                </a:solidFill>
                <a:effectLst/>
                <a:ea typeface="Times New Roman" panose="02020603050405020304" pitchFamily="18" charset="0"/>
              </a:rPr>
              <a:t>Please submit any queries to the SWS mailbox – </a:t>
            </a:r>
            <a:r>
              <a:rPr lang="en-GB" sz="1700" b="1" dirty="0">
                <a:ea typeface="Times New Roman" panose="02020603050405020304" pitchFamily="18" charset="0"/>
                <a:hlinkClick r:id="rId11"/>
              </a:rPr>
              <a:t>SWS.Commercial@education.gov.uk</a:t>
            </a:r>
            <a:endParaRPr lang="en-GB" sz="1700" b="1"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108696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86C9983C2E294583D0257E2A040A9F" ma:contentTypeVersion="19" ma:contentTypeDescription="Create a new document." ma:contentTypeScope="" ma:versionID="7f8168c419123a40d2d704b1c1230c06">
  <xsd:schema xmlns:xsd="http://www.w3.org/2001/XMLSchema" xmlns:xs="http://www.w3.org/2001/XMLSchema" xmlns:p="http://schemas.microsoft.com/office/2006/metadata/properties" xmlns:ns2="319ad91e-88ea-482d-a2ba-4b7c2efed969" xmlns:ns3="9fece3d2-06b2-4b3a-ac75-82efb23ff658" xmlns:ns4="8c566321-f672-4e06-a901-b5e72b4c4357" targetNamespace="http://schemas.microsoft.com/office/2006/metadata/properties" ma:root="true" ma:fieldsID="07264945300fc77ce5698772de65de95" ns2:_="" ns3:_="" ns4:_="">
    <xsd:import namespace="319ad91e-88ea-482d-a2ba-4b7c2efed969"/>
    <xsd:import namespace="9fece3d2-06b2-4b3a-ac75-82efb23ff658"/>
    <xsd:import namespace="8c566321-f672-4e06-a901-b5e72b4c43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Detail"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ad91e-88ea-482d-a2ba-4b7c2efed9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Detail" ma:index="21" nillable="true" ma:displayName="Date" ma:description="Date email sent or received" ma:format="DateOnly" ma:internalName="Detail">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ece3d2-06b2-4b3a-ac75-82efb23ff65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ffe7e85-7cb6-4a4e-a5cd-96d76546ffdf}" ma:internalName="TaxCatchAll" ma:showField="CatchAllData" ma:web="9fece3d2-06b2-4b3a-ac75-82efb23ff6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c566321-f672-4e06-a901-b5e72b4c4357" xsi:nil="true"/>
    <Detail xmlns="319ad91e-88ea-482d-a2ba-4b7c2efed969" xsi:nil="true"/>
    <lcf76f155ced4ddcb4097134ff3c332f xmlns="319ad91e-88ea-482d-a2ba-4b7c2efed96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923671-1FF3-4EC4-B869-B7F292D24460}">
  <ds:schemaRefs>
    <ds:schemaRef ds:uri="319ad91e-88ea-482d-a2ba-4b7c2efed969"/>
    <ds:schemaRef ds:uri="8c566321-f672-4e06-a901-b5e72b4c4357"/>
    <ds:schemaRef ds:uri="9fece3d2-06b2-4b3a-ac75-82efb23ff6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C52E39-1682-462B-8F68-50182DB85698}">
  <ds:schemaRefs>
    <ds:schemaRef ds:uri="http://schemas.microsoft.com/office/2006/documentManagement/types"/>
    <ds:schemaRef ds:uri="http://schemas.openxmlformats.org/package/2006/metadata/core-properties"/>
    <ds:schemaRef ds:uri="http://purl.org/dc/elements/1.1/"/>
    <ds:schemaRef ds:uri="9fece3d2-06b2-4b3a-ac75-82efb23ff658"/>
    <ds:schemaRef ds:uri="http://purl.org/dc/terms/"/>
    <ds:schemaRef ds:uri="http://schemas.microsoft.com/office/infopath/2007/PartnerControls"/>
    <ds:schemaRef ds:uri="http://purl.org/dc/dcmitype/"/>
    <ds:schemaRef ds:uri="8c566321-f672-4e06-a901-b5e72b4c4357"/>
    <ds:schemaRef ds:uri="319ad91e-88ea-482d-a2ba-4b7c2efed96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4F32126-E824-4311-9C0F-C49F7CE1BF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378</TotalTime>
  <Words>708</Words>
  <Application>Microsoft Office PowerPoint</Application>
  <PresentationFormat>Widescreen</PresentationFormat>
  <Paragraphs>79</Paragraphs>
  <Slides>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Office Theme</vt:lpstr>
      <vt:lpstr>Microsoft Excel Worksheet</vt:lpstr>
      <vt:lpstr>PowerPoint Presentation</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GERRIETTY, April</dc:creator>
  <cp:lastModifiedBy>KAY, Louise</cp:lastModifiedBy>
  <cp:revision>3</cp:revision>
  <dcterms:created xsi:type="dcterms:W3CDTF">2024-04-24T10:46:08Z</dcterms:created>
  <dcterms:modified xsi:type="dcterms:W3CDTF">2024-07-22T15:57:46Z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0x0101000F86C9983C2E294583D0257E2A040A9F</vt:lpwstr>
  </property>
  <property fmtid="{D5CDD505-2E9C-101B-9397-08002B2CF9AE}" pid="3" name="MediaServiceImageTags">
    <vt:lpwstr/>
  </property>
</Properties>
</file>