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58" r:id="rId2"/>
    <p:sldMasterId id="2147483662" r:id="rId3"/>
  </p:sldMasterIdLst>
  <p:notesMasterIdLst>
    <p:notesMasterId r:id="rId72"/>
  </p:notesMasterIdLst>
  <p:handoutMasterIdLst>
    <p:handoutMasterId r:id="rId73"/>
  </p:handoutMasterIdLst>
  <p:sldIdLst>
    <p:sldId id="256" r:id="rId4"/>
    <p:sldId id="409" r:id="rId5"/>
    <p:sldId id="410" r:id="rId6"/>
    <p:sldId id="509" r:id="rId7"/>
    <p:sldId id="431" r:id="rId8"/>
    <p:sldId id="516" r:id="rId9"/>
    <p:sldId id="517" r:id="rId10"/>
    <p:sldId id="518" r:id="rId11"/>
    <p:sldId id="519" r:id="rId12"/>
    <p:sldId id="520" r:id="rId13"/>
    <p:sldId id="433" r:id="rId14"/>
    <p:sldId id="521" r:id="rId15"/>
    <p:sldId id="522" r:id="rId16"/>
    <p:sldId id="523" r:id="rId17"/>
    <p:sldId id="524" r:id="rId18"/>
    <p:sldId id="525" r:id="rId19"/>
    <p:sldId id="526" r:id="rId20"/>
    <p:sldId id="527" r:id="rId21"/>
    <p:sldId id="528" r:id="rId22"/>
    <p:sldId id="529" r:id="rId23"/>
    <p:sldId id="459" r:id="rId24"/>
    <p:sldId id="533" r:id="rId25"/>
    <p:sldId id="461" r:id="rId26"/>
    <p:sldId id="532" r:id="rId27"/>
    <p:sldId id="531" r:id="rId28"/>
    <p:sldId id="530" r:id="rId29"/>
    <p:sldId id="543" r:id="rId30"/>
    <p:sldId id="547" r:id="rId31"/>
    <p:sldId id="548" r:id="rId32"/>
    <p:sldId id="549" r:id="rId33"/>
    <p:sldId id="544" r:id="rId34"/>
    <p:sldId id="551" r:id="rId35"/>
    <p:sldId id="552" r:id="rId36"/>
    <p:sldId id="553" r:id="rId37"/>
    <p:sldId id="554" r:id="rId38"/>
    <p:sldId id="555" r:id="rId39"/>
    <p:sldId id="545" r:id="rId40"/>
    <p:sldId id="556" r:id="rId41"/>
    <p:sldId id="558" r:id="rId42"/>
    <p:sldId id="557" r:id="rId43"/>
    <p:sldId id="546" r:id="rId44"/>
    <p:sldId id="560" r:id="rId45"/>
    <p:sldId id="559" r:id="rId46"/>
    <p:sldId id="561" r:id="rId47"/>
    <p:sldId id="567" r:id="rId48"/>
    <p:sldId id="568" r:id="rId49"/>
    <p:sldId id="569" r:id="rId50"/>
    <p:sldId id="570" r:id="rId51"/>
    <p:sldId id="571" r:id="rId52"/>
    <p:sldId id="572" r:id="rId53"/>
    <p:sldId id="573" r:id="rId54"/>
    <p:sldId id="574" r:id="rId55"/>
    <p:sldId id="576" r:id="rId56"/>
    <p:sldId id="575" r:id="rId57"/>
    <p:sldId id="508" r:id="rId58"/>
    <p:sldId id="514" r:id="rId59"/>
    <p:sldId id="513" r:id="rId60"/>
    <p:sldId id="534" r:id="rId61"/>
    <p:sldId id="535" r:id="rId62"/>
    <p:sldId id="536" r:id="rId63"/>
    <p:sldId id="537" r:id="rId64"/>
    <p:sldId id="539" r:id="rId65"/>
    <p:sldId id="538" r:id="rId66"/>
    <p:sldId id="540" r:id="rId67"/>
    <p:sldId id="542" r:id="rId68"/>
    <p:sldId id="541" r:id="rId69"/>
    <p:sldId id="422" r:id="rId70"/>
    <p:sldId id="421" r:id="rId71"/>
  </p:sldIdLst>
  <p:sldSz cx="9144000" cy="6858000" type="screen4x3"/>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232">
          <p15:clr>
            <a:srgbClr val="A4A3A4"/>
          </p15:clr>
        </p15:guide>
        <p15:guide id="3" orient="horz" pos="4088">
          <p15:clr>
            <a:srgbClr val="A4A3A4"/>
          </p15:clr>
        </p15:guide>
        <p15:guide id="4" pos="4637">
          <p15:clr>
            <a:srgbClr val="A4A3A4"/>
          </p15:clr>
        </p15:guide>
        <p15:guide id="5" pos="226">
          <p15:clr>
            <a:srgbClr val="A4A3A4"/>
          </p15:clr>
        </p15:guide>
        <p15:guide id="6" pos="5534">
          <p15:clr>
            <a:srgbClr val="A4A3A4"/>
          </p15:clr>
        </p15:guide>
        <p15:guide id="7" pos="4706">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ulie" initials="J"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590" autoAdjust="0"/>
  </p:normalViewPr>
  <p:slideViewPr>
    <p:cSldViewPr snapToGrid="0" snapToObjects="1" showGuides="1">
      <p:cViewPr>
        <p:scale>
          <a:sx n="106" d="100"/>
          <a:sy n="106" d="100"/>
        </p:scale>
        <p:origin x="360" y="-399"/>
      </p:cViewPr>
      <p:guideLst>
        <p:guide orient="horz" pos="2160"/>
        <p:guide orient="horz" pos="232"/>
        <p:guide orient="horz" pos="4088"/>
        <p:guide pos="4637"/>
        <p:guide pos="226"/>
        <p:guide pos="5534"/>
        <p:guide pos="4706"/>
      </p:guideLst>
    </p:cSldViewPr>
  </p:slideViewPr>
  <p:outlineViewPr>
    <p:cViewPr>
      <p:scale>
        <a:sx n="33" d="100"/>
        <a:sy n="33" d="100"/>
      </p:scale>
      <p:origin x="0" y="3888"/>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slide" Target="slides/slide60.xml"/><Relationship Id="rId68" Type="http://schemas.openxmlformats.org/officeDocument/2006/relationships/slide" Target="slides/slide65.xml"/><Relationship Id="rId76" Type="http://schemas.openxmlformats.org/officeDocument/2006/relationships/viewProps" Target="viewProps.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61" Type="http://schemas.openxmlformats.org/officeDocument/2006/relationships/slide" Target="slides/slide58.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handoutMaster" Target="handoutMasters/handoutMaster1.xml"/><Relationship Id="rId78"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theme" Target="theme/theme1.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notesMaster" Target="notesMasters/notesMaster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847152-F53E-42F1-B8A9-CBADD6DD5E58}"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643FB824-5E57-4CDE-A0B3-26B8BD763F5F}">
      <dgm:prSet phldrT="[Text]"/>
      <dgm:spPr>
        <a:solidFill>
          <a:schemeClr val="accent1">
            <a:lumMod val="60000"/>
            <a:lumOff val="40000"/>
          </a:schemeClr>
        </a:solidFill>
      </dgm:spPr>
      <dgm:t>
        <a:bodyPr/>
        <a:lstStyle/>
        <a:p>
          <a:r>
            <a:rPr lang="en-GB" dirty="0" smtClean="0"/>
            <a:t>16 APMS</a:t>
          </a:r>
          <a:endParaRPr lang="en-GB" dirty="0"/>
        </a:p>
      </dgm:t>
    </dgm:pt>
    <dgm:pt modelId="{95D35DAD-4E38-4017-A201-FA800F39D151}" type="parTrans" cxnId="{A02F8A3F-8060-4B9E-86B2-39FC1047FD96}">
      <dgm:prSet/>
      <dgm:spPr/>
      <dgm:t>
        <a:bodyPr/>
        <a:lstStyle/>
        <a:p>
          <a:endParaRPr lang="en-GB"/>
        </a:p>
      </dgm:t>
    </dgm:pt>
    <dgm:pt modelId="{58C1C495-EDCA-45A9-BAFF-0BA08481853D}" type="sibTrans" cxnId="{A02F8A3F-8060-4B9E-86B2-39FC1047FD96}">
      <dgm:prSet/>
      <dgm:spPr/>
      <dgm:t>
        <a:bodyPr/>
        <a:lstStyle/>
        <a:p>
          <a:endParaRPr lang="en-GB"/>
        </a:p>
      </dgm:t>
    </dgm:pt>
    <dgm:pt modelId="{E4F2EC24-28C1-4B9B-96EF-EB611BB8CE98}">
      <dgm:prSet phldrT="[Text]"/>
      <dgm:spPr>
        <a:solidFill>
          <a:srgbClr val="FFC000"/>
        </a:solidFill>
      </dgm:spPr>
      <dgm:t>
        <a:bodyPr/>
        <a:lstStyle/>
        <a:p>
          <a:r>
            <a:rPr lang="en-GB" dirty="0" smtClean="0"/>
            <a:t>5 Caretaking</a:t>
          </a:r>
          <a:endParaRPr lang="en-GB" dirty="0"/>
        </a:p>
      </dgm:t>
    </dgm:pt>
    <dgm:pt modelId="{0E7101EE-EC7C-4110-87C1-6F09ECED03A2}" type="parTrans" cxnId="{587E2F1A-AC18-4840-A3B0-7C311920CAD7}">
      <dgm:prSet/>
      <dgm:spPr/>
      <dgm:t>
        <a:bodyPr/>
        <a:lstStyle/>
        <a:p>
          <a:endParaRPr lang="en-GB"/>
        </a:p>
      </dgm:t>
    </dgm:pt>
    <dgm:pt modelId="{0F342B9F-EC11-4B4C-A8DB-2C81B064DE49}" type="sibTrans" cxnId="{587E2F1A-AC18-4840-A3B0-7C311920CAD7}">
      <dgm:prSet/>
      <dgm:spPr/>
      <dgm:t>
        <a:bodyPr/>
        <a:lstStyle/>
        <a:p>
          <a:endParaRPr lang="en-GB"/>
        </a:p>
      </dgm:t>
    </dgm:pt>
    <dgm:pt modelId="{975B8A85-E9E9-4C2D-B369-AFF4CE0723F9}">
      <dgm:prSet phldrT="[Text]"/>
      <dgm:spPr>
        <a:solidFill>
          <a:srgbClr val="00B050"/>
        </a:solidFill>
        <a:ln>
          <a:solidFill>
            <a:srgbClr val="FF00FF"/>
          </a:solidFill>
        </a:ln>
        <a:effectLst/>
      </dgm:spPr>
      <dgm:t>
        <a:bodyPr/>
        <a:lstStyle/>
        <a:p>
          <a:r>
            <a:rPr lang="en-GB" dirty="0" smtClean="0"/>
            <a:t>17 5+5 years London APMS Contracts</a:t>
          </a:r>
          <a:endParaRPr lang="en-GB" dirty="0"/>
        </a:p>
      </dgm:t>
    </dgm:pt>
    <dgm:pt modelId="{94E26427-CAB8-4AC8-8F9E-C35EEF08935D}" type="parTrans" cxnId="{C9F07C5F-CEDE-49A9-BE06-D6D5A3F3A256}">
      <dgm:prSet/>
      <dgm:spPr/>
      <dgm:t>
        <a:bodyPr/>
        <a:lstStyle/>
        <a:p>
          <a:endParaRPr lang="en-GB"/>
        </a:p>
      </dgm:t>
    </dgm:pt>
    <dgm:pt modelId="{05D75DAD-A7DF-461B-AF4E-36CF596783F2}" type="sibTrans" cxnId="{C9F07C5F-CEDE-49A9-BE06-D6D5A3F3A256}">
      <dgm:prSet/>
      <dgm:spPr/>
      <dgm:t>
        <a:bodyPr/>
        <a:lstStyle/>
        <a:p>
          <a:endParaRPr lang="en-GB"/>
        </a:p>
      </dgm:t>
    </dgm:pt>
    <dgm:pt modelId="{7B499AFC-40F1-4630-8231-E493FB8CD168}">
      <dgm:prSet phldrT="[Text]"/>
      <dgm:spPr>
        <a:solidFill>
          <a:srgbClr val="FF00FF"/>
        </a:solidFill>
      </dgm:spPr>
      <dgm:t>
        <a:bodyPr/>
        <a:lstStyle/>
        <a:p>
          <a:r>
            <a:rPr lang="en-GB" dirty="0" smtClean="0"/>
            <a:t>1 New start</a:t>
          </a:r>
          <a:endParaRPr lang="en-GB" dirty="0"/>
        </a:p>
      </dgm:t>
    </dgm:pt>
    <dgm:pt modelId="{476A549D-F613-4980-8D2D-CC47BC1ADB85}" type="parTrans" cxnId="{E8387A81-824C-4E53-A926-99F4886490A8}">
      <dgm:prSet/>
      <dgm:spPr/>
      <dgm:t>
        <a:bodyPr/>
        <a:lstStyle/>
        <a:p>
          <a:endParaRPr lang="en-GB"/>
        </a:p>
      </dgm:t>
    </dgm:pt>
    <dgm:pt modelId="{F75F975B-127B-44FB-9E15-CBDE1D2CFA10}" type="sibTrans" cxnId="{E8387A81-824C-4E53-A926-99F4886490A8}">
      <dgm:prSet/>
      <dgm:spPr/>
      <dgm:t>
        <a:bodyPr/>
        <a:lstStyle/>
        <a:p>
          <a:endParaRPr lang="en-GB"/>
        </a:p>
      </dgm:t>
    </dgm:pt>
    <dgm:pt modelId="{A710DBEC-3212-45D0-AACB-5FE5CC1D6951}" type="pres">
      <dgm:prSet presAssocID="{C8847152-F53E-42F1-B8A9-CBADD6DD5E58}" presName="diagram" presStyleCnt="0">
        <dgm:presLayoutVars>
          <dgm:dir/>
          <dgm:resizeHandles val="exact"/>
        </dgm:presLayoutVars>
      </dgm:prSet>
      <dgm:spPr/>
      <dgm:t>
        <a:bodyPr/>
        <a:lstStyle/>
        <a:p>
          <a:endParaRPr lang="en-GB"/>
        </a:p>
      </dgm:t>
    </dgm:pt>
    <dgm:pt modelId="{199BA39A-07B1-4BF2-BB74-CE4CDFA7C360}" type="pres">
      <dgm:prSet presAssocID="{643FB824-5E57-4CDE-A0B3-26B8BD763F5F}" presName="node" presStyleLbl="node1" presStyleIdx="0" presStyleCnt="4" custScaleX="32881" custScaleY="36215" custLinFactNeighborX="-42149" custLinFactNeighborY="7880">
        <dgm:presLayoutVars>
          <dgm:bulletEnabled val="1"/>
        </dgm:presLayoutVars>
      </dgm:prSet>
      <dgm:spPr/>
      <dgm:t>
        <a:bodyPr/>
        <a:lstStyle/>
        <a:p>
          <a:endParaRPr lang="en-GB"/>
        </a:p>
      </dgm:t>
    </dgm:pt>
    <dgm:pt modelId="{FAA5FBB9-0260-4B96-9712-39870553DCD1}" type="pres">
      <dgm:prSet presAssocID="{58C1C495-EDCA-45A9-BAFF-0BA08481853D}" presName="sibTrans" presStyleCnt="0"/>
      <dgm:spPr/>
    </dgm:pt>
    <dgm:pt modelId="{735D2936-252C-469F-8B4C-A7A3D9B1A737}" type="pres">
      <dgm:prSet presAssocID="{E4F2EC24-28C1-4B9B-96EF-EB611BB8CE98}" presName="node" presStyleLbl="node1" presStyleIdx="1" presStyleCnt="4" custScaleX="33028" custScaleY="36215" custLinFactNeighborX="-67977" custLinFactNeighborY="44767">
        <dgm:presLayoutVars>
          <dgm:bulletEnabled val="1"/>
        </dgm:presLayoutVars>
      </dgm:prSet>
      <dgm:spPr/>
      <dgm:t>
        <a:bodyPr/>
        <a:lstStyle/>
        <a:p>
          <a:endParaRPr lang="en-GB"/>
        </a:p>
      </dgm:t>
    </dgm:pt>
    <dgm:pt modelId="{C3CBBBC1-A375-43D8-997E-8C71B0BDA846}" type="pres">
      <dgm:prSet presAssocID="{0F342B9F-EC11-4B4C-A8DB-2C81B064DE49}" presName="sibTrans" presStyleCnt="0"/>
      <dgm:spPr/>
    </dgm:pt>
    <dgm:pt modelId="{C9076623-D9AE-4E88-B912-4E12FB4CFC04}" type="pres">
      <dgm:prSet presAssocID="{975B8A85-E9E9-4C2D-B369-AFF4CE0723F9}" presName="node" presStyleLbl="node1" presStyleIdx="2" presStyleCnt="4" custScaleX="53811" custScaleY="62779" custLinFactX="14281" custLinFactNeighborX="100000" custLinFactNeighborY="28485">
        <dgm:presLayoutVars>
          <dgm:bulletEnabled val="1"/>
        </dgm:presLayoutVars>
      </dgm:prSet>
      <dgm:spPr/>
      <dgm:t>
        <a:bodyPr/>
        <a:lstStyle/>
        <a:p>
          <a:endParaRPr lang="en-GB"/>
        </a:p>
      </dgm:t>
    </dgm:pt>
    <dgm:pt modelId="{FF4F30E0-135B-43A8-B89B-14EC5A13A841}" type="pres">
      <dgm:prSet presAssocID="{05D75DAD-A7DF-461B-AF4E-36CF596783F2}" presName="sibTrans" presStyleCnt="0"/>
      <dgm:spPr/>
    </dgm:pt>
    <dgm:pt modelId="{BEF00694-B77B-45B8-B53B-674C5AC6FED4}" type="pres">
      <dgm:prSet presAssocID="{7B499AFC-40F1-4630-8231-E493FB8CD168}" presName="node" presStyleLbl="node1" presStyleIdx="3" presStyleCnt="4" custScaleX="32831" custScaleY="36229" custLinFactNeighborX="-99870" custLinFactNeighborY="23404">
        <dgm:presLayoutVars>
          <dgm:bulletEnabled val="1"/>
        </dgm:presLayoutVars>
      </dgm:prSet>
      <dgm:spPr/>
      <dgm:t>
        <a:bodyPr/>
        <a:lstStyle/>
        <a:p>
          <a:endParaRPr lang="en-GB"/>
        </a:p>
      </dgm:t>
    </dgm:pt>
  </dgm:ptLst>
  <dgm:cxnLst>
    <dgm:cxn modelId="{64BB2FBE-F463-49D6-A103-3EEC0B00E0D2}" type="presOf" srcId="{975B8A85-E9E9-4C2D-B369-AFF4CE0723F9}" destId="{C9076623-D9AE-4E88-B912-4E12FB4CFC04}" srcOrd="0" destOrd="0" presId="urn:microsoft.com/office/officeart/2005/8/layout/default"/>
    <dgm:cxn modelId="{FC0B1176-788D-4167-9947-33BAC419FF57}" type="presOf" srcId="{7B499AFC-40F1-4630-8231-E493FB8CD168}" destId="{BEF00694-B77B-45B8-B53B-674C5AC6FED4}" srcOrd="0" destOrd="0" presId="urn:microsoft.com/office/officeart/2005/8/layout/default"/>
    <dgm:cxn modelId="{C9F07C5F-CEDE-49A9-BE06-D6D5A3F3A256}" srcId="{C8847152-F53E-42F1-B8A9-CBADD6DD5E58}" destId="{975B8A85-E9E9-4C2D-B369-AFF4CE0723F9}" srcOrd="2" destOrd="0" parTransId="{94E26427-CAB8-4AC8-8F9E-C35EEF08935D}" sibTransId="{05D75DAD-A7DF-461B-AF4E-36CF596783F2}"/>
    <dgm:cxn modelId="{E8387A81-824C-4E53-A926-99F4886490A8}" srcId="{C8847152-F53E-42F1-B8A9-CBADD6DD5E58}" destId="{7B499AFC-40F1-4630-8231-E493FB8CD168}" srcOrd="3" destOrd="0" parTransId="{476A549D-F613-4980-8D2D-CC47BC1ADB85}" sibTransId="{F75F975B-127B-44FB-9E15-CBDE1D2CFA10}"/>
    <dgm:cxn modelId="{076FB223-FD6B-4B42-822D-E6E0E00BB3EF}" type="presOf" srcId="{C8847152-F53E-42F1-B8A9-CBADD6DD5E58}" destId="{A710DBEC-3212-45D0-AACB-5FE5CC1D6951}" srcOrd="0" destOrd="0" presId="urn:microsoft.com/office/officeart/2005/8/layout/default"/>
    <dgm:cxn modelId="{A02F8A3F-8060-4B9E-86B2-39FC1047FD96}" srcId="{C8847152-F53E-42F1-B8A9-CBADD6DD5E58}" destId="{643FB824-5E57-4CDE-A0B3-26B8BD763F5F}" srcOrd="0" destOrd="0" parTransId="{95D35DAD-4E38-4017-A201-FA800F39D151}" sibTransId="{58C1C495-EDCA-45A9-BAFF-0BA08481853D}"/>
    <dgm:cxn modelId="{2F2D420D-4194-4EAD-BACA-8E058595E59C}" type="presOf" srcId="{E4F2EC24-28C1-4B9B-96EF-EB611BB8CE98}" destId="{735D2936-252C-469F-8B4C-A7A3D9B1A737}" srcOrd="0" destOrd="0" presId="urn:microsoft.com/office/officeart/2005/8/layout/default"/>
    <dgm:cxn modelId="{587E2F1A-AC18-4840-A3B0-7C311920CAD7}" srcId="{C8847152-F53E-42F1-B8A9-CBADD6DD5E58}" destId="{E4F2EC24-28C1-4B9B-96EF-EB611BB8CE98}" srcOrd="1" destOrd="0" parTransId="{0E7101EE-EC7C-4110-87C1-6F09ECED03A2}" sibTransId="{0F342B9F-EC11-4B4C-A8DB-2C81B064DE49}"/>
    <dgm:cxn modelId="{A68A25F4-4D0F-4647-B847-C5C1B971A83B}" type="presOf" srcId="{643FB824-5E57-4CDE-A0B3-26B8BD763F5F}" destId="{199BA39A-07B1-4BF2-BB74-CE4CDFA7C360}" srcOrd="0" destOrd="0" presId="urn:microsoft.com/office/officeart/2005/8/layout/default"/>
    <dgm:cxn modelId="{DCAAF284-4322-46EA-A484-3CF8BEFAB1FD}" type="presParOf" srcId="{A710DBEC-3212-45D0-AACB-5FE5CC1D6951}" destId="{199BA39A-07B1-4BF2-BB74-CE4CDFA7C360}" srcOrd="0" destOrd="0" presId="urn:microsoft.com/office/officeart/2005/8/layout/default"/>
    <dgm:cxn modelId="{8B7C6F06-0C0F-4D3D-97BD-2BC2211DF945}" type="presParOf" srcId="{A710DBEC-3212-45D0-AACB-5FE5CC1D6951}" destId="{FAA5FBB9-0260-4B96-9712-39870553DCD1}" srcOrd="1" destOrd="0" presId="urn:microsoft.com/office/officeart/2005/8/layout/default"/>
    <dgm:cxn modelId="{5775F3F9-EDD4-4C8E-A35C-62538218CCBD}" type="presParOf" srcId="{A710DBEC-3212-45D0-AACB-5FE5CC1D6951}" destId="{735D2936-252C-469F-8B4C-A7A3D9B1A737}" srcOrd="2" destOrd="0" presId="urn:microsoft.com/office/officeart/2005/8/layout/default"/>
    <dgm:cxn modelId="{E5C9D126-AA88-44C5-BE9C-040D6DE7FA64}" type="presParOf" srcId="{A710DBEC-3212-45D0-AACB-5FE5CC1D6951}" destId="{C3CBBBC1-A375-43D8-997E-8C71B0BDA846}" srcOrd="3" destOrd="0" presId="urn:microsoft.com/office/officeart/2005/8/layout/default"/>
    <dgm:cxn modelId="{A5C8B64F-830D-4443-9279-3D7E9F60EB53}" type="presParOf" srcId="{A710DBEC-3212-45D0-AACB-5FE5CC1D6951}" destId="{C9076623-D9AE-4E88-B912-4E12FB4CFC04}" srcOrd="4" destOrd="0" presId="urn:microsoft.com/office/officeart/2005/8/layout/default"/>
    <dgm:cxn modelId="{C17F9741-F39D-4F15-BDCF-63BDDEF21EF0}" type="presParOf" srcId="{A710DBEC-3212-45D0-AACB-5FE5CC1D6951}" destId="{FF4F30E0-135B-43A8-B89B-14EC5A13A841}" srcOrd="5" destOrd="0" presId="urn:microsoft.com/office/officeart/2005/8/layout/default"/>
    <dgm:cxn modelId="{6CAA9A2C-2ABE-452B-85FA-4A959066A089}" type="presParOf" srcId="{A710DBEC-3212-45D0-AACB-5FE5CC1D6951}" destId="{BEF00694-B77B-45B8-B53B-674C5AC6FED4}"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9BA39A-07B1-4BF2-BB74-CE4CDFA7C360}">
      <dsp:nvSpPr>
        <dsp:cNvPr id="0" name=""/>
        <dsp:cNvSpPr/>
      </dsp:nvSpPr>
      <dsp:spPr>
        <a:xfrm>
          <a:off x="0" y="332179"/>
          <a:ext cx="2294486" cy="1516283"/>
        </a:xfrm>
        <a:prstGeom prst="rect">
          <a:avLst/>
        </a:prstGeom>
        <a:solidFill>
          <a:schemeClr val="accent1">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GB" sz="3300" kern="1200" dirty="0" smtClean="0"/>
            <a:t>16 APMS</a:t>
          </a:r>
          <a:endParaRPr lang="en-GB" sz="3300" kern="1200" dirty="0"/>
        </a:p>
      </dsp:txBody>
      <dsp:txXfrm>
        <a:off x="0" y="332179"/>
        <a:ext cx="2294486" cy="1516283"/>
      </dsp:txXfrm>
    </dsp:sp>
    <dsp:sp modelId="{735D2936-252C-469F-8B4C-A7A3D9B1A737}">
      <dsp:nvSpPr>
        <dsp:cNvPr id="0" name=""/>
        <dsp:cNvSpPr/>
      </dsp:nvSpPr>
      <dsp:spPr>
        <a:xfrm>
          <a:off x="0" y="1876598"/>
          <a:ext cx="2304744" cy="1516283"/>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GB" sz="3300" kern="1200" dirty="0" smtClean="0"/>
            <a:t>5 Caretaking</a:t>
          </a:r>
          <a:endParaRPr lang="en-GB" sz="3300" kern="1200" dirty="0"/>
        </a:p>
      </dsp:txBody>
      <dsp:txXfrm>
        <a:off x="0" y="1876598"/>
        <a:ext cx="2304744" cy="1516283"/>
      </dsp:txXfrm>
    </dsp:sp>
    <dsp:sp modelId="{C9076623-D9AE-4E88-B912-4E12FB4CFC04}">
      <dsp:nvSpPr>
        <dsp:cNvPr id="0" name=""/>
        <dsp:cNvSpPr/>
      </dsp:nvSpPr>
      <dsp:spPr>
        <a:xfrm>
          <a:off x="4671435" y="2218602"/>
          <a:ext cx="3755014" cy="2628489"/>
        </a:xfrm>
        <a:prstGeom prst="rect">
          <a:avLst/>
        </a:prstGeom>
        <a:solidFill>
          <a:srgbClr val="00B050"/>
        </a:solidFill>
        <a:ln w="25400" cap="flat" cmpd="sng" algn="ctr">
          <a:solidFill>
            <a:srgbClr val="FF00FF"/>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GB" sz="3300" kern="1200" dirty="0" smtClean="0"/>
            <a:t>17 5+5 years London APMS Contracts</a:t>
          </a:r>
          <a:endParaRPr lang="en-GB" sz="3300" kern="1200" dirty="0"/>
        </a:p>
      </dsp:txBody>
      <dsp:txXfrm>
        <a:off x="4671435" y="2218602"/>
        <a:ext cx="3755014" cy="2628489"/>
      </dsp:txXfrm>
    </dsp:sp>
    <dsp:sp modelId="{BEF00694-B77B-45B8-B53B-674C5AC6FED4}">
      <dsp:nvSpPr>
        <dsp:cNvPr id="0" name=""/>
        <dsp:cNvSpPr/>
      </dsp:nvSpPr>
      <dsp:spPr>
        <a:xfrm>
          <a:off x="0" y="3330222"/>
          <a:ext cx="2290997" cy="1516869"/>
        </a:xfrm>
        <a:prstGeom prst="rect">
          <a:avLst/>
        </a:prstGeom>
        <a:solidFill>
          <a:srgbClr val="FF00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GB" sz="3300" kern="1200" dirty="0" smtClean="0"/>
            <a:t>1 New start</a:t>
          </a:r>
          <a:endParaRPr lang="en-GB" sz="3300" kern="1200" dirty="0"/>
        </a:p>
      </dsp:txBody>
      <dsp:txXfrm>
        <a:off x="0" y="3330222"/>
        <a:ext cx="2290997" cy="151686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6038" y="0"/>
            <a:ext cx="2951162" cy="496888"/>
          </a:xfrm>
          <a:prstGeom prst="rect">
            <a:avLst/>
          </a:prstGeom>
        </p:spPr>
        <p:txBody>
          <a:bodyPr vert="horz" lIns="91440" tIns="45720" rIns="91440" bIns="45720" rtlCol="0"/>
          <a:lstStyle>
            <a:lvl1pPr algn="r">
              <a:defRPr sz="1200"/>
            </a:lvl1pPr>
          </a:lstStyle>
          <a:p>
            <a:fld id="{7688769C-B551-4052-A63F-30203460A56A}" type="datetimeFigureOut">
              <a:rPr lang="en-GB" smtClean="0"/>
              <a:t>12/01/2017</a:t>
            </a:fld>
            <a:endParaRPr lang="en-GB"/>
          </a:p>
        </p:txBody>
      </p:sp>
      <p:sp>
        <p:nvSpPr>
          <p:cNvPr id="4" name="Footer Placeholder 3"/>
          <p:cNvSpPr>
            <a:spLocks noGrp="1"/>
          </p:cNvSpPr>
          <p:nvPr>
            <p:ph type="ftr" sz="quarter" idx="2"/>
          </p:nvPr>
        </p:nvSpPr>
        <p:spPr>
          <a:xfrm>
            <a:off x="0" y="9442450"/>
            <a:ext cx="2951163"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6038" y="9442450"/>
            <a:ext cx="2951162" cy="496888"/>
          </a:xfrm>
          <a:prstGeom prst="rect">
            <a:avLst/>
          </a:prstGeom>
        </p:spPr>
        <p:txBody>
          <a:bodyPr vert="horz" lIns="91440" tIns="45720" rIns="91440" bIns="45720" rtlCol="0" anchor="b"/>
          <a:lstStyle>
            <a:lvl1pPr algn="r">
              <a:defRPr sz="1200"/>
            </a:lvl1pPr>
          </a:lstStyle>
          <a:p>
            <a:fld id="{0FBD5F99-D733-450C-92C2-C6DB48D1AC4D}" type="slidenum">
              <a:rPr lang="en-GB" smtClean="0"/>
              <a:t>‹#›</a:t>
            </a:fld>
            <a:endParaRPr lang="en-GB"/>
          </a:p>
        </p:txBody>
      </p:sp>
    </p:spTree>
    <p:extLst>
      <p:ext uri="{BB962C8B-B14F-4D97-AF65-F5344CB8AC3E}">
        <p14:creationId xmlns:p14="http://schemas.microsoft.com/office/powerpoint/2010/main" val="7826633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6737" y="0"/>
            <a:ext cx="2950475" cy="497046"/>
          </a:xfrm>
          <a:prstGeom prst="rect">
            <a:avLst/>
          </a:prstGeom>
        </p:spPr>
        <p:txBody>
          <a:bodyPr vert="horz" lIns="91440" tIns="45720" rIns="91440" bIns="45720" rtlCol="0"/>
          <a:lstStyle>
            <a:lvl1pPr algn="r">
              <a:defRPr sz="1200"/>
            </a:lvl1pPr>
          </a:lstStyle>
          <a:p>
            <a:fld id="{6A3B31CC-ACDF-4992-8942-2399B4124EF8}" type="datetimeFigureOut">
              <a:rPr lang="en-GB" smtClean="0"/>
              <a:pPr/>
              <a:t>12/01/2017</a:t>
            </a:fld>
            <a:endParaRPr lang="en-GB"/>
          </a:p>
        </p:txBody>
      </p:sp>
      <p:sp>
        <p:nvSpPr>
          <p:cNvPr id="4" name="Slide Image Placeholder 3"/>
          <p:cNvSpPr>
            <a:spLocks noGrp="1" noRot="1" noChangeAspect="1"/>
          </p:cNvSpPr>
          <p:nvPr>
            <p:ph type="sldImg" idx="2"/>
          </p:nvPr>
        </p:nvSpPr>
        <p:spPr>
          <a:xfrm>
            <a:off x="920750" y="746125"/>
            <a:ext cx="4967288" cy="37274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879" y="4721940"/>
            <a:ext cx="5447030" cy="44734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42154"/>
            <a:ext cx="2950475" cy="497046"/>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6737" y="9442154"/>
            <a:ext cx="2950475" cy="497046"/>
          </a:xfrm>
          <a:prstGeom prst="rect">
            <a:avLst/>
          </a:prstGeom>
        </p:spPr>
        <p:txBody>
          <a:bodyPr vert="horz" lIns="91440" tIns="45720" rIns="91440" bIns="45720" rtlCol="0" anchor="b"/>
          <a:lstStyle>
            <a:lvl1pPr algn="r">
              <a:defRPr sz="1200"/>
            </a:lvl1pPr>
          </a:lstStyle>
          <a:p>
            <a:fld id="{373B49BE-1BCC-4EBA-A172-DFC96FF8EAFE}" type="slidenum">
              <a:rPr lang="en-GB" smtClean="0"/>
              <a:pPr/>
              <a:t>‹#›</a:t>
            </a:fld>
            <a:endParaRPr lang="en-GB"/>
          </a:p>
        </p:txBody>
      </p:sp>
    </p:spTree>
    <p:extLst>
      <p:ext uri="{BB962C8B-B14F-4D97-AF65-F5344CB8AC3E}">
        <p14:creationId xmlns:p14="http://schemas.microsoft.com/office/powerpoint/2010/main" val="339912945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73B49BE-1BCC-4EBA-A172-DFC96FF8EAFE}" type="slidenum">
              <a:rPr lang="en-GB" smtClean="0"/>
              <a:pPr/>
              <a:t>1</a:t>
            </a:fld>
            <a:endParaRPr lang="en-GB"/>
          </a:p>
        </p:txBody>
      </p:sp>
    </p:spTree>
    <p:extLst>
      <p:ext uri="{BB962C8B-B14F-4D97-AF65-F5344CB8AC3E}">
        <p14:creationId xmlns:p14="http://schemas.microsoft.com/office/powerpoint/2010/main" val="424055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73B49BE-1BCC-4EBA-A172-DFC96FF8EAFE}" type="slidenum">
              <a:rPr lang="en-GB" smtClean="0"/>
              <a:pPr/>
              <a:t>42</a:t>
            </a:fld>
            <a:endParaRPr lang="en-GB"/>
          </a:p>
        </p:txBody>
      </p:sp>
    </p:spTree>
    <p:extLst>
      <p:ext uri="{BB962C8B-B14F-4D97-AF65-F5344CB8AC3E}">
        <p14:creationId xmlns:p14="http://schemas.microsoft.com/office/powerpoint/2010/main" val="20245656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27FAD955-AF7A-4269-8F8D-03D23C05B11A}" type="slidenum">
              <a:rPr lang="en-US" smtClean="0">
                <a:solidFill>
                  <a:prstClr val="black"/>
                </a:solidFill>
              </a:rPr>
              <a:pPr>
                <a:defRPr/>
              </a:pPr>
              <a:t>53</a:t>
            </a:fld>
            <a:endParaRPr lang="en-US">
              <a:solidFill>
                <a:prstClr val="black"/>
              </a:solidFill>
            </a:endParaRPr>
          </a:p>
        </p:txBody>
      </p:sp>
    </p:spTree>
    <p:extLst>
      <p:ext uri="{BB962C8B-B14F-4D97-AF65-F5344CB8AC3E}">
        <p14:creationId xmlns:p14="http://schemas.microsoft.com/office/powerpoint/2010/main" val="1636605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27FAD955-AF7A-4269-8F8D-03D23C05B11A}" type="slidenum">
              <a:rPr lang="en-US" smtClean="0"/>
              <a:pPr>
                <a:defRPr/>
              </a:pPr>
              <a:t>67</a:t>
            </a:fld>
            <a:endParaRPr lang="en-US"/>
          </a:p>
        </p:txBody>
      </p:sp>
    </p:spTree>
    <p:extLst>
      <p:ext uri="{BB962C8B-B14F-4D97-AF65-F5344CB8AC3E}">
        <p14:creationId xmlns:p14="http://schemas.microsoft.com/office/powerpoint/2010/main" val="1636605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27FAD955-AF7A-4269-8F8D-03D23C05B11A}" type="slidenum">
              <a:rPr lang="en-US" smtClean="0"/>
              <a:pPr>
                <a:defRPr/>
              </a:pPr>
              <a:t>68</a:t>
            </a:fld>
            <a:endParaRPr lang="en-US"/>
          </a:p>
        </p:txBody>
      </p:sp>
    </p:spTree>
    <p:extLst>
      <p:ext uri="{BB962C8B-B14F-4D97-AF65-F5344CB8AC3E}">
        <p14:creationId xmlns:p14="http://schemas.microsoft.com/office/powerpoint/2010/main" val="1702495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27FAD955-AF7A-4269-8F8D-03D23C05B11A}" type="slidenum">
              <a:rPr lang="en-US" smtClean="0"/>
              <a:pPr>
                <a:defRPr/>
              </a:pPr>
              <a:t>2</a:t>
            </a:fld>
            <a:endParaRPr lang="en-US"/>
          </a:p>
        </p:txBody>
      </p:sp>
      <p:sp>
        <p:nvSpPr>
          <p:cNvPr id="5" name="Notes Placeholder 2"/>
          <p:cNvSpPr>
            <a:spLocks noGrp="1"/>
          </p:cNvSpPr>
          <p:nvPr>
            <p:ph type="body" idx="1"/>
          </p:nvPr>
        </p:nvSpPr>
        <p:spPr/>
        <p:txBody>
          <a:bodyPr>
            <a:normAutofit/>
          </a:bodyPr>
          <a:lstStyle/>
          <a:p>
            <a:pPr marL="228600" indent="-228600"/>
            <a:endParaRPr lang="en-GB" dirty="0"/>
          </a:p>
        </p:txBody>
      </p:sp>
    </p:spTree>
    <p:extLst>
      <p:ext uri="{BB962C8B-B14F-4D97-AF65-F5344CB8AC3E}">
        <p14:creationId xmlns:p14="http://schemas.microsoft.com/office/powerpoint/2010/main" val="13572046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27FAD955-AF7A-4269-8F8D-03D23C05B11A}" type="slidenum">
              <a:rPr lang="en-US" smtClean="0"/>
              <a:pPr>
                <a:defRPr/>
              </a:pPr>
              <a:t>3</a:t>
            </a:fld>
            <a:endParaRPr lang="en-US"/>
          </a:p>
        </p:txBody>
      </p:sp>
      <p:sp>
        <p:nvSpPr>
          <p:cNvPr id="5" name="Notes Placeholder 2"/>
          <p:cNvSpPr>
            <a:spLocks noGrp="1"/>
          </p:cNvSpPr>
          <p:nvPr>
            <p:ph type="body" idx="1"/>
          </p:nvPr>
        </p:nvSpPr>
        <p:spPr/>
        <p:txBody>
          <a:bodyPr>
            <a:normAutofit/>
          </a:bodyPr>
          <a:lstStyle/>
          <a:p>
            <a:endParaRPr lang="en-GB" dirty="0"/>
          </a:p>
        </p:txBody>
      </p:sp>
    </p:spTree>
    <p:extLst>
      <p:ext uri="{BB962C8B-B14F-4D97-AF65-F5344CB8AC3E}">
        <p14:creationId xmlns:p14="http://schemas.microsoft.com/office/powerpoint/2010/main" val="14476532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73B49BE-1BCC-4EBA-A172-DFC96FF8EAFE}" type="slidenum">
              <a:rPr lang="en-GB" smtClean="0">
                <a:solidFill>
                  <a:prstClr val="black"/>
                </a:solidFill>
              </a:rPr>
              <a:pPr/>
              <a:t>6</a:t>
            </a:fld>
            <a:endParaRPr lang="en-GB" dirty="0">
              <a:solidFill>
                <a:prstClr val="black"/>
              </a:solidFill>
            </a:endParaRPr>
          </a:p>
        </p:txBody>
      </p:sp>
    </p:spTree>
    <p:extLst>
      <p:ext uri="{BB962C8B-B14F-4D97-AF65-F5344CB8AC3E}">
        <p14:creationId xmlns:p14="http://schemas.microsoft.com/office/powerpoint/2010/main" val="15242669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27FAD955-AF7A-4269-8F8D-03D23C05B11A}" type="slidenum">
              <a:rPr lang="en-US" smtClean="0">
                <a:solidFill>
                  <a:prstClr val="black"/>
                </a:solidFill>
              </a:rPr>
              <a:pPr>
                <a:defRPr/>
              </a:pPr>
              <a:t>7</a:t>
            </a:fld>
            <a:endParaRPr lang="en-US" dirty="0">
              <a:solidFill>
                <a:prstClr val="black"/>
              </a:solidFill>
            </a:endParaRPr>
          </a:p>
        </p:txBody>
      </p:sp>
      <p:sp>
        <p:nvSpPr>
          <p:cNvPr id="5" name="Notes Placeholder 2"/>
          <p:cNvSpPr>
            <a:spLocks noGrp="1"/>
          </p:cNvSpPr>
          <p:nvPr>
            <p:ph type="body" idx="1"/>
          </p:nvPr>
        </p:nvSpPr>
        <p:spPr/>
        <p:txBody>
          <a:bodyPr>
            <a:normAutofit/>
          </a:bodyPr>
          <a:lstStyle/>
          <a:p>
            <a:endParaRPr lang="en-GB" dirty="0"/>
          </a:p>
        </p:txBody>
      </p:sp>
    </p:spTree>
    <p:extLst>
      <p:ext uri="{BB962C8B-B14F-4D97-AF65-F5344CB8AC3E}">
        <p14:creationId xmlns:p14="http://schemas.microsoft.com/office/powerpoint/2010/main" val="10294958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27FAD955-AF7A-4269-8F8D-03D23C05B11A}" type="slidenum">
              <a:rPr lang="en-US" smtClean="0">
                <a:solidFill>
                  <a:prstClr val="black"/>
                </a:solidFill>
              </a:rPr>
              <a:pPr>
                <a:defRPr/>
              </a:pPr>
              <a:t>12</a:t>
            </a:fld>
            <a:endParaRPr lang="en-US" dirty="0">
              <a:solidFill>
                <a:prstClr val="black"/>
              </a:solidFill>
            </a:endParaRPr>
          </a:p>
        </p:txBody>
      </p:sp>
    </p:spTree>
    <p:extLst>
      <p:ext uri="{BB962C8B-B14F-4D97-AF65-F5344CB8AC3E}">
        <p14:creationId xmlns:p14="http://schemas.microsoft.com/office/powerpoint/2010/main" val="14495173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27FAD955-AF7A-4269-8F8D-03D23C05B11A}" type="slidenum">
              <a:rPr lang="en-US" smtClean="0">
                <a:solidFill>
                  <a:prstClr val="black"/>
                </a:solidFill>
              </a:rPr>
              <a:pPr>
                <a:defRPr/>
              </a:pPr>
              <a:t>16</a:t>
            </a:fld>
            <a:endParaRPr lang="en-US" dirty="0">
              <a:solidFill>
                <a:prstClr val="black"/>
              </a:solidFill>
            </a:endParaRPr>
          </a:p>
        </p:txBody>
      </p:sp>
      <p:sp>
        <p:nvSpPr>
          <p:cNvPr id="5" name="Notes Placeholder 2"/>
          <p:cNvSpPr>
            <a:spLocks noGrp="1"/>
          </p:cNvSpPr>
          <p:nvPr>
            <p:ph type="body" idx="1"/>
          </p:nvPr>
        </p:nvSpPr>
        <p:spPr/>
        <p:txBody>
          <a:bodyPr>
            <a:normAutofit/>
          </a:bodyPr>
          <a:lstStyle/>
          <a:p>
            <a:pPr>
              <a:buFontTx/>
              <a:buNone/>
            </a:pPr>
            <a:endParaRPr lang="en-GB" dirty="0"/>
          </a:p>
        </p:txBody>
      </p:sp>
    </p:spTree>
    <p:extLst>
      <p:ext uri="{BB962C8B-B14F-4D97-AF65-F5344CB8AC3E}">
        <p14:creationId xmlns:p14="http://schemas.microsoft.com/office/powerpoint/2010/main" val="33046598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27FAD955-AF7A-4269-8F8D-03D23C05B11A}" type="slidenum">
              <a:rPr lang="en-US" smtClean="0">
                <a:solidFill>
                  <a:prstClr val="black"/>
                </a:solidFill>
              </a:rPr>
              <a:pPr>
                <a:defRPr/>
              </a:pPr>
              <a:t>17</a:t>
            </a:fld>
            <a:endParaRPr lang="en-US" dirty="0">
              <a:solidFill>
                <a:prstClr val="black"/>
              </a:solidFill>
            </a:endParaRPr>
          </a:p>
        </p:txBody>
      </p:sp>
      <p:sp>
        <p:nvSpPr>
          <p:cNvPr id="5" name="Notes Placeholder 2"/>
          <p:cNvSpPr>
            <a:spLocks noGrp="1"/>
          </p:cNvSpPr>
          <p:nvPr>
            <p:ph type="body" idx="1"/>
          </p:nvPr>
        </p:nvSpPr>
        <p:spPr/>
        <p:txBody>
          <a:bodyPr>
            <a:normAutofit/>
          </a:bodyPr>
          <a:lstStyle/>
          <a:p>
            <a:endParaRPr lang="en-GB" dirty="0"/>
          </a:p>
        </p:txBody>
      </p:sp>
    </p:spTree>
    <p:extLst>
      <p:ext uri="{BB962C8B-B14F-4D97-AF65-F5344CB8AC3E}">
        <p14:creationId xmlns:p14="http://schemas.microsoft.com/office/powerpoint/2010/main" val="34439886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9163" y="746125"/>
            <a:ext cx="4970462" cy="37290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C631CD1-C066-4FD2-9A31-4D29235B0B8C}" type="slidenum">
              <a:rPr lang="en-GB" smtClean="0">
                <a:solidFill>
                  <a:prstClr val="black"/>
                </a:solidFill>
              </a:rPr>
              <a:pPr/>
              <a:t>32</a:t>
            </a:fld>
            <a:endParaRPr lang="en-GB" dirty="0">
              <a:solidFill>
                <a:prstClr val="black"/>
              </a:solidFill>
            </a:endParaRPr>
          </a:p>
        </p:txBody>
      </p:sp>
    </p:spTree>
    <p:extLst>
      <p:ext uri="{BB962C8B-B14F-4D97-AF65-F5344CB8AC3E}">
        <p14:creationId xmlns:p14="http://schemas.microsoft.com/office/powerpoint/2010/main" val="21823943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gif"/><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Master" Target="../slideMasters/slideMaster1.xml"/><Relationship Id="rId4" Type="http://schemas.openxmlformats.org/officeDocument/2006/relationships/image" Target="../media/image9.jpe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031" name="Picture 7" descr="J:\NHS CB\Communication\Branding\Templates\Template photos\Elderly lady in chair.JPG"/>
          <p:cNvPicPr>
            <a:picLocks noChangeAspect="1" noChangeArrowheads="1"/>
          </p:cNvPicPr>
          <p:nvPr userDrawn="1"/>
        </p:nvPicPr>
        <p:blipFill rotWithShape="1">
          <a:blip r:embed="rId2" cstate="email">
            <a:extLst>
              <a:ext uri="{28A0092B-C50C-407E-A947-70E740481C1C}">
                <a14:useLocalDpi xmlns:a14="http://schemas.microsoft.com/office/drawing/2010/main"/>
              </a:ext>
            </a:extLst>
          </a:blip>
          <a:srcRect/>
          <a:stretch/>
        </p:blipFill>
        <p:spPr bwMode="auto">
          <a:xfrm>
            <a:off x="6048375" y="4902100"/>
            <a:ext cx="1314000" cy="15876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J:\NHS CB\Communication\Branding\Templates\Template photos\Patient in bed.JPG"/>
          <p:cNvPicPr>
            <a:picLocks noChangeAspect="1" noChangeArrowheads="1"/>
          </p:cNvPicPr>
          <p:nvPr userDrawn="1"/>
        </p:nvPicPr>
        <p:blipFill rotWithShape="1">
          <a:blip r:embed="rId3" cstate="email">
            <a:extLst>
              <a:ext uri="{28A0092B-C50C-407E-A947-70E740481C1C}">
                <a14:useLocalDpi xmlns:a14="http://schemas.microsoft.com/office/drawing/2010/main"/>
              </a:ext>
            </a:extLst>
          </a:blip>
          <a:srcRect t="-3" b="-3"/>
          <a:stretch/>
        </p:blipFill>
        <p:spPr bwMode="auto">
          <a:xfrm>
            <a:off x="7481615" y="3194730"/>
            <a:ext cx="1314000" cy="158760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3" descr="J:\NHS CB\Communication\Branding\Templates\Template photos\3 elderly ladies.JPG"/>
          <p:cNvPicPr>
            <a:picLocks noChangeAspect="1" noChangeArrowheads="1"/>
          </p:cNvPicPr>
          <p:nvPr userDrawn="1"/>
        </p:nvPicPr>
        <p:blipFill rotWithShape="1">
          <a:blip r:embed="rId4" cstate="email">
            <a:extLst>
              <a:ext uri="{28A0092B-C50C-407E-A947-70E740481C1C}">
                <a14:useLocalDpi xmlns:a14="http://schemas.microsoft.com/office/drawing/2010/main"/>
              </a:ext>
            </a:extLst>
          </a:blip>
          <a:srcRect/>
          <a:stretch/>
        </p:blipFill>
        <p:spPr bwMode="auto">
          <a:xfrm>
            <a:off x="3203576" y="3198049"/>
            <a:ext cx="2736000" cy="1587600"/>
          </a:xfrm>
          <a:prstGeom prst="rect">
            <a:avLst/>
          </a:prstGeom>
          <a:noFill/>
          <a:extLst>
            <a:ext uri="{909E8E84-426E-40DD-AFC4-6F175D3DCCD1}">
              <a14:hiddenFill xmlns:a14="http://schemas.microsoft.com/office/drawing/2010/main">
                <a:solidFill>
                  <a:srgbClr val="FFFFFF"/>
                </a:solidFill>
              </a14:hiddenFill>
            </a:ext>
          </a:extLst>
        </p:spPr>
      </p:pic>
      <p:sp>
        <p:nvSpPr>
          <p:cNvPr id="4" name="Date Placeholder 3"/>
          <p:cNvSpPr>
            <a:spLocks noGrp="1"/>
          </p:cNvSpPr>
          <p:nvPr>
            <p:ph type="dt" sz="half" idx="10"/>
          </p:nvPr>
        </p:nvSpPr>
        <p:spPr>
          <a:xfrm>
            <a:off x="7895615" y="6678000"/>
            <a:ext cx="900000" cy="180000"/>
          </a:xfrm>
        </p:spPr>
        <p:txBody>
          <a:bodyPr/>
          <a:lstStyle/>
          <a:p>
            <a:r>
              <a:rPr lang="en-US" noProof="0" smtClean="0"/>
              <a:t>24/10/2013</a:t>
            </a:r>
            <a:endParaRPr lang="en-GB" noProof="0"/>
          </a:p>
        </p:txBody>
      </p:sp>
      <p:sp>
        <p:nvSpPr>
          <p:cNvPr id="5" name="Footer Placeholder 4"/>
          <p:cNvSpPr>
            <a:spLocks noGrp="1"/>
          </p:cNvSpPr>
          <p:nvPr>
            <p:ph type="ftr" sz="quarter" idx="11"/>
          </p:nvPr>
        </p:nvSpPr>
        <p:spPr>
          <a:xfrm>
            <a:off x="655199" y="6678000"/>
            <a:ext cx="7240415" cy="180000"/>
          </a:xfrm>
        </p:spPr>
        <p:txBody>
          <a:bodyPr/>
          <a:lstStyle>
            <a:lvl1pPr>
              <a:defRPr>
                <a:solidFill>
                  <a:schemeClr val="bg1"/>
                </a:solidFill>
              </a:defRPr>
            </a:lvl1pPr>
          </a:lstStyle>
          <a:p>
            <a:endParaRPr lang="en-GB" noProof="0"/>
          </a:p>
        </p:txBody>
      </p:sp>
      <p:sp>
        <p:nvSpPr>
          <p:cNvPr id="6" name="Slide Number Placeholder 5"/>
          <p:cNvSpPr>
            <a:spLocks noGrp="1"/>
          </p:cNvSpPr>
          <p:nvPr>
            <p:ph type="sldNum" sz="quarter" idx="12"/>
          </p:nvPr>
        </p:nvSpPr>
        <p:spPr>
          <a:xfrm>
            <a:off x="237600" y="6678000"/>
            <a:ext cx="301175" cy="180000"/>
          </a:xfrm>
        </p:spPr>
        <p:txBody>
          <a:bodyPr/>
          <a:lstStyle>
            <a:lvl1pPr>
              <a:defRPr>
                <a:solidFill>
                  <a:schemeClr val="bg1"/>
                </a:solidFill>
              </a:defRPr>
            </a:lvl1pPr>
          </a:lstStyle>
          <a:p>
            <a:fld id="{23134A5E-8B9A-4F1B-8A1C-D54727A06F98}" type="slidenum">
              <a:rPr lang="en-GB" noProof="0" smtClean="0"/>
              <a:pPr/>
              <a:t>‹#›</a:t>
            </a:fld>
            <a:endParaRPr lang="en-GB" noProof="0"/>
          </a:p>
        </p:txBody>
      </p:sp>
      <p:sp>
        <p:nvSpPr>
          <p:cNvPr id="2" name="Title 1"/>
          <p:cNvSpPr>
            <a:spLocks noGrp="1"/>
          </p:cNvSpPr>
          <p:nvPr>
            <p:ph type="ctrTitle"/>
          </p:nvPr>
        </p:nvSpPr>
        <p:spPr>
          <a:xfrm>
            <a:off x="358775" y="1494000"/>
            <a:ext cx="5580000" cy="1587600"/>
          </a:xfrm>
        </p:spPr>
        <p:txBody>
          <a:bodyPr lIns="108000" tIns="72000"/>
          <a:lstStyle>
            <a:lvl1pPr>
              <a:lnSpc>
                <a:spcPts val="4800"/>
              </a:lnSpc>
              <a:defRPr sz="4000"/>
            </a:lvl1pPr>
          </a:lstStyle>
          <a:p>
            <a:r>
              <a:rPr lang="en-US" noProof="0" smtClean="0"/>
              <a:t>Click to edit Master title style</a:t>
            </a:r>
            <a:endParaRPr lang="en-GB" noProof="0"/>
          </a:p>
        </p:txBody>
      </p:sp>
      <p:sp>
        <p:nvSpPr>
          <p:cNvPr id="3" name="Subtitle 2"/>
          <p:cNvSpPr>
            <a:spLocks noGrp="1"/>
          </p:cNvSpPr>
          <p:nvPr>
            <p:ph type="subTitle" idx="1"/>
          </p:nvPr>
        </p:nvSpPr>
        <p:spPr>
          <a:xfrm>
            <a:off x="358775" y="2160000"/>
            <a:ext cx="5580000" cy="921600"/>
          </a:xfrm>
          <a:noFill/>
        </p:spPr>
        <p:txBody>
          <a:bodyPr lIns="108000"/>
          <a:lstStyle>
            <a:lvl1pPr marL="0" indent="0" algn="l">
              <a:lnSpc>
                <a:spcPts val="3000"/>
              </a:lnSpc>
              <a:spcBef>
                <a:spcPts val="0"/>
              </a:spcBef>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smtClean="0"/>
              <a:t>Click to edit Master subtitle style</a:t>
            </a:r>
            <a:endParaRPr lang="en-GB" noProof="0"/>
          </a:p>
        </p:txBody>
      </p:sp>
      <p:sp>
        <p:nvSpPr>
          <p:cNvPr id="7" name="Rectangle 6"/>
          <p:cNvSpPr/>
          <p:nvPr userDrawn="1"/>
        </p:nvSpPr>
        <p:spPr>
          <a:xfrm>
            <a:off x="7470775" y="1494000"/>
            <a:ext cx="1314000" cy="1587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ln>
                <a:noFill/>
              </a:ln>
            </a:endParaRPr>
          </a:p>
        </p:txBody>
      </p:sp>
      <p:sp>
        <p:nvSpPr>
          <p:cNvPr id="8" name="Rectangle 7"/>
          <p:cNvSpPr/>
          <p:nvPr userDrawn="1"/>
        </p:nvSpPr>
        <p:spPr>
          <a:xfrm>
            <a:off x="6048375" y="3198049"/>
            <a:ext cx="1314000" cy="158944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ln>
                <a:noFill/>
              </a:ln>
            </a:endParaRPr>
          </a:p>
        </p:txBody>
      </p:sp>
      <p:sp>
        <p:nvSpPr>
          <p:cNvPr id="10" name="Rectangle 9"/>
          <p:cNvSpPr/>
          <p:nvPr userDrawn="1"/>
        </p:nvSpPr>
        <p:spPr>
          <a:xfrm>
            <a:off x="3203575" y="4902100"/>
            <a:ext cx="1314000" cy="1587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ln>
                <a:noFill/>
              </a:ln>
            </a:endParaRPr>
          </a:p>
        </p:txBody>
      </p:sp>
      <p:pic>
        <p:nvPicPr>
          <p:cNvPr id="16" name="Picture 15" descr="NHS_Constitution_RGB.gif"/>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7715919" y="5427700"/>
            <a:ext cx="1106952" cy="1062000"/>
          </a:xfrm>
          <a:prstGeom prst="rect">
            <a:avLst/>
          </a:prstGeom>
        </p:spPr>
      </p:pic>
      <p:sp>
        <p:nvSpPr>
          <p:cNvPr id="18" name="Rectangle 17"/>
          <p:cNvSpPr/>
          <p:nvPr userDrawn="1"/>
        </p:nvSpPr>
        <p:spPr>
          <a:xfrm>
            <a:off x="358775" y="4902100"/>
            <a:ext cx="2736400" cy="1587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20" name="Text Placeholder 19"/>
          <p:cNvSpPr>
            <a:spLocks noGrp="1"/>
          </p:cNvSpPr>
          <p:nvPr>
            <p:ph type="body" sz="quarter" idx="13" hasCustomPrompt="1"/>
          </p:nvPr>
        </p:nvSpPr>
        <p:spPr>
          <a:xfrm>
            <a:off x="358775" y="6019201"/>
            <a:ext cx="2736850" cy="470500"/>
          </a:xfrm>
        </p:spPr>
        <p:txBody>
          <a:bodyPr lIns="108000"/>
          <a:lstStyle>
            <a:lvl1pPr marL="0" indent="0">
              <a:lnSpc>
                <a:spcPts val="1600"/>
              </a:lnSpc>
              <a:spcBef>
                <a:spcPts val="800"/>
              </a:spcBef>
              <a:buFontTx/>
              <a:buNone/>
              <a:defRPr sz="1400">
                <a:solidFill>
                  <a:schemeClr val="bg1"/>
                </a:solidFill>
              </a:defRPr>
            </a:lvl1pPr>
            <a:lvl2pPr marL="0" indent="0">
              <a:lnSpc>
                <a:spcPts val="1600"/>
              </a:lnSpc>
              <a:spcBef>
                <a:spcPts val="800"/>
              </a:spcBef>
              <a:buFontTx/>
              <a:buNone/>
              <a:defRPr sz="1400">
                <a:solidFill>
                  <a:schemeClr val="bg1"/>
                </a:solidFill>
              </a:defRPr>
            </a:lvl2pPr>
            <a:lvl3pPr marL="0" indent="0">
              <a:lnSpc>
                <a:spcPts val="1600"/>
              </a:lnSpc>
              <a:spcBef>
                <a:spcPts val="800"/>
              </a:spcBef>
              <a:buFontTx/>
              <a:buNone/>
              <a:defRPr sz="1400">
                <a:solidFill>
                  <a:schemeClr val="bg1"/>
                </a:solidFill>
              </a:defRPr>
            </a:lvl3pPr>
            <a:lvl4pPr marL="0" indent="0">
              <a:lnSpc>
                <a:spcPts val="1600"/>
              </a:lnSpc>
              <a:spcBef>
                <a:spcPts val="800"/>
              </a:spcBef>
              <a:buFontTx/>
              <a:buNone/>
              <a:defRPr sz="1400">
                <a:solidFill>
                  <a:schemeClr val="bg1"/>
                </a:solidFill>
              </a:defRPr>
            </a:lvl4pPr>
            <a:lvl5pPr marL="0" indent="0">
              <a:lnSpc>
                <a:spcPts val="1600"/>
              </a:lnSpc>
              <a:spcBef>
                <a:spcPts val="800"/>
              </a:spcBef>
              <a:buFontTx/>
              <a:buNone/>
              <a:defRPr sz="1400">
                <a:solidFill>
                  <a:schemeClr val="bg1"/>
                </a:solidFill>
              </a:defRPr>
            </a:lvl5pPr>
          </a:lstStyle>
          <a:p>
            <a:pPr lvl="0"/>
            <a:r>
              <a:rPr lang="en-GB" noProof="0" dirty="0" smtClean="0"/>
              <a:t>Click to add organisation / date</a:t>
            </a:r>
            <a:endParaRPr lang="en-GB" noProof="0" dirty="0"/>
          </a:p>
        </p:txBody>
      </p:sp>
      <p:pic>
        <p:nvPicPr>
          <p:cNvPr id="1027" name="Picture 3" descr="J:\NHS CB\Communication\Branding\Templates\Template photos\Running child.JPG"/>
          <p:cNvPicPr>
            <a:picLocks noChangeAspect="1" noChangeArrowheads="1"/>
          </p:cNvPicPr>
          <p:nvPr userDrawn="1"/>
        </p:nvPicPr>
        <p:blipFill rotWithShape="1">
          <a:blip r:embed="rId6" cstate="screen">
            <a:extLst>
              <a:ext uri="{28A0092B-C50C-407E-A947-70E740481C1C}">
                <a14:useLocalDpi xmlns:a14="http://schemas.microsoft.com/office/drawing/2010/main"/>
              </a:ext>
            </a:extLst>
          </a:blip>
          <a:srcRect/>
          <a:stretch/>
        </p:blipFill>
        <p:spPr bwMode="auto">
          <a:xfrm>
            <a:off x="358775" y="3172926"/>
            <a:ext cx="1314000" cy="1587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344934" y="6328098"/>
            <a:ext cx="2057400" cy="365125"/>
          </a:xfrm>
        </p:spPr>
        <p:txBody>
          <a:bodyPr/>
          <a:lstStyle/>
          <a:p>
            <a:fld id="{90F9498C-AFDA-4FC3-82D2-600710B82A5D}" type="datetime1">
              <a:rPr lang="en-GB" smtClean="0">
                <a:solidFill>
                  <a:srgbClr val="1E6482">
                    <a:tint val="75000"/>
                  </a:srgbClr>
                </a:solidFill>
              </a:rPr>
              <a:pPr/>
              <a:t>12/01/2017</a:t>
            </a:fld>
            <a:endParaRPr lang="en-GB" dirty="0">
              <a:solidFill>
                <a:srgbClr val="1E6482">
                  <a:tint val="75000"/>
                </a:srgbClr>
              </a:solidFill>
            </a:endParaRPr>
          </a:p>
        </p:txBody>
      </p:sp>
      <p:sp>
        <p:nvSpPr>
          <p:cNvPr id="4" name="Footer Placeholder 3"/>
          <p:cNvSpPr>
            <a:spLocks noGrp="1"/>
          </p:cNvSpPr>
          <p:nvPr>
            <p:ph type="ftr" sz="quarter" idx="11"/>
          </p:nvPr>
        </p:nvSpPr>
        <p:spPr>
          <a:xfrm>
            <a:off x="3028951" y="6328096"/>
            <a:ext cx="3086099" cy="365125"/>
          </a:xfrm>
        </p:spPr>
        <p:txBody>
          <a:bodyPr/>
          <a:lstStyle/>
          <a:p>
            <a:r>
              <a:rPr lang="en-GB" smtClean="0">
                <a:solidFill>
                  <a:srgbClr val="1E6482">
                    <a:tint val="75000"/>
                  </a:srgbClr>
                </a:solidFill>
              </a:rPr>
              <a:t>Delivery Plan</a:t>
            </a:r>
            <a:endParaRPr lang="en-GB" dirty="0">
              <a:solidFill>
                <a:srgbClr val="1E6482">
                  <a:tint val="75000"/>
                </a:srgbClr>
              </a:solidFill>
            </a:endParaRPr>
          </a:p>
        </p:txBody>
      </p:sp>
      <p:sp>
        <p:nvSpPr>
          <p:cNvPr id="5" name="Slide Number Placeholder 4"/>
          <p:cNvSpPr>
            <a:spLocks noGrp="1"/>
          </p:cNvSpPr>
          <p:nvPr>
            <p:ph type="sldNum" sz="quarter" idx="12"/>
          </p:nvPr>
        </p:nvSpPr>
        <p:spPr>
          <a:xfrm>
            <a:off x="6741667" y="6328097"/>
            <a:ext cx="2057400" cy="365125"/>
          </a:xfrm>
        </p:spPr>
        <p:txBody>
          <a:bodyPr/>
          <a:lstStyle/>
          <a:p>
            <a:fld id="{9E392B69-7F34-4833-A48A-1472ED9D6EC6}" type="slidenum">
              <a:rPr lang="en-GB" smtClean="0">
                <a:solidFill>
                  <a:srgbClr val="1E6482">
                    <a:tint val="75000"/>
                  </a:srgbClr>
                </a:solidFill>
              </a:rPr>
              <a:pPr/>
              <a:t>‹#›</a:t>
            </a:fld>
            <a:endParaRPr lang="en-GB" dirty="0">
              <a:solidFill>
                <a:srgbClr val="1E6482">
                  <a:tint val="75000"/>
                </a:srgbClr>
              </a:solidFill>
            </a:endParaRPr>
          </a:p>
        </p:txBody>
      </p:sp>
      <p:sp>
        <p:nvSpPr>
          <p:cNvPr id="6" name="Content Placeholder 2"/>
          <p:cNvSpPr>
            <a:spLocks noGrp="1"/>
          </p:cNvSpPr>
          <p:nvPr>
            <p:ph idx="1"/>
          </p:nvPr>
        </p:nvSpPr>
        <p:spPr>
          <a:xfrm>
            <a:off x="344934" y="1206084"/>
            <a:ext cx="8447135" cy="5030264"/>
          </a:xfrm>
          <a:prstGeom prst="rect">
            <a:avLst/>
          </a:prstGeom>
        </p:spPr>
        <p:txBody>
          <a:bodyPr lIns="78903" tIns="78903" rIns="78903" bIns="78903" numCol="1" spcCol="189367">
            <a:normAutofit/>
          </a:bodyPr>
          <a:lstStyle>
            <a:lvl1pPr marL="0" indent="0">
              <a:lnSpc>
                <a:spcPct val="100000"/>
              </a:lnSpc>
              <a:spcBef>
                <a:spcPts val="0"/>
              </a:spcBef>
              <a:spcAft>
                <a:spcPts val="186"/>
              </a:spcAft>
              <a:buNone/>
              <a:defRPr sz="1000" b="1">
                <a:solidFill>
                  <a:srgbClr val="1E6482"/>
                </a:solidFill>
                <a:latin typeface="Arial" panose="020B0604020202020204" pitchFamily="34" charset="0"/>
              </a:defRPr>
            </a:lvl1pPr>
            <a:lvl2pPr marL="0" indent="0">
              <a:lnSpc>
                <a:spcPct val="100000"/>
              </a:lnSpc>
              <a:spcBef>
                <a:spcPts val="0"/>
              </a:spcBef>
              <a:spcAft>
                <a:spcPts val="186"/>
              </a:spcAft>
              <a:buNone/>
              <a:defRPr sz="1000">
                <a:latin typeface="Arial" panose="020B0604020202020204" pitchFamily="34" charset="0"/>
              </a:defRPr>
            </a:lvl2pPr>
            <a:lvl3pPr marL="117133" indent="-117133">
              <a:lnSpc>
                <a:spcPct val="100000"/>
              </a:lnSpc>
              <a:spcBef>
                <a:spcPts val="0"/>
              </a:spcBef>
              <a:spcAft>
                <a:spcPts val="186"/>
              </a:spcAft>
              <a:defRPr sz="1000">
                <a:latin typeface="Arial" panose="020B0604020202020204" pitchFamily="34" charset="0"/>
              </a:defRPr>
            </a:lvl3pPr>
            <a:lvl4pPr marL="221473" indent="-103352">
              <a:lnSpc>
                <a:spcPct val="100000"/>
              </a:lnSpc>
              <a:spcBef>
                <a:spcPts val="0"/>
              </a:spcBef>
              <a:spcAft>
                <a:spcPts val="186"/>
              </a:spcAft>
              <a:defRPr sz="1000">
                <a:latin typeface="Arial" panose="020B0604020202020204" pitchFamily="34" charset="0"/>
              </a:defRPr>
            </a:lvl4pPr>
            <a:lvl5pPr marL="335415" indent="-116908">
              <a:lnSpc>
                <a:spcPct val="100000"/>
              </a:lnSpc>
              <a:spcBef>
                <a:spcPts val="0"/>
              </a:spcBef>
              <a:spcAft>
                <a:spcPts val="186"/>
              </a:spcAft>
              <a:defRPr sz="1000">
                <a:latin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811477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0C74B3E-C830-479C-B5F8-996D98F97726}" type="datetimeFigureOut">
              <a:rPr lang="en-GB" smtClean="0">
                <a:solidFill>
                  <a:prstClr val="black">
                    <a:tint val="75000"/>
                  </a:prstClr>
                </a:solidFill>
              </a:rPr>
              <a:pPr/>
              <a:t>12/01/2017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4BA53B-81E8-40E9-99B8-3E573CFC5D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4431246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0C74B3E-C830-479C-B5F8-996D98F97726}" type="datetimeFigureOut">
              <a:rPr lang="en-GB" smtClean="0">
                <a:solidFill>
                  <a:prstClr val="black">
                    <a:tint val="75000"/>
                  </a:prstClr>
                </a:solidFill>
              </a:rPr>
              <a:pPr/>
              <a:t>12/01/2017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4BA53B-81E8-40E9-99B8-3E573CFC5D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328430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C74B3E-C830-479C-B5F8-996D98F97726}" type="datetimeFigureOut">
              <a:rPr lang="en-GB" smtClean="0">
                <a:solidFill>
                  <a:prstClr val="black">
                    <a:tint val="75000"/>
                  </a:prstClr>
                </a:solidFill>
              </a:rPr>
              <a:pPr/>
              <a:t>12/01/2017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4BA53B-81E8-40E9-99B8-3E573CFC5D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8356321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0C74B3E-C830-479C-B5F8-996D98F97726}" type="datetimeFigureOut">
              <a:rPr lang="en-GB" smtClean="0">
                <a:solidFill>
                  <a:prstClr val="black">
                    <a:tint val="75000"/>
                  </a:prstClr>
                </a:solidFill>
              </a:rPr>
              <a:pPr/>
              <a:t>12/01/2017</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4BA53B-81E8-40E9-99B8-3E573CFC5D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5597595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0C74B3E-C830-479C-B5F8-996D98F97726}" type="datetimeFigureOut">
              <a:rPr lang="en-GB" smtClean="0">
                <a:solidFill>
                  <a:prstClr val="black">
                    <a:tint val="75000"/>
                  </a:prstClr>
                </a:solidFill>
              </a:rPr>
              <a:pPr/>
              <a:t>12/01/2017</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64BA53B-81E8-40E9-99B8-3E573CFC5D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6659279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0C74B3E-C830-479C-B5F8-996D98F97726}" type="datetimeFigureOut">
              <a:rPr lang="en-GB" smtClean="0">
                <a:solidFill>
                  <a:prstClr val="black">
                    <a:tint val="75000"/>
                  </a:prstClr>
                </a:solidFill>
              </a:rPr>
              <a:pPr/>
              <a:t>12/01/2017</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764BA53B-81E8-40E9-99B8-3E573CFC5D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8884107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C74B3E-C830-479C-B5F8-996D98F97726}" type="datetimeFigureOut">
              <a:rPr lang="en-GB" smtClean="0">
                <a:solidFill>
                  <a:prstClr val="black">
                    <a:tint val="75000"/>
                  </a:prstClr>
                </a:solidFill>
              </a:rPr>
              <a:pPr/>
              <a:t>12/01/2017</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764BA53B-81E8-40E9-99B8-3E573CFC5D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989477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C74B3E-C830-479C-B5F8-996D98F97726}" type="datetimeFigureOut">
              <a:rPr lang="en-GB" smtClean="0">
                <a:solidFill>
                  <a:prstClr val="black">
                    <a:tint val="75000"/>
                  </a:prstClr>
                </a:solidFill>
              </a:rPr>
              <a:pPr/>
              <a:t>12/01/2017</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4BA53B-81E8-40E9-99B8-3E573CFC5D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919385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C74B3E-C830-479C-B5F8-996D98F97726}" type="datetimeFigureOut">
              <a:rPr lang="en-GB" smtClean="0">
                <a:solidFill>
                  <a:prstClr val="black">
                    <a:tint val="75000"/>
                  </a:prstClr>
                </a:solidFill>
              </a:rPr>
              <a:pPr/>
              <a:t>12/01/2017</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4BA53B-81E8-40E9-99B8-3E573CFC5D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6772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2052" name="Picture 4" descr="J:\NHS CB\Communication\Branding\Templates\Template photos\3 elderly people.JPG"/>
          <p:cNvPicPr>
            <a:picLocks noChangeAspect="1" noChangeArrowheads="1"/>
          </p:cNvPicPr>
          <p:nvPr userDrawn="1"/>
        </p:nvPicPr>
        <p:blipFill rotWithShape="1">
          <a:blip r:embed="rId2" cstate="email">
            <a:extLst>
              <a:ext uri="{28A0092B-C50C-407E-A947-70E740481C1C}">
                <a14:useLocalDpi xmlns:a14="http://schemas.microsoft.com/office/drawing/2010/main"/>
              </a:ext>
            </a:extLst>
          </a:blip>
          <a:srcRect/>
          <a:stretch/>
        </p:blipFill>
        <p:spPr bwMode="auto">
          <a:xfrm>
            <a:off x="6047237" y="4902101"/>
            <a:ext cx="1314000" cy="158760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J:\NHS CB\Communication\Branding\Templates\Template photos\Child patient.JPG"/>
          <p:cNvPicPr>
            <a:picLocks noChangeAspect="1" noChangeArrowheads="1"/>
          </p:cNvPicPr>
          <p:nvPr userDrawn="1"/>
        </p:nvPicPr>
        <p:blipFill rotWithShape="1">
          <a:blip r:embed="rId3" cstate="email">
            <a:extLst>
              <a:ext uri="{28A0092B-C50C-407E-A947-70E740481C1C}">
                <a14:useLocalDpi xmlns:a14="http://schemas.microsoft.com/office/drawing/2010/main"/>
              </a:ext>
            </a:extLst>
          </a:blip>
          <a:srcRect/>
          <a:stretch/>
        </p:blipFill>
        <p:spPr bwMode="auto">
          <a:xfrm>
            <a:off x="3206347" y="4900259"/>
            <a:ext cx="1314000" cy="15876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J:\NHS CB\Communication\Branding\Templates\Template photos\Nurse reading to patient.JPG"/>
          <p:cNvPicPr>
            <a:picLocks noChangeAspect="1" noChangeArrowheads="1"/>
          </p:cNvPicPr>
          <p:nvPr userDrawn="1"/>
        </p:nvPicPr>
        <p:blipFill rotWithShape="1">
          <a:blip r:embed="rId4" cstate="email">
            <a:extLst>
              <a:ext uri="{28A0092B-C50C-407E-A947-70E740481C1C}">
                <a14:useLocalDpi xmlns:a14="http://schemas.microsoft.com/office/drawing/2010/main"/>
              </a:ext>
            </a:extLst>
          </a:blip>
          <a:srcRect/>
          <a:stretch/>
        </p:blipFill>
        <p:spPr bwMode="auto">
          <a:xfrm>
            <a:off x="7470774" y="3205038"/>
            <a:ext cx="1314000" cy="1587600"/>
          </a:xfrm>
          <a:prstGeom prst="rect">
            <a:avLst/>
          </a:prstGeom>
          <a:noFill/>
          <a:extLst>
            <a:ext uri="{909E8E84-426E-40DD-AFC4-6F175D3DCCD1}">
              <a14:hiddenFill xmlns:a14="http://schemas.microsoft.com/office/drawing/2010/main">
                <a:solidFill>
                  <a:srgbClr val="FFFFFF"/>
                </a:solidFill>
              </a14:hiddenFill>
            </a:ext>
          </a:extLst>
        </p:spPr>
      </p:pic>
      <p:sp>
        <p:nvSpPr>
          <p:cNvPr id="7" name="Date Placeholder 3"/>
          <p:cNvSpPr>
            <a:spLocks noGrp="1"/>
          </p:cNvSpPr>
          <p:nvPr>
            <p:ph type="dt" sz="half" idx="10"/>
          </p:nvPr>
        </p:nvSpPr>
        <p:spPr>
          <a:xfrm>
            <a:off x="7895615" y="6678000"/>
            <a:ext cx="900000" cy="180000"/>
          </a:xfrm>
        </p:spPr>
        <p:txBody>
          <a:bodyPr/>
          <a:lstStyle/>
          <a:p>
            <a:r>
              <a:rPr lang="en-US" noProof="0" smtClean="0"/>
              <a:t>24/10/2013</a:t>
            </a:r>
            <a:endParaRPr lang="en-GB" noProof="0"/>
          </a:p>
        </p:txBody>
      </p:sp>
      <p:sp>
        <p:nvSpPr>
          <p:cNvPr id="8" name="Footer Placeholder 4"/>
          <p:cNvSpPr>
            <a:spLocks noGrp="1"/>
          </p:cNvSpPr>
          <p:nvPr>
            <p:ph type="ftr" sz="quarter" idx="11"/>
          </p:nvPr>
        </p:nvSpPr>
        <p:spPr>
          <a:xfrm>
            <a:off x="655199" y="6678000"/>
            <a:ext cx="7240415" cy="180000"/>
          </a:xfrm>
        </p:spPr>
        <p:txBody>
          <a:bodyPr/>
          <a:lstStyle>
            <a:lvl1pPr>
              <a:defRPr>
                <a:solidFill>
                  <a:schemeClr val="bg1"/>
                </a:solidFill>
              </a:defRPr>
            </a:lvl1pPr>
          </a:lstStyle>
          <a:p>
            <a:endParaRPr lang="en-GB" noProof="0"/>
          </a:p>
        </p:txBody>
      </p:sp>
      <p:sp>
        <p:nvSpPr>
          <p:cNvPr id="9" name="Slide Number Placeholder 5"/>
          <p:cNvSpPr>
            <a:spLocks noGrp="1"/>
          </p:cNvSpPr>
          <p:nvPr>
            <p:ph type="sldNum" sz="quarter" idx="12"/>
          </p:nvPr>
        </p:nvSpPr>
        <p:spPr>
          <a:xfrm>
            <a:off x="237600" y="6678000"/>
            <a:ext cx="301175" cy="180000"/>
          </a:xfrm>
        </p:spPr>
        <p:txBody>
          <a:bodyPr/>
          <a:lstStyle>
            <a:lvl1pPr>
              <a:defRPr>
                <a:solidFill>
                  <a:schemeClr val="bg1"/>
                </a:solidFill>
              </a:defRPr>
            </a:lvl1pPr>
          </a:lstStyle>
          <a:p>
            <a:fld id="{23134A5E-8B9A-4F1B-8A1C-D54727A06F98}" type="slidenum">
              <a:rPr lang="en-GB" noProof="0" smtClean="0"/>
              <a:pPr/>
              <a:t>‹#›</a:t>
            </a:fld>
            <a:endParaRPr lang="en-GB" noProof="0"/>
          </a:p>
        </p:txBody>
      </p:sp>
      <p:sp>
        <p:nvSpPr>
          <p:cNvPr id="10" name="Title 1"/>
          <p:cNvSpPr>
            <a:spLocks noGrp="1"/>
          </p:cNvSpPr>
          <p:nvPr>
            <p:ph type="ctrTitle" hasCustomPrompt="1"/>
          </p:nvPr>
        </p:nvSpPr>
        <p:spPr>
          <a:xfrm>
            <a:off x="358774" y="1493999"/>
            <a:ext cx="7002463" cy="3293491"/>
          </a:xfrm>
        </p:spPr>
        <p:txBody>
          <a:bodyPr lIns="108000" tIns="72000"/>
          <a:lstStyle>
            <a:lvl1pPr>
              <a:lnSpc>
                <a:spcPts val="4800"/>
              </a:lnSpc>
              <a:defRPr sz="4000"/>
            </a:lvl1pPr>
          </a:lstStyle>
          <a:p>
            <a:r>
              <a:rPr lang="en-GB" noProof="0" dirty="0" smtClean="0"/>
              <a:t>Click to edit Section title</a:t>
            </a:r>
            <a:endParaRPr lang="en-GB" noProof="0" dirty="0"/>
          </a:p>
        </p:txBody>
      </p:sp>
      <p:sp>
        <p:nvSpPr>
          <p:cNvPr id="11" name="Subtitle 2"/>
          <p:cNvSpPr>
            <a:spLocks noGrp="1"/>
          </p:cNvSpPr>
          <p:nvPr>
            <p:ph type="subTitle" idx="1" hasCustomPrompt="1"/>
          </p:nvPr>
        </p:nvSpPr>
        <p:spPr>
          <a:xfrm>
            <a:off x="358775" y="2160000"/>
            <a:ext cx="5580000" cy="921600"/>
          </a:xfrm>
          <a:noFill/>
        </p:spPr>
        <p:txBody>
          <a:bodyPr lIns="108000"/>
          <a:lstStyle>
            <a:lvl1pPr marL="0" indent="0" algn="l">
              <a:lnSpc>
                <a:spcPts val="3000"/>
              </a:lnSpc>
              <a:spcBef>
                <a:spcPts val="0"/>
              </a:spcBef>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noProof="0" dirty="0" smtClean="0"/>
              <a:t>Click to edit Section subtitle</a:t>
            </a:r>
            <a:endParaRPr lang="en-GB" noProof="0" dirty="0"/>
          </a:p>
        </p:txBody>
      </p:sp>
      <p:sp>
        <p:nvSpPr>
          <p:cNvPr id="12" name="Rectangle 11"/>
          <p:cNvSpPr/>
          <p:nvPr userDrawn="1"/>
        </p:nvSpPr>
        <p:spPr>
          <a:xfrm>
            <a:off x="7470775" y="1494000"/>
            <a:ext cx="1314000" cy="1587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ln>
                <a:noFill/>
              </a:ln>
            </a:endParaRPr>
          </a:p>
        </p:txBody>
      </p:sp>
      <p:sp>
        <p:nvSpPr>
          <p:cNvPr id="20" name="Rectangle 19"/>
          <p:cNvSpPr/>
          <p:nvPr userDrawn="1"/>
        </p:nvSpPr>
        <p:spPr>
          <a:xfrm>
            <a:off x="358775" y="4902100"/>
            <a:ext cx="2736400" cy="1587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21" name="Text Placeholder 19"/>
          <p:cNvSpPr>
            <a:spLocks noGrp="1"/>
          </p:cNvSpPr>
          <p:nvPr>
            <p:ph type="body" sz="quarter" idx="13" hasCustomPrompt="1"/>
          </p:nvPr>
        </p:nvSpPr>
        <p:spPr>
          <a:xfrm>
            <a:off x="358775" y="6019201"/>
            <a:ext cx="2736850" cy="470500"/>
          </a:xfrm>
        </p:spPr>
        <p:txBody>
          <a:bodyPr lIns="108000"/>
          <a:lstStyle>
            <a:lvl1pPr marL="0" indent="0">
              <a:lnSpc>
                <a:spcPts val="1600"/>
              </a:lnSpc>
              <a:spcBef>
                <a:spcPts val="800"/>
              </a:spcBef>
              <a:buFontTx/>
              <a:buNone/>
              <a:defRPr sz="1400">
                <a:solidFill>
                  <a:schemeClr val="bg1"/>
                </a:solidFill>
              </a:defRPr>
            </a:lvl1pPr>
            <a:lvl2pPr marL="0" indent="0">
              <a:lnSpc>
                <a:spcPts val="1600"/>
              </a:lnSpc>
              <a:spcBef>
                <a:spcPts val="800"/>
              </a:spcBef>
              <a:buFontTx/>
              <a:buNone/>
              <a:defRPr sz="1400">
                <a:solidFill>
                  <a:schemeClr val="bg1"/>
                </a:solidFill>
              </a:defRPr>
            </a:lvl2pPr>
            <a:lvl3pPr marL="0" indent="0">
              <a:lnSpc>
                <a:spcPts val="1600"/>
              </a:lnSpc>
              <a:spcBef>
                <a:spcPts val="800"/>
              </a:spcBef>
              <a:buFontTx/>
              <a:buNone/>
              <a:defRPr sz="1400">
                <a:solidFill>
                  <a:schemeClr val="bg1"/>
                </a:solidFill>
              </a:defRPr>
            </a:lvl3pPr>
            <a:lvl4pPr marL="0" indent="0">
              <a:lnSpc>
                <a:spcPts val="1600"/>
              </a:lnSpc>
              <a:spcBef>
                <a:spcPts val="800"/>
              </a:spcBef>
              <a:buFontTx/>
              <a:buNone/>
              <a:defRPr sz="1400">
                <a:solidFill>
                  <a:schemeClr val="bg1"/>
                </a:solidFill>
              </a:defRPr>
            </a:lvl4pPr>
            <a:lvl5pPr marL="0" indent="0">
              <a:lnSpc>
                <a:spcPts val="1600"/>
              </a:lnSpc>
              <a:spcBef>
                <a:spcPts val="800"/>
              </a:spcBef>
              <a:buFontTx/>
              <a:buNone/>
              <a:defRPr sz="1400">
                <a:solidFill>
                  <a:schemeClr val="bg1"/>
                </a:solidFill>
              </a:defRPr>
            </a:lvl5pPr>
          </a:lstStyle>
          <a:p>
            <a:pPr lvl="0"/>
            <a:r>
              <a:rPr lang="en-GB" noProof="0" dirty="0" smtClean="0"/>
              <a:t>Click to add section number</a:t>
            </a:r>
            <a:endParaRPr lang="en-GB" noProof="0"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0C74B3E-C830-479C-B5F8-996D98F97726}" type="datetimeFigureOut">
              <a:rPr lang="en-GB" smtClean="0">
                <a:solidFill>
                  <a:prstClr val="black">
                    <a:tint val="75000"/>
                  </a:prstClr>
                </a:solidFill>
              </a:rPr>
              <a:pPr/>
              <a:t>12/01/2017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4BA53B-81E8-40E9-99B8-3E573CFC5D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696859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0C74B3E-C830-479C-B5F8-996D98F97726}" type="datetimeFigureOut">
              <a:rPr lang="en-GB" smtClean="0">
                <a:solidFill>
                  <a:prstClr val="black">
                    <a:tint val="75000"/>
                  </a:prstClr>
                </a:solidFill>
              </a:rPr>
              <a:pPr/>
              <a:t>12/01/2017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4BA53B-81E8-40E9-99B8-3E573CFC5D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336633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GB" noProof="0"/>
          </a:p>
        </p:txBody>
      </p:sp>
      <p:sp>
        <p:nvSpPr>
          <p:cNvPr id="3" name="Content Placeholder 2"/>
          <p:cNvSpPr>
            <a:spLocks noGrp="1"/>
          </p:cNvSpPr>
          <p:nvPr>
            <p:ph idx="1"/>
          </p:nvPr>
        </p:nvSpPr>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4" name="Date Placeholder 3"/>
          <p:cNvSpPr>
            <a:spLocks noGrp="1"/>
          </p:cNvSpPr>
          <p:nvPr>
            <p:ph type="dt" sz="half" idx="10"/>
          </p:nvPr>
        </p:nvSpPr>
        <p:spPr/>
        <p:txBody>
          <a:bodyPr/>
          <a:lstStyle/>
          <a:p>
            <a:r>
              <a:rPr lang="en-US" noProof="0" smtClean="0"/>
              <a:t>24/10/2013</a:t>
            </a:r>
            <a:endParaRPr lang="en-GB" noProof="0"/>
          </a:p>
        </p:txBody>
      </p:sp>
      <p:sp>
        <p:nvSpPr>
          <p:cNvPr id="5" name="Footer Placeholder 4"/>
          <p:cNvSpPr>
            <a:spLocks noGrp="1"/>
          </p:cNvSpPr>
          <p:nvPr>
            <p:ph type="ftr" sz="quarter" idx="11"/>
          </p:nvPr>
        </p:nvSpPr>
        <p:spPr/>
        <p:txBody>
          <a:bodyPr/>
          <a:lstStyle/>
          <a:p>
            <a:endParaRPr lang="en-GB" noProof="0"/>
          </a:p>
        </p:txBody>
      </p:sp>
      <p:sp>
        <p:nvSpPr>
          <p:cNvPr id="6" name="Slide Number Placeholder 5"/>
          <p:cNvSpPr>
            <a:spLocks noGrp="1"/>
          </p:cNvSpPr>
          <p:nvPr>
            <p:ph type="sldNum" sz="quarter" idx="12"/>
          </p:nvPr>
        </p:nvSpPr>
        <p:spPr/>
        <p:txBody>
          <a:bodyPr/>
          <a:lstStyle/>
          <a:p>
            <a:fld id="{23134A5E-8B9A-4F1B-8A1C-D54727A06F98}" type="slidenum">
              <a:rPr lang="en-GB" noProof="0" smtClean="0"/>
              <a:pPr/>
              <a:t>‹#›</a:t>
            </a:fld>
            <a:endParaRPr lang="en-GB"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GB" noProof="0"/>
          </a:p>
        </p:txBody>
      </p:sp>
      <p:sp>
        <p:nvSpPr>
          <p:cNvPr id="3" name="Content Placeholder 2"/>
          <p:cNvSpPr>
            <a:spLocks noGrp="1"/>
          </p:cNvSpPr>
          <p:nvPr>
            <p:ph idx="1"/>
          </p:nvPr>
        </p:nvSpPr>
        <p:spPr>
          <a:xfrm>
            <a:off x="358775" y="2052001"/>
            <a:ext cx="7002463" cy="2087999"/>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4" name="Date Placeholder 3"/>
          <p:cNvSpPr>
            <a:spLocks noGrp="1"/>
          </p:cNvSpPr>
          <p:nvPr>
            <p:ph type="dt" sz="half" idx="10"/>
          </p:nvPr>
        </p:nvSpPr>
        <p:spPr/>
        <p:txBody>
          <a:bodyPr/>
          <a:lstStyle/>
          <a:p>
            <a:r>
              <a:rPr lang="en-US" noProof="0" smtClean="0"/>
              <a:t>24/10/2013</a:t>
            </a:r>
            <a:endParaRPr lang="en-GB" noProof="0"/>
          </a:p>
        </p:txBody>
      </p:sp>
      <p:sp>
        <p:nvSpPr>
          <p:cNvPr id="5" name="Footer Placeholder 4"/>
          <p:cNvSpPr>
            <a:spLocks noGrp="1"/>
          </p:cNvSpPr>
          <p:nvPr>
            <p:ph type="ftr" sz="quarter" idx="11"/>
          </p:nvPr>
        </p:nvSpPr>
        <p:spPr/>
        <p:txBody>
          <a:bodyPr/>
          <a:lstStyle/>
          <a:p>
            <a:endParaRPr lang="en-GB" noProof="0"/>
          </a:p>
        </p:txBody>
      </p:sp>
      <p:sp>
        <p:nvSpPr>
          <p:cNvPr id="6" name="Slide Number Placeholder 5"/>
          <p:cNvSpPr>
            <a:spLocks noGrp="1"/>
          </p:cNvSpPr>
          <p:nvPr>
            <p:ph type="sldNum" sz="quarter" idx="12"/>
          </p:nvPr>
        </p:nvSpPr>
        <p:spPr/>
        <p:txBody>
          <a:bodyPr/>
          <a:lstStyle/>
          <a:p>
            <a:fld id="{23134A5E-8B9A-4F1B-8A1C-D54727A06F98}" type="slidenum">
              <a:rPr lang="en-GB" noProof="0" smtClean="0"/>
              <a:pPr/>
              <a:t>‹#›</a:t>
            </a:fld>
            <a:endParaRPr lang="en-GB" noProof="0"/>
          </a:p>
        </p:txBody>
      </p:sp>
      <p:sp>
        <p:nvSpPr>
          <p:cNvPr id="7" name="Picture Placeholder 21"/>
          <p:cNvSpPr>
            <a:spLocks noGrp="1"/>
          </p:cNvSpPr>
          <p:nvPr>
            <p:ph type="pic" sz="quarter" idx="14"/>
          </p:nvPr>
        </p:nvSpPr>
        <p:spPr>
          <a:xfrm>
            <a:off x="358775" y="4320000"/>
            <a:ext cx="1314450" cy="1587500"/>
          </a:xfrm>
        </p:spPr>
        <p:txBody>
          <a:bodyPr/>
          <a:lstStyle>
            <a:lvl1pPr>
              <a:buFontTx/>
              <a:buNone/>
              <a:defRPr/>
            </a:lvl1pPr>
          </a:lstStyle>
          <a:p>
            <a:r>
              <a:rPr lang="en-US" smtClean="0"/>
              <a:t>Click icon to add picture</a:t>
            </a:r>
            <a:endParaRPr lang="en-GB"/>
          </a:p>
        </p:txBody>
      </p:sp>
      <p:sp>
        <p:nvSpPr>
          <p:cNvPr id="8" name="Picture Placeholder 21"/>
          <p:cNvSpPr>
            <a:spLocks noGrp="1"/>
          </p:cNvSpPr>
          <p:nvPr>
            <p:ph type="pic" sz="quarter" idx="15"/>
          </p:nvPr>
        </p:nvSpPr>
        <p:spPr>
          <a:xfrm>
            <a:off x="1780725" y="4320000"/>
            <a:ext cx="2736850" cy="1587500"/>
          </a:xfrm>
        </p:spPr>
        <p:txBody>
          <a:bodyPr/>
          <a:lstStyle>
            <a:lvl1pPr>
              <a:buFontTx/>
              <a:buNone/>
              <a:defRPr/>
            </a:lvl1pPr>
          </a:lstStyle>
          <a:p>
            <a:r>
              <a:rPr lang="en-US" smtClean="0"/>
              <a:t>Click icon to add picture</a:t>
            </a:r>
            <a:endParaRPr lang="en-GB"/>
          </a:p>
        </p:txBody>
      </p:sp>
      <p:sp>
        <p:nvSpPr>
          <p:cNvPr id="9" name="Picture Placeholder 21"/>
          <p:cNvSpPr>
            <a:spLocks noGrp="1"/>
          </p:cNvSpPr>
          <p:nvPr>
            <p:ph type="pic" sz="quarter" idx="16"/>
          </p:nvPr>
        </p:nvSpPr>
        <p:spPr>
          <a:xfrm>
            <a:off x="4624326" y="4320000"/>
            <a:ext cx="1314450" cy="1587500"/>
          </a:xfrm>
        </p:spPr>
        <p:txBody>
          <a:bodyPr/>
          <a:lstStyle>
            <a:lvl1pPr>
              <a:buFontTx/>
              <a:buNone/>
              <a:defRPr/>
            </a:lvl1pPr>
          </a:lstStyle>
          <a:p>
            <a:r>
              <a:rPr lang="en-US" smtClean="0"/>
              <a:t>Click icon to add picture</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Grap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GB" noProof="0"/>
          </a:p>
        </p:txBody>
      </p:sp>
      <p:sp>
        <p:nvSpPr>
          <p:cNvPr id="3" name="Content Placeholder 2"/>
          <p:cNvSpPr>
            <a:spLocks noGrp="1"/>
          </p:cNvSpPr>
          <p:nvPr>
            <p:ph idx="1" hasCustomPrompt="1"/>
          </p:nvPr>
        </p:nvSpPr>
        <p:spPr>
          <a:xfrm>
            <a:off x="358775" y="2052001"/>
            <a:ext cx="8426449" cy="424799"/>
          </a:xfrm>
        </p:spPr>
        <p:txBody>
          <a:bodyPr/>
          <a:lstStyle>
            <a:lvl1pPr marL="216000" indent="0">
              <a:buFontTx/>
              <a:buNone/>
              <a:defRPr baseline="0"/>
            </a:lvl1pPr>
          </a:lstStyle>
          <a:p>
            <a:pPr lvl="0"/>
            <a:r>
              <a:rPr lang="en-GB" noProof="0" dirty="0" smtClean="0"/>
              <a:t>Click to add subtitle / further information</a:t>
            </a:r>
            <a:endParaRPr lang="en-GB" noProof="0" dirty="0"/>
          </a:p>
        </p:txBody>
      </p:sp>
      <p:sp>
        <p:nvSpPr>
          <p:cNvPr id="4" name="Date Placeholder 3"/>
          <p:cNvSpPr>
            <a:spLocks noGrp="1"/>
          </p:cNvSpPr>
          <p:nvPr>
            <p:ph type="dt" sz="half" idx="10"/>
          </p:nvPr>
        </p:nvSpPr>
        <p:spPr/>
        <p:txBody>
          <a:bodyPr/>
          <a:lstStyle/>
          <a:p>
            <a:r>
              <a:rPr lang="en-US" noProof="0" smtClean="0"/>
              <a:t>24/10/2013</a:t>
            </a:r>
            <a:endParaRPr lang="en-GB" noProof="0"/>
          </a:p>
        </p:txBody>
      </p:sp>
      <p:sp>
        <p:nvSpPr>
          <p:cNvPr id="5" name="Footer Placeholder 4"/>
          <p:cNvSpPr>
            <a:spLocks noGrp="1"/>
          </p:cNvSpPr>
          <p:nvPr>
            <p:ph type="ftr" sz="quarter" idx="11"/>
          </p:nvPr>
        </p:nvSpPr>
        <p:spPr/>
        <p:txBody>
          <a:bodyPr/>
          <a:lstStyle/>
          <a:p>
            <a:endParaRPr lang="en-GB" noProof="0"/>
          </a:p>
        </p:txBody>
      </p:sp>
      <p:sp>
        <p:nvSpPr>
          <p:cNvPr id="6" name="Slide Number Placeholder 5"/>
          <p:cNvSpPr>
            <a:spLocks noGrp="1"/>
          </p:cNvSpPr>
          <p:nvPr>
            <p:ph type="sldNum" sz="quarter" idx="12"/>
          </p:nvPr>
        </p:nvSpPr>
        <p:spPr/>
        <p:txBody>
          <a:bodyPr/>
          <a:lstStyle/>
          <a:p>
            <a:fld id="{23134A5E-8B9A-4F1B-8A1C-D54727A06F98}" type="slidenum">
              <a:rPr lang="en-GB" noProof="0" smtClean="0"/>
              <a:pPr/>
              <a:t>‹#›</a:t>
            </a:fld>
            <a:endParaRPr lang="en-GB" noProof="0"/>
          </a:p>
        </p:txBody>
      </p:sp>
      <p:sp>
        <p:nvSpPr>
          <p:cNvPr id="8" name="Chart Placeholder 7"/>
          <p:cNvSpPr>
            <a:spLocks noGrp="1"/>
          </p:cNvSpPr>
          <p:nvPr>
            <p:ph type="chart" sz="quarter" idx="13"/>
          </p:nvPr>
        </p:nvSpPr>
        <p:spPr>
          <a:xfrm>
            <a:off x="179512" y="2385060"/>
            <a:ext cx="8616827" cy="3710939"/>
          </a:xfrm>
        </p:spPr>
        <p:txBody>
          <a:bodyPr/>
          <a:lstStyle/>
          <a:p>
            <a:r>
              <a:rPr lang="en-US" smtClean="0"/>
              <a:t>Click icon to add chart</a:t>
            </a:r>
            <a:endParaRPr lang="en-GB"/>
          </a:p>
        </p:txBody>
      </p:sp>
      <p:sp>
        <p:nvSpPr>
          <p:cNvPr id="10" name="Text Placeholder 9"/>
          <p:cNvSpPr>
            <a:spLocks noGrp="1"/>
          </p:cNvSpPr>
          <p:nvPr>
            <p:ph type="body" sz="quarter" idx="14" hasCustomPrompt="1"/>
          </p:nvPr>
        </p:nvSpPr>
        <p:spPr>
          <a:xfrm>
            <a:off x="358775" y="5849937"/>
            <a:ext cx="8426450" cy="246062"/>
          </a:xfrm>
        </p:spPr>
        <p:txBody>
          <a:bodyPr anchor="b" anchorCtr="0"/>
          <a:lstStyle>
            <a:lvl1pPr indent="0" algn="r">
              <a:lnSpc>
                <a:spcPct val="100000"/>
              </a:lnSpc>
              <a:buFontTx/>
              <a:buNone/>
              <a:defRPr sz="1200">
                <a:solidFill>
                  <a:schemeClr val="tx2"/>
                </a:solidFill>
              </a:defRPr>
            </a:lvl1pPr>
            <a:lvl2pPr indent="0" algn="r">
              <a:lnSpc>
                <a:spcPct val="100000"/>
              </a:lnSpc>
              <a:buFontTx/>
              <a:buNone/>
              <a:defRPr sz="1200"/>
            </a:lvl2pPr>
            <a:lvl3pPr indent="0" algn="r">
              <a:lnSpc>
                <a:spcPct val="100000"/>
              </a:lnSpc>
              <a:buFontTx/>
              <a:buNone/>
              <a:defRPr sz="1200"/>
            </a:lvl3pPr>
            <a:lvl4pPr indent="0" algn="r">
              <a:lnSpc>
                <a:spcPct val="100000"/>
              </a:lnSpc>
              <a:buFontTx/>
              <a:buNone/>
              <a:defRPr sz="1200"/>
            </a:lvl4pPr>
            <a:lvl5pPr indent="0" algn="r">
              <a:lnSpc>
                <a:spcPct val="100000"/>
              </a:lnSpc>
              <a:buFontTx/>
              <a:buNone/>
              <a:defRPr sz="1200"/>
            </a:lvl5pPr>
          </a:lstStyle>
          <a:p>
            <a:pPr lvl="0"/>
            <a:r>
              <a:rPr lang="en-US" dirty="0" smtClean="0"/>
              <a:t>Click to add source/notes</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GB" noProof="0"/>
          </a:p>
        </p:txBody>
      </p:sp>
      <p:sp>
        <p:nvSpPr>
          <p:cNvPr id="3" name="Date Placeholder 2"/>
          <p:cNvSpPr>
            <a:spLocks noGrp="1"/>
          </p:cNvSpPr>
          <p:nvPr>
            <p:ph type="dt" sz="half" idx="10"/>
          </p:nvPr>
        </p:nvSpPr>
        <p:spPr/>
        <p:txBody>
          <a:bodyPr/>
          <a:lstStyle/>
          <a:p>
            <a:r>
              <a:rPr lang="en-US" noProof="0" smtClean="0"/>
              <a:t>24/10/2013</a:t>
            </a:r>
            <a:endParaRPr lang="en-GB" noProof="0"/>
          </a:p>
        </p:txBody>
      </p:sp>
      <p:sp>
        <p:nvSpPr>
          <p:cNvPr id="4" name="Footer Placeholder 3"/>
          <p:cNvSpPr>
            <a:spLocks noGrp="1"/>
          </p:cNvSpPr>
          <p:nvPr>
            <p:ph type="ftr" sz="quarter" idx="11"/>
          </p:nvPr>
        </p:nvSpPr>
        <p:spPr/>
        <p:txBody>
          <a:bodyPr/>
          <a:lstStyle/>
          <a:p>
            <a:endParaRPr lang="en-GB" noProof="0"/>
          </a:p>
        </p:txBody>
      </p:sp>
      <p:sp>
        <p:nvSpPr>
          <p:cNvPr id="5" name="Slide Number Placeholder 4"/>
          <p:cNvSpPr>
            <a:spLocks noGrp="1"/>
          </p:cNvSpPr>
          <p:nvPr>
            <p:ph type="sldNum" sz="quarter" idx="12"/>
          </p:nvPr>
        </p:nvSpPr>
        <p:spPr/>
        <p:txBody>
          <a:bodyPr/>
          <a:lstStyle/>
          <a:p>
            <a:fld id="{23134A5E-8B9A-4F1B-8A1C-D54727A06F98}" type="slidenum">
              <a:rPr lang="en-GB" noProof="0" smtClean="0"/>
              <a:pPr/>
              <a:t>‹#›</a:t>
            </a:fld>
            <a:endParaRPr lang="en-GB"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noProof="0" smtClean="0"/>
              <a:t>24/10/2013</a:t>
            </a:r>
            <a:endParaRPr lang="en-GB" noProof="0"/>
          </a:p>
        </p:txBody>
      </p:sp>
      <p:sp>
        <p:nvSpPr>
          <p:cNvPr id="3" name="Footer Placeholder 2"/>
          <p:cNvSpPr>
            <a:spLocks noGrp="1"/>
          </p:cNvSpPr>
          <p:nvPr>
            <p:ph type="ftr" sz="quarter" idx="11"/>
          </p:nvPr>
        </p:nvSpPr>
        <p:spPr/>
        <p:txBody>
          <a:bodyPr/>
          <a:lstStyle/>
          <a:p>
            <a:endParaRPr lang="en-GB" noProof="0"/>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a:t>
            </a:fld>
            <a:endParaRPr lang="en-GB"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28652" y="1825626"/>
            <a:ext cx="3873011"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2339" y="1825626"/>
            <a:ext cx="3873012"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ED4764C-2D3D-4588-B8E5-7672F6F450E3}" type="datetime1">
              <a:rPr lang="en-GB" smtClean="0">
                <a:solidFill>
                  <a:srgbClr val="1E6482">
                    <a:tint val="75000"/>
                  </a:srgbClr>
                </a:solidFill>
              </a:rPr>
              <a:pPr/>
              <a:t>12/01/2017</a:t>
            </a:fld>
            <a:endParaRPr lang="en-GB">
              <a:solidFill>
                <a:srgbClr val="1E6482">
                  <a:tint val="75000"/>
                </a:srgbClr>
              </a:solidFill>
            </a:endParaRPr>
          </a:p>
        </p:txBody>
      </p:sp>
      <p:sp>
        <p:nvSpPr>
          <p:cNvPr id="6" name="Footer Placeholder 5"/>
          <p:cNvSpPr>
            <a:spLocks noGrp="1"/>
          </p:cNvSpPr>
          <p:nvPr>
            <p:ph type="ftr" sz="quarter" idx="11"/>
          </p:nvPr>
        </p:nvSpPr>
        <p:spPr/>
        <p:txBody>
          <a:bodyPr/>
          <a:lstStyle/>
          <a:p>
            <a:r>
              <a:rPr lang="en-GB" smtClean="0">
                <a:solidFill>
                  <a:srgbClr val="1E6482">
                    <a:tint val="75000"/>
                  </a:srgbClr>
                </a:solidFill>
              </a:rPr>
              <a:t>Delivery Plan</a:t>
            </a:r>
            <a:endParaRPr lang="en-GB">
              <a:solidFill>
                <a:srgbClr val="1E6482">
                  <a:tint val="75000"/>
                </a:srgbClr>
              </a:solidFill>
            </a:endParaRPr>
          </a:p>
        </p:txBody>
      </p:sp>
      <p:sp>
        <p:nvSpPr>
          <p:cNvPr id="7" name="Slide Number Placeholder 6"/>
          <p:cNvSpPr>
            <a:spLocks noGrp="1"/>
          </p:cNvSpPr>
          <p:nvPr>
            <p:ph type="sldNum" sz="quarter" idx="12"/>
          </p:nvPr>
        </p:nvSpPr>
        <p:spPr/>
        <p:txBody>
          <a:bodyPr/>
          <a:lstStyle/>
          <a:p>
            <a:fld id="{9E392B69-7F34-4833-A48A-1472ED9D6EC6}" type="slidenum">
              <a:rPr lang="en-GB" smtClean="0">
                <a:solidFill>
                  <a:srgbClr val="1E6482">
                    <a:tint val="75000"/>
                  </a:srgbClr>
                </a:solidFill>
              </a:rPr>
              <a:pPr/>
              <a:t>‹#›</a:t>
            </a:fld>
            <a:endParaRPr lang="en-GB">
              <a:solidFill>
                <a:srgbClr val="1E6482">
                  <a:tint val="75000"/>
                </a:srgbClr>
              </a:solidFill>
            </a:endParaRPr>
          </a:p>
        </p:txBody>
      </p:sp>
    </p:spTree>
    <p:extLst>
      <p:ext uri="{BB962C8B-B14F-4D97-AF65-F5344CB8AC3E}">
        <p14:creationId xmlns:p14="http://schemas.microsoft.com/office/powerpoint/2010/main" val="906980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79735" y="1144666"/>
            <a:ext cx="8447135" cy="5030264"/>
          </a:xfrm>
          <a:prstGeom prst="rect">
            <a:avLst/>
          </a:prstGeom>
        </p:spPr>
        <p:txBody>
          <a:bodyPr lIns="78903" tIns="78903" rIns="78903" bIns="78903" numCol="1" spcCol="189367">
            <a:normAutofit/>
          </a:bodyPr>
          <a:lstStyle>
            <a:lvl1pPr marL="0" indent="0">
              <a:lnSpc>
                <a:spcPct val="100000"/>
              </a:lnSpc>
              <a:spcBef>
                <a:spcPts val="0"/>
              </a:spcBef>
              <a:spcAft>
                <a:spcPts val="186"/>
              </a:spcAft>
              <a:buNone/>
              <a:defRPr sz="1000" b="1">
                <a:solidFill>
                  <a:schemeClr val="accent2"/>
                </a:solidFill>
                <a:latin typeface="Arial" panose="020B0604020202020204" pitchFamily="34" charset="0"/>
              </a:defRPr>
            </a:lvl1pPr>
            <a:lvl2pPr marL="0" indent="0">
              <a:lnSpc>
                <a:spcPct val="100000"/>
              </a:lnSpc>
              <a:spcBef>
                <a:spcPts val="0"/>
              </a:spcBef>
              <a:spcAft>
                <a:spcPts val="186"/>
              </a:spcAft>
              <a:buNone/>
              <a:defRPr sz="1000">
                <a:latin typeface="Arial" panose="020B0604020202020204" pitchFamily="34" charset="0"/>
              </a:defRPr>
            </a:lvl2pPr>
            <a:lvl3pPr marL="117133" indent="-117133">
              <a:lnSpc>
                <a:spcPct val="100000"/>
              </a:lnSpc>
              <a:spcBef>
                <a:spcPts val="0"/>
              </a:spcBef>
              <a:spcAft>
                <a:spcPts val="186"/>
              </a:spcAft>
              <a:defRPr sz="1000">
                <a:latin typeface="Arial" panose="020B0604020202020204" pitchFamily="34" charset="0"/>
              </a:defRPr>
            </a:lvl3pPr>
            <a:lvl4pPr marL="221473" indent="-103352">
              <a:lnSpc>
                <a:spcPct val="100000"/>
              </a:lnSpc>
              <a:spcBef>
                <a:spcPts val="0"/>
              </a:spcBef>
              <a:spcAft>
                <a:spcPts val="186"/>
              </a:spcAft>
              <a:defRPr sz="1000">
                <a:latin typeface="Arial" panose="020B0604020202020204" pitchFamily="34" charset="0"/>
              </a:defRPr>
            </a:lvl4pPr>
            <a:lvl5pPr marL="335415" indent="-116908">
              <a:lnSpc>
                <a:spcPct val="100000"/>
              </a:lnSpc>
              <a:spcBef>
                <a:spcPts val="0"/>
              </a:spcBef>
              <a:spcAft>
                <a:spcPts val="186"/>
              </a:spcAft>
              <a:defRPr sz="1000">
                <a:latin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 Placeholder 25"/>
          <p:cNvSpPr>
            <a:spLocks noGrp="1"/>
          </p:cNvSpPr>
          <p:nvPr>
            <p:ph type="body" sz="quarter" idx="15" hasCustomPrompt="1"/>
          </p:nvPr>
        </p:nvSpPr>
        <p:spPr>
          <a:xfrm>
            <a:off x="279736" y="723818"/>
            <a:ext cx="8447135" cy="270387"/>
          </a:xfrm>
          <a:prstGeom prst="rect">
            <a:avLst/>
          </a:prstGeom>
        </p:spPr>
        <p:txBody>
          <a:bodyPr>
            <a:noAutofit/>
          </a:bodyPr>
          <a:lstStyle>
            <a:lvl1pPr marL="0" indent="0">
              <a:buNone/>
              <a:defRPr sz="1600" b="1" baseline="0">
                <a:solidFill>
                  <a:schemeClr val="tx2"/>
                </a:solidFill>
                <a:latin typeface="Arial" panose="020B0604020202020204" pitchFamily="34" charset="0"/>
              </a:defRPr>
            </a:lvl1pPr>
            <a:lvl2pPr marL="234355" indent="0">
              <a:buNone/>
              <a:defRPr b="1">
                <a:solidFill>
                  <a:schemeClr val="accent5">
                    <a:lumMod val="50000"/>
                  </a:schemeClr>
                </a:solidFill>
              </a:defRPr>
            </a:lvl2pPr>
            <a:lvl3pPr marL="468711" indent="0">
              <a:buNone/>
              <a:defRPr b="1">
                <a:solidFill>
                  <a:schemeClr val="accent5">
                    <a:lumMod val="50000"/>
                  </a:schemeClr>
                </a:solidFill>
              </a:defRPr>
            </a:lvl3pPr>
            <a:lvl4pPr marL="703065" indent="0">
              <a:buNone/>
              <a:defRPr b="1">
                <a:solidFill>
                  <a:schemeClr val="accent5">
                    <a:lumMod val="50000"/>
                  </a:schemeClr>
                </a:solidFill>
              </a:defRPr>
            </a:lvl4pPr>
            <a:lvl5pPr marL="937424" indent="0">
              <a:buNone/>
              <a:defRPr b="1">
                <a:solidFill>
                  <a:schemeClr val="accent5">
                    <a:lumMod val="50000"/>
                  </a:schemeClr>
                </a:solidFill>
              </a:defRPr>
            </a:lvl5pPr>
          </a:lstStyle>
          <a:p>
            <a:pPr lvl="0"/>
            <a:r>
              <a:rPr lang="en-US" dirty="0" smtClean="0"/>
              <a:t>Click to add title</a:t>
            </a:r>
            <a:endParaRPr lang="en-GB" dirty="0"/>
          </a:p>
        </p:txBody>
      </p:sp>
    </p:spTree>
    <p:extLst>
      <p:ext uri="{BB962C8B-B14F-4D97-AF65-F5344CB8AC3E}">
        <p14:creationId xmlns:p14="http://schemas.microsoft.com/office/powerpoint/2010/main" val="74033758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slideLayout" Target="../slideLayouts/slideLayout10.xml"/><Relationship Id="rId7" Type="http://schemas.openxmlformats.org/officeDocument/2006/relationships/oleObject" Target="../embeddings/oleObject1.bin"/><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tags" Target="../tags/tag1.xml"/><Relationship Id="rId5" Type="http://schemas.openxmlformats.org/officeDocument/2006/relationships/vmlDrawing" Target="../drawings/vmlDrawing1.vml"/><Relationship Id="rId10" Type="http://schemas.openxmlformats.org/officeDocument/2006/relationships/image" Target="../media/image12.jpeg"/><Relationship Id="rId4" Type="http://schemas.openxmlformats.org/officeDocument/2006/relationships/theme" Target="../theme/theme2.xml"/><Relationship Id="rId9" Type="http://schemas.openxmlformats.org/officeDocument/2006/relationships/image" Target="../media/image1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8775" y="1386000"/>
            <a:ext cx="8426449" cy="565200"/>
          </a:xfrm>
          <a:prstGeom prst="rect">
            <a:avLst/>
          </a:prstGeom>
          <a:solidFill>
            <a:schemeClr val="accent1"/>
          </a:solidFill>
        </p:spPr>
        <p:txBody>
          <a:bodyPr vert="horz" lIns="216000" tIns="0" rIns="0" bIns="0" rtlCol="0" anchor="t" anchorCtr="0">
            <a:noAutofit/>
          </a:bodyPr>
          <a:lstStyle/>
          <a:p>
            <a:r>
              <a:rPr lang="en-US" noProof="0" smtClean="0"/>
              <a:t>Click to edit Master title style</a:t>
            </a:r>
            <a:endParaRPr lang="en-GB" noProof="0" dirty="0"/>
          </a:p>
        </p:txBody>
      </p:sp>
      <p:sp>
        <p:nvSpPr>
          <p:cNvPr id="3" name="Text Placeholder 2"/>
          <p:cNvSpPr>
            <a:spLocks noGrp="1"/>
          </p:cNvSpPr>
          <p:nvPr>
            <p:ph type="body" idx="1"/>
          </p:nvPr>
        </p:nvSpPr>
        <p:spPr>
          <a:xfrm>
            <a:off x="358775" y="2052001"/>
            <a:ext cx="7002463" cy="3780000"/>
          </a:xfrm>
          <a:prstGeom prst="rect">
            <a:avLst/>
          </a:prstGeom>
        </p:spPr>
        <p:txBody>
          <a:bodyPr vert="horz" lIns="0" tIns="0" rIns="0" bIns="0" rtlCol="0" anchor="t" anchorCtr="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4" name="Date Placeholder 3"/>
          <p:cNvSpPr>
            <a:spLocks noGrp="1"/>
          </p:cNvSpPr>
          <p:nvPr>
            <p:ph type="dt" sz="half" idx="2"/>
          </p:nvPr>
        </p:nvSpPr>
        <p:spPr>
          <a:xfrm>
            <a:off x="7895615" y="6309700"/>
            <a:ext cx="900000" cy="180000"/>
          </a:xfrm>
          <a:prstGeom prst="rect">
            <a:avLst/>
          </a:prstGeom>
        </p:spPr>
        <p:txBody>
          <a:bodyPr vert="horz" lIns="0" tIns="0" rIns="0" bIns="0" rtlCol="0" anchor="b" anchorCtr="0">
            <a:noAutofit/>
          </a:bodyPr>
          <a:lstStyle>
            <a:lvl1pPr algn="r">
              <a:defRPr sz="1200">
                <a:solidFill>
                  <a:schemeClr val="bg1"/>
                </a:solidFill>
                <a:latin typeface="Arial" pitchFamily="34" charset="0"/>
                <a:cs typeface="Arial" pitchFamily="34" charset="0"/>
              </a:defRPr>
            </a:lvl1pPr>
          </a:lstStyle>
          <a:p>
            <a:r>
              <a:rPr lang="en-US" noProof="0" smtClean="0"/>
              <a:t>24/10/2013</a:t>
            </a:r>
            <a:endParaRPr lang="en-GB" noProof="0"/>
          </a:p>
        </p:txBody>
      </p:sp>
      <p:sp>
        <p:nvSpPr>
          <p:cNvPr id="5" name="Footer Placeholder 4"/>
          <p:cNvSpPr>
            <a:spLocks noGrp="1"/>
          </p:cNvSpPr>
          <p:nvPr>
            <p:ph type="ftr" sz="quarter" idx="3"/>
          </p:nvPr>
        </p:nvSpPr>
        <p:spPr>
          <a:xfrm>
            <a:off x="655199" y="6309700"/>
            <a:ext cx="7240415" cy="180000"/>
          </a:xfrm>
          <a:prstGeom prst="rect">
            <a:avLst/>
          </a:prstGeom>
        </p:spPr>
        <p:txBody>
          <a:bodyPr vert="horz" lIns="0" tIns="0" rIns="0" bIns="0" rtlCol="0" anchor="b" anchorCtr="0">
            <a:noAutofit/>
          </a:bodyPr>
          <a:lstStyle>
            <a:lvl1pPr algn="l">
              <a:defRPr sz="1200">
                <a:solidFill>
                  <a:schemeClr val="tx1"/>
                </a:solidFill>
                <a:latin typeface="Arial" pitchFamily="34" charset="0"/>
                <a:cs typeface="Arial" pitchFamily="34" charset="0"/>
              </a:defRPr>
            </a:lvl1pPr>
          </a:lstStyle>
          <a:p>
            <a:endParaRPr lang="en-GB" noProof="0"/>
          </a:p>
        </p:txBody>
      </p:sp>
      <p:sp>
        <p:nvSpPr>
          <p:cNvPr id="6" name="Slide Number Placeholder 5"/>
          <p:cNvSpPr>
            <a:spLocks noGrp="1"/>
          </p:cNvSpPr>
          <p:nvPr>
            <p:ph type="sldNum" sz="quarter" idx="4"/>
          </p:nvPr>
        </p:nvSpPr>
        <p:spPr>
          <a:xfrm>
            <a:off x="237600" y="6309700"/>
            <a:ext cx="301175" cy="180000"/>
          </a:xfrm>
          <a:prstGeom prst="rect">
            <a:avLst/>
          </a:prstGeom>
        </p:spPr>
        <p:txBody>
          <a:bodyPr vert="horz" lIns="0" tIns="0" rIns="0" bIns="0" rtlCol="0" anchor="b" anchorCtr="0">
            <a:noAutofit/>
          </a:bodyPr>
          <a:lstStyle>
            <a:lvl1pPr algn="r">
              <a:defRPr sz="1200" b="1">
                <a:solidFill>
                  <a:schemeClr val="tx1"/>
                </a:solidFill>
                <a:latin typeface="Arial" pitchFamily="34" charset="0"/>
                <a:cs typeface="Arial" pitchFamily="34" charset="0"/>
              </a:defRPr>
            </a:lvl1pPr>
          </a:lstStyle>
          <a:p>
            <a:fld id="{23134A5E-8B9A-4F1B-8A1C-D54727A06F98}" type="slidenum">
              <a:rPr lang="en-GB" noProof="0" smtClean="0"/>
              <a:pPr/>
              <a:t>‹#›</a:t>
            </a:fld>
            <a:endParaRPr lang="en-GB" noProof="0"/>
          </a:p>
        </p:txBody>
      </p:sp>
      <p:pic>
        <p:nvPicPr>
          <p:cNvPr id="8" name="Picture 7" descr="J:\NHS CB\Communication\Branding\Logos\NHS England\NHS England col.jpg"/>
          <p:cNvPicPr>
            <a:picLocks noChangeAspect="1" noChangeArrowheads="1"/>
          </p:cNvPicPr>
          <p:nvPr userDrawn="1"/>
        </p:nvPicPr>
        <p:blipFill>
          <a:blip r:embed="rId9" cstate="print">
            <a:extLst>
              <a:ext uri="{28A0092B-C50C-407E-A947-70E740481C1C}">
                <a14:useLocalDpi xmlns:a14="http://schemas.microsoft.com/office/drawing/2010/main" val="0"/>
              </a:ext>
            </a:extLst>
          </a:blip>
          <a:srcRect/>
          <a:stretch>
            <a:fillRect/>
          </a:stretch>
        </p:blipFill>
        <p:spPr bwMode="auto">
          <a:xfrm>
            <a:off x="7817715" y="488113"/>
            <a:ext cx="977900" cy="6096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6" r:id="rId4"/>
    <p:sldLayoutId id="2147483657" r:id="rId5"/>
    <p:sldLayoutId id="2147483654" r:id="rId6"/>
    <p:sldLayoutId id="2147483655" r:id="rId7"/>
  </p:sldLayoutIdLst>
  <p:hf hdr="0" ftr="0" dt="0"/>
  <p:txStyles>
    <p:titleStyle>
      <a:lvl1pPr algn="l" defTabSz="914400" rtl="0" eaLnBrk="1" latinLnBrk="0" hangingPunct="1">
        <a:spcBef>
          <a:spcPct val="0"/>
        </a:spcBef>
        <a:buNone/>
        <a:defRPr sz="3400" kern="1200">
          <a:solidFill>
            <a:schemeClr val="bg1"/>
          </a:solidFill>
          <a:latin typeface="Arial" pitchFamily="34" charset="0"/>
          <a:ea typeface="+mj-ea"/>
          <a:cs typeface="Arial" pitchFamily="34" charset="0"/>
        </a:defRPr>
      </a:lvl1pPr>
    </p:titleStyle>
    <p:bodyStyle>
      <a:lvl1pPr marL="216000" indent="-216000" algn="l" defTabSz="216000" rtl="0" eaLnBrk="1" latinLnBrk="0" hangingPunct="1">
        <a:lnSpc>
          <a:spcPts val="2400"/>
        </a:lnSpc>
        <a:spcBef>
          <a:spcPts val="1200"/>
        </a:spcBef>
        <a:buClr>
          <a:schemeClr val="accent1"/>
        </a:buClr>
        <a:buFont typeface="Arial" pitchFamily="34" charset="0"/>
        <a:buChar char="•"/>
        <a:defRPr sz="2400" kern="1200">
          <a:solidFill>
            <a:schemeClr val="tx1"/>
          </a:solidFill>
          <a:latin typeface="Arial" pitchFamily="34" charset="0"/>
          <a:ea typeface="+mn-ea"/>
          <a:cs typeface="Arial" pitchFamily="34" charset="0"/>
        </a:defRPr>
      </a:lvl1pPr>
      <a:lvl2pPr marL="432000" indent="-216000" algn="l" defTabSz="216000" rtl="0" eaLnBrk="1" latinLnBrk="0" hangingPunct="1">
        <a:lnSpc>
          <a:spcPts val="2400"/>
        </a:lnSpc>
        <a:spcBef>
          <a:spcPts val="1200"/>
        </a:spcBef>
        <a:buClr>
          <a:schemeClr val="accent1"/>
        </a:buClr>
        <a:buFont typeface="Arial" pitchFamily="34" charset="0"/>
        <a:buChar char="•"/>
        <a:defRPr sz="2400" kern="1200">
          <a:solidFill>
            <a:schemeClr val="tx1"/>
          </a:solidFill>
          <a:latin typeface="Arial" pitchFamily="34" charset="0"/>
          <a:ea typeface="+mn-ea"/>
          <a:cs typeface="Arial" pitchFamily="34" charset="0"/>
        </a:defRPr>
      </a:lvl2pPr>
      <a:lvl3pPr marL="648000" indent="-216000" algn="l" defTabSz="216000" rtl="0" eaLnBrk="1" latinLnBrk="0" hangingPunct="1">
        <a:lnSpc>
          <a:spcPts val="2400"/>
        </a:lnSpc>
        <a:spcBef>
          <a:spcPts val="1200"/>
        </a:spcBef>
        <a:buClr>
          <a:schemeClr val="accent1"/>
        </a:buClr>
        <a:buFont typeface="Arial" pitchFamily="34" charset="0"/>
        <a:buChar char="•"/>
        <a:defRPr sz="2400" kern="1200">
          <a:solidFill>
            <a:schemeClr val="tx1"/>
          </a:solidFill>
          <a:latin typeface="Arial" pitchFamily="34" charset="0"/>
          <a:ea typeface="+mn-ea"/>
          <a:cs typeface="Arial" pitchFamily="34" charset="0"/>
        </a:defRPr>
      </a:lvl3pPr>
      <a:lvl4pPr marL="864000" indent="-216000" algn="l" defTabSz="216000" rtl="0" eaLnBrk="1" latinLnBrk="0" hangingPunct="1">
        <a:lnSpc>
          <a:spcPts val="2400"/>
        </a:lnSpc>
        <a:spcBef>
          <a:spcPts val="1200"/>
        </a:spcBef>
        <a:buClr>
          <a:schemeClr val="accent1"/>
        </a:buClr>
        <a:buFont typeface="Arial" pitchFamily="34" charset="0"/>
        <a:buChar char="•"/>
        <a:defRPr sz="2400" kern="1200">
          <a:solidFill>
            <a:schemeClr val="tx1"/>
          </a:solidFill>
          <a:latin typeface="Arial" pitchFamily="34" charset="0"/>
          <a:ea typeface="+mn-ea"/>
          <a:cs typeface="Arial" pitchFamily="34" charset="0"/>
        </a:defRPr>
      </a:lvl4pPr>
      <a:lvl5pPr marL="1080000" indent="-216000" algn="l" defTabSz="216000" rtl="0" eaLnBrk="1" latinLnBrk="0" hangingPunct="1">
        <a:lnSpc>
          <a:spcPts val="2400"/>
        </a:lnSpc>
        <a:spcBef>
          <a:spcPts val="1200"/>
        </a:spcBef>
        <a:buClr>
          <a:schemeClr val="accent1"/>
        </a:buClr>
        <a:buFont typeface="Arial" pitchFamily="34" charset="0"/>
        <a:buChar char="•"/>
        <a:defRPr sz="24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4934" y="528538"/>
            <a:ext cx="8454132" cy="557541"/>
          </a:xfrm>
          <a:prstGeom prst="rect">
            <a:avLst/>
          </a:prstGeom>
        </p:spPr>
        <p:txBody>
          <a:bodyPr vert="horz" lIns="80165" tIns="40083" rIns="80165" bIns="40083"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4935" y="1208053"/>
            <a:ext cx="8454130" cy="4968911"/>
          </a:xfrm>
          <a:prstGeom prst="rect">
            <a:avLst/>
          </a:prstGeom>
        </p:spPr>
        <p:txBody>
          <a:bodyPr vert="horz" lIns="80165" tIns="40083" rIns="80165" bIns="40083"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276803" y="6356352"/>
            <a:ext cx="2057400" cy="365125"/>
          </a:xfrm>
          <a:prstGeom prst="rect">
            <a:avLst/>
          </a:prstGeom>
        </p:spPr>
        <p:txBody>
          <a:bodyPr vert="horz" lIns="80165" tIns="40083" rIns="80165" bIns="40083" rtlCol="0" anchor="ctr"/>
          <a:lstStyle>
            <a:lvl1pPr algn="l">
              <a:defRPr sz="600">
                <a:solidFill>
                  <a:schemeClr val="tx1">
                    <a:tint val="75000"/>
                  </a:schemeClr>
                </a:solidFill>
              </a:defRPr>
            </a:lvl1pPr>
          </a:lstStyle>
          <a:p>
            <a:pPr defTabSz="801654"/>
            <a:fld id="{F7DEA57B-89E8-46D8-A442-9D9F897E13CB}" type="datetime1">
              <a:rPr lang="en-GB" smtClean="0">
                <a:solidFill>
                  <a:srgbClr val="1E6482">
                    <a:tint val="75000"/>
                  </a:srgbClr>
                </a:solidFill>
              </a:rPr>
              <a:pPr defTabSz="801654"/>
              <a:t>12/01/2017</a:t>
            </a:fld>
            <a:endParaRPr lang="en-GB" dirty="0">
              <a:solidFill>
                <a:srgbClr val="1E6482">
                  <a:tint val="75000"/>
                </a:srgbClr>
              </a:solidFill>
            </a:endParaRPr>
          </a:p>
        </p:txBody>
      </p:sp>
      <p:sp>
        <p:nvSpPr>
          <p:cNvPr id="5" name="Footer Placeholder 4"/>
          <p:cNvSpPr>
            <a:spLocks noGrp="1"/>
          </p:cNvSpPr>
          <p:nvPr>
            <p:ph type="ftr" sz="quarter" idx="3"/>
          </p:nvPr>
        </p:nvSpPr>
        <p:spPr>
          <a:xfrm>
            <a:off x="3028951" y="6356352"/>
            <a:ext cx="3086099" cy="365125"/>
          </a:xfrm>
          <a:prstGeom prst="rect">
            <a:avLst/>
          </a:prstGeom>
        </p:spPr>
        <p:txBody>
          <a:bodyPr vert="horz" lIns="80165" tIns="40083" rIns="80165" bIns="40083" rtlCol="0" anchor="ctr"/>
          <a:lstStyle>
            <a:lvl1pPr algn="ctr">
              <a:defRPr sz="600">
                <a:solidFill>
                  <a:schemeClr val="tx1">
                    <a:tint val="75000"/>
                  </a:schemeClr>
                </a:solidFill>
              </a:defRPr>
            </a:lvl1pPr>
          </a:lstStyle>
          <a:p>
            <a:pPr defTabSz="801654"/>
            <a:r>
              <a:rPr lang="en-GB" dirty="0" smtClean="0">
                <a:solidFill>
                  <a:srgbClr val="1E6482">
                    <a:tint val="75000"/>
                  </a:srgbClr>
                </a:solidFill>
              </a:rPr>
              <a:t>Delivery Plan</a:t>
            </a:r>
            <a:endParaRPr lang="en-GB" dirty="0">
              <a:solidFill>
                <a:srgbClr val="1E6482">
                  <a:tint val="75000"/>
                </a:srgbClr>
              </a:solidFill>
            </a:endParaRPr>
          </a:p>
        </p:txBody>
      </p:sp>
      <p:sp>
        <p:nvSpPr>
          <p:cNvPr id="6" name="Slide Number Placeholder 5"/>
          <p:cNvSpPr>
            <a:spLocks noGrp="1"/>
          </p:cNvSpPr>
          <p:nvPr>
            <p:ph type="sldNum" sz="quarter" idx="4"/>
          </p:nvPr>
        </p:nvSpPr>
        <p:spPr>
          <a:xfrm>
            <a:off x="6673535" y="6356352"/>
            <a:ext cx="2057400" cy="365125"/>
          </a:xfrm>
          <a:prstGeom prst="rect">
            <a:avLst/>
          </a:prstGeom>
        </p:spPr>
        <p:txBody>
          <a:bodyPr vert="horz" lIns="80165" tIns="40083" rIns="80165" bIns="40083" rtlCol="0" anchor="ctr"/>
          <a:lstStyle>
            <a:lvl1pPr algn="r">
              <a:defRPr sz="600">
                <a:solidFill>
                  <a:schemeClr val="tx1">
                    <a:tint val="75000"/>
                  </a:schemeClr>
                </a:solidFill>
              </a:defRPr>
            </a:lvl1pPr>
          </a:lstStyle>
          <a:p>
            <a:pPr defTabSz="801654"/>
            <a:fld id="{9E392B69-7F34-4833-A48A-1472ED9D6EC6}" type="slidenum">
              <a:rPr lang="en-GB" smtClean="0">
                <a:solidFill>
                  <a:srgbClr val="1E6482">
                    <a:tint val="75000"/>
                  </a:srgbClr>
                </a:solidFill>
              </a:rPr>
              <a:pPr defTabSz="801654"/>
              <a:t>‹#›</a:t>
            </a:fld>
            <a:endParaRPr lang="en-GB" dirty="0">
              <a:solidFill>
                <a:srgbClr val="1E6482">
                  <a:tint val="75000"/>
                </a:srgbClr>
              </a:solidFill>
            </a:endParaRPr>
          </a:p>
        </p:txBody>
      </p:sp>
      <p:graphicFrame>
        <p:nvGraphicFramePr>
          <p:cNvPr id="7" name="Object 6" hidden="1"/>
          <p:cNvGraphicFramePr>
            <a:graphicFrameLocks noChangeAspect="1"/>
          </p:cNvGraphicFramePr>
          <p:nvPr userDrawn="1">
            <p:custDataLst>
              <p:tags r:id="rId6"/>
            </p:custDataLst>
            <p:extLst>
              <p:ext uri="{D42A27DB-BD31-4B8C-83A1-F6EECF244321}">
                <p14:modId xmlns:p14="http://schemas.microsoft.com/office/powerpoint/2010/main" val="4020753408"/>
              </p:ext>
            </p:extLst>
          </p:nvPr>
        </p:nvGraphicFramePr>
        <p:xfrm>
          <a:off x="1926" y="1019"/>
          <a:ext cx="1920" cy="1018"/>
        </p:xfrm>
        <a:graphic>
          <a:graphicData uri="http://schemas.openxmlformats.org/presentationml/2006/ole">
            <mc:AlternateContent xmlns:mc="http://schemas.openxmlformats.org/markup-compatibility/2006">
              <mc:Choice xmlns:v="urn:schemas-microsoft-com:vml" Requires="v">
                <p:oleObj spid="_x0000_s1052" name="think-cell Slide" r:id="rId7" imgW="216" imgH="216" progId="TCLayout.ActiveDocument.1">
                  <p:embed/>
                </p:oleObj>
              </mc:Choice>
              <mc:Fallback>
                <p:oleObj name="think-cell Slide" r:id="rId7" imgW="216" imgH="216" progId="TCLayout.ActiveDocument.1">
                  <p:embed/>
                  <p:pic>
                    <p:nvPicPr>
                      <p:cNvPr id="0" name=""/>
                      <p:cNvPicPr/>
                      <p:nvPr/>
                    </p:nvPicPr>
                    <p:blipFill>
                      <a:blip r:embed="rId8"/>
                      <a:stretch>
                        <a:fillRect/>
                      </a:stretch>
                    </p:blipFill>
                    <p:spPr>
                      <a:xfrm>
                        <a:off x="1926" y="1019"/>
                        <a:ext cx="1920" cy="1018"/>
                      </a:xfrm>
                      <a:prstGeom prst="rect">
                        <a:avLst/>
                      </a:prstGeom>
                    </p:spPr>
                  </p:pic>
                </p:oleObj>
              </mc:Fallback>
            </mc:AlternateContent>
          </a:graphicData>
        </a:graphic>
      </p:graphicFrame>
      <p:sp>
        <p:nvSpPr>
          <p:cNvPr id="9" name="Footer Placeholder 2"/>
          <p:cNvSpPr txBox="1">
            <a:spLocks/>
          </p:cNvSpPr>
          <p:nvPr userDrawn="1"/>
        </p:nvSpPr>
        <p:spPr>
          <a:xfrm>
            <a:off x="5611529" y="6327714"/>
            <a:ext cx="2620286" cy="326351"/>
          </a:xfrm>
          <a:prstGeom prst="rect">
            <a:avLst/>
          </a:prstGeom>
        </p:spPr>
        <p:txBody>
          <a:bodyPr vert="horz" lIns="0" tIns="0" rIns="0" bIns="0" rtlCol="0" anchor="b" anchorCtr="0"/>
          <a:lstStyle>
            <a:defPPr>
              <a:defRPr lang="en-US"/>
            </a:defPPr>
            <a:lvl1pPr algn="r" defTabSz="496888" rtl="0" fontAlgn="base">
              <a:spcBef>
                <a:spcPct val="0"/>
              </a:spcBef>
              <a:spcAft>
                <a:spcPct val="0"/>
              </a:spcAft>
              <a:defRPr sz="916" kern="1200">
                <a:solidFill>
                  <a:srgbClr val="007DB8"/>
                </a:solidFill>
                <a:latin typeface="Arial" panose="020B0604020202020204" pitchFamily="34" charset="0"/>
                <a:ea typeface="ヒラギノ角ゴ Pro W3" charset="0"/>
                <a:cs typeface="Arial" panose="020B0604020202020204" pitchFamily="34" charset="0"/>
              </a:defRPr>
            </a:lvl1pPr>
            <a:lvl2pPr marL="496888" indent="-39688" algn="l" defTabSz="496888" rtl="0" fontAlgn="base">
              <a:spcBef>
                <a:spcPct val="0"/>
              </a:spcBef>
              <a:spcAft>
                <a:spcPct val="0"/>
              </a:spcAft>
              <a:defRPr kern="1200">
                <a:solidFill>
                  <a:schemeClr val="tx1"/>
                </a:solidFill>
                <a:latin typeface="Calibri" charset="0"/>
                <a:ea typeface="ヒラギノ角ゴ Pro W3" charset="0"/>
                <a:cs typeface="ヒラギノ角ゴ Pro W3" charset="0"/>
              </a:defRPr>
            </a:lvl2pPr>
            <a:lvl3pPr marL="995363" indent="-80963" algn="l" defTabSz="496888" rtl="0" fontAlgn="base">
              <a:spcBef>
                <a:spcPct val="0"/>
              </a:spcBef>
              <a:spcAft>
                <a:spcPct val="0"/>
              </a:spcAft>
              <a:defRPr kern="1200">
                <a:solidFill>
                  <a:schemeClr val="tx1"/>
                </a:solidFill>
                <a:latin typeface="Calibri" charset="0"/>
                <a:ea typeface="ヒラギノ角ゴ Pro W3" charset="0"/>
                <a:cs typeface="ヒラギノ角ゴ Pro W3" charset="0"/>
              </a:defRPr>
            </a:lvl3pPr>
            <a:lvl4pPr marL="1492250" indent="-120650" algn="l" defTabSz="496888" rtl="0" fontAlgn="base">
              <a:spcBef>
                <a:spcPct val="0"/>
              </a:spcBef>
              <a:spcAft>
                <a:spcPct val="0"/>
              </a:spcAft>
              <a:defRPr kern="1200">
                <a:solidFill>
                  <a:schemeClr val="tx1"/>
                </a:solidFill>
                <a:latin typeface="Calibri" charset="0"/>
                <a:ea typeface="ヒラギノ角ゴ Pro W3" charset="0"/>
                <a:cs typeface="ヒラギノ角ゴ Pro W3" charset="0"/>
              </a:defRPr>
            </a:lvl4pPr>
            <a:lvl5pPr marL="1990725" indent="-161925" algn="l" defTabSz="496888" rtl="0" fontAlgn="base">
              <a:spcBef>
                <a:spcPct val="0"/>
              </a:spcBef>
              <a:spcAft>
                <a:spcPct val="0"/>
              </a:spcAft>
              <a:defRPr kern="1200">
                <a:solidFill>
                  <a:schemeClr val="tx1"/>
                </a:solidFill>
                <a:latin typeface="Calibri" charset="0"/>
                <a:ea typeface="ヒラギノ角ゴ Pro W3" charset="0"/>
                <a:cs typeface="ヒラギノ角ゴ Pro W3" charset="0"/>
              </a:defRPr>
            </a:lvl5pPr>
            <a:lvl6pPr marL="2286000" algn="l" defTabSz="457200" rtl="0" eaLnBrk="1" latinLnBrk="0" hangingPunct="1">
              <a:defRPr kern="1200">
                <a:solidFill>
                  <a:schemeClr val="tx1"/>
                </a:solidFill>
                <a:latin typeface="Calibri" charset="0"/>
                <a:ea typeface="ヒラギノ角ゴ Pro W3" charset="0"/>
                <a:cs typeface="ヒラギノ角ゴ Pro W3" charset="0"/>
              </a:defRPr>
            </a:lvl6pPr>
            <a:lvl7pPr marL="2743200" algn="l" defTabSz="457200" rtl="0" eaLnBrk="1" latinLnBrk="0" hangingPunct="1">
              <a:defRPr kern="1200">
                <a:solidFill>
                  <a:schemeClr val="tx1"/>
                </a:solidFill>
                <a:latin typeface="Calibri" charset="0"/>
                <a:ea typeface="ヒラギノ角ゴ Pro W3" charset="0"/>
                <a:cs typeface="ヒラギノ角ゴ Pro W3" charset="0"/>
              </a:defRPr>
            </a:lvl7pPr>
            <a:lvl8pPr marL="3200400" algn="l" defTabSz="457200" rtl="0" eaLnBrk="1" latinLnBrk="0" hangingPunct="1">
              <a:defRPr kern="1200">
                <a:solidFill>
                  <a:schemeClr val="tx1"/>
                </a:solidFill>
                <a:latin typeface="Calibri" charset="0"/>
                <a:ea typeface="ヒラギノ角ゴ Pro W3" charset="0"/>
                <a:cs typeface="ヒラギノ角ゴ Pro W3" charset="0"/>
              </a:defRPr>
            </a:lvl8pPr>
            <a:lvl9pPr marL="3657600" algn="l" defTabSz="457200" rtl="0" eaLnBrk="1" latinLnBrk="0" hangingPunct="1">
              <a:defRPr kern="1200">
                <a:solidFill>
                  <a:schemeClr val="tx1"/>
                </a:solidFill>
                <a:latin typeface="Calibri" charset="0"/>
                <a:ea typeface="ヒラギノ角ゴ Pro W3" charset="0"/>
                <a:cs typeface="ヒラギノ角ゴ Pro W3" charset="0"/>
              </a:defRPr>
            </a:lvl9pPr>
          </a:lstStyle>
          <a:p>
            <a:pPr defTabSz="216067"/>
            <a:r>
              <a:rPr lang="en-US" sz="600" dirty="0" smtClean="0">
                <a:solidFill>
                  <a:srgbClr val="FF0000"/>
                </a:solidFill>
              </a:rPr>
              <a:t>Draft policy in development</a:t>
            </a:r>
          </a:p>
        </p:txBody>
      </p:sp>
      <p:sp>
        <p:nvSpPr>
          <p:cNvPr id="11" name="Rectangle 10"/>
          <p:cNvSpPr/>
          <p:nvPr userDrawn="1"/>
        </p:nvSpPr>
        <p:spPr>
          <a:xfrm>
            <a:off x="344934" y="1028666"/>
            <a:ext cx="8454132" cy="73388"/>
          </a:xfrm>
          <a:prstGeom prst="rect">
            <a:avLst/>
          </a:prstGeom>
          <a:gradFill>
            <a:gsLst>
              <a:gs pos="0">
                <a:srgbClr val="1E6482"/>
              </a:gs>
              <a:gs pos="33000">
                <a:srgbClr val="54AF84"/>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80165" tIns="40083" rIns="80165" bIns="40083" rtlCol="0" anchor="ctr"/>
          <a:lstStyle/>
          <a:p>
            <a:pPr algn="ctr" defTabSz="801654"/>
            <a:endParaRPr lang="en-GB" sz="600" dirty="0">
              <a:solidFill>
                <a:prstClr val="white"/>
              </a:solidFill>
              <a:latin typeface="Arial" panose="020B0604020202020204" pitchFamily="34" charset="0"/>
            </a:endParaRPr>
          </a:p>
        </p:txBody>
      </p:sp>
      <p:pic>
        <p:nvPicPr>
          <p:cNvPr id="13" name="Picture 12"/>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6890533" y="410712"/>
            <a:ext cx="748159" cy="329851"/>
          </a:xfrm>
          <a:prstGeom prst="rect">
            <a:avLst/>
          </a:prstGeom>
        </p:spPr>
      </p:pic>
      <p:pic>
        <p:nvPicPr>
          <p:cNvPr id="14" name="Picture 13"/>
          <p:cNvPicPr>
            <a:picLocks noChangeAspect="1"/>
          </p:cNvPicPr>
          <p:nvPr userDrawn="1"/>
        </p:nvPicPr>
        <p:blipFill>
          <a:blip r:embed="rId10"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854275" y="242269"/>
            <a:ext cx="945956" cy="629677"/>
          </a:xfrm>
          <a:prstGeom prst="rect">
            <a:avLst/>
          </a:prstGeom>
        </p:spPr>
      </p:pic>
      <p:sp>
        <p:nvSpPr>
          <p:cNvPr id="15" name="Rectangle 14"/>
          <p:cNvSpPr/>
          <p:nvPr userDrawn="1"/>
        </p:nvSpPr>
        <p:spPr>
          <a:xfrm>
            <a:off x="0" y="230868"/>
            <a:ext cx="3571456" cy="354509"/>
          </a:xfrm>
          <a:prstGeom prst="rect">
            <a:avLst/>
          </a:prstGeom>
          <a:gradFill>
            <a:gsLst>
              <a:gs pos="0">
                <a:srgbClr val="1E6482"/>
              </a:gs>
              <a:gs pos="33000">
                <a:srgbClr val="54AF84"/>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80165" tIns="40083" rIns="80165" bIns="40083" rtlCol="0" anchor="ctr"/>
          <a:lstStyle/>
          <a:p>
            <a:pPr defTabSz="801654"/>
            <a:endParaRPr lang="en-GB" sz="900" dirty="0">
              <a:solidFill>
                <a:prstClr val="white"/>
              </a:solidFill>
            </a:endParaRPr>
          </a:p>
        </p:txBody>
      </p:sp>
    </p:spTree>
    <p:extLst>
      <p:ext uri="{BB962C8B-B14F-4D97-AF65-F5344CB8AC3E}">
        <p14:creationId xmlns:p14="http://schemas.microsoft.com/office/powerpoint/2010/main" val="462959024"/>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Lst>
  <p:hf hdr="0" ftr="0" dt="0"/>
  <p:txStyles>
    <p:titleStyle>
      <a:lvl1pPr algn="l" defTabSz="432654" rtl="0" eaLnBrk="1" latinLnBrk="0" hangingPunct="1">
        <a:lnSpc>
          <a:spcPct val="90000"/>
        </a:lnSpc>
        <a:spcBef>
          <a:spcPct val="0"/>
        </a:spcBef>
        <a:buNone/>
        <a:defRPr sz="2100" kern="1200">
          <a:solidFill>
            <a:schemeClr val="tx1"/>
          </a:solidFill>
          <a:latin typeface="+mj-lt"/>
          <a:ea typeface="+mj-ea"/>
          <a:cs typeface="+mj-cs"/>
        </a:defRPr>
      </a:lvl1pPr>
    </p:titleStyle>
    <p:bodyStyle>
      <a:lvl1pPr marL="108164" indent="-108164" algn="l" defTabSz="432654" rtl="0" eaLnBrk="1" latinLnBrk="0" hangingPunct="1">
        <a:lnSpc>
          <a:spcPct val="90000"/>
        </a:lnSpc>
        <a:spcBef>
          <a:spcPts val="473"/>
        </a:spcBef>
        <a:buFont typeface="Arial" panose="020B0604020202020204" pitchFamily="34" charset="0"/>
        <a:buChar char="•"/>
        <a:defRPr sz="1300" kern="1200">
          <a:solidFill>
            <a:schemeClr val="tx1"/>
          </a:solidFill>
          <a:latin typeface="+mn-lt"/>
          <a:ea typeface="+mn-ea"/>
          <a:cs typeface="+mn-cs"/>
        </a:defRPr>
      </a:lvl1pPr>
      <a:lvl2pPr marL="324489" indent="-108164" algn="l" defTabSz="432654" rtl="0" eaLnBrk="1" latinLnBrk="0" hangingPunct="1">
        <a:lnSpc>
          <a:spcPct val="90000"/>
        </a:lnSpc>
        <a:spcBef>
          <a:spcPts val="237"/>
        </a:spcBef>
        <a:buFont typeface="Arial" panose="020B0604020202020204" pitchFamily="34" charset="0"/>
        <a:buChar char="•"/>
        <a:defRPr sz="1100" kern="1200">
          <a:solidFill>
            <a:schemeClr val="tx1"/>
          </a:solidFill>
          <a:latin typeface="+mn-lt"/>
          <a:ea typeface="+mn-ea"/>
          <a:cs typeface="+mn-cs"/>
        </a:defRPr>
      </a:lvl2pPr>
      <a:lvl3pPr marL="540816" indent="-108164" algn="l" defTabSz="432654" rtl="0" eaLnBrk="1" latinLnBrk="0" hangingPunct="1">
        <a:lnSpc>
          <a:spcPct val="90000"/>
        </a:lnSpc>
        <a:spcBef>
          <a:spcPts val="237"/>
        </a:spcBef>
        <a:buFont typeface="Arial" panose="020B0604020202020204" pitchFamily="34" charset="0"/>
        <a:buChar char="•"/>
        <a:defRPr sz="900" kern="1200">
          <a:solidFill>
            <a:schemeClr val="tx1"/>
          </a:solidFill>
          <a:latin typeface="+mn-lt"/>
          <a:ea typeface="+mn-ea"/>
          <a:cs typeface="+mn-cs"/>
        </a:defRPr>
      </a:lvl3pPr>
      <a:lvl4pPr marL="757142" indent="-108164" algn="l" defTabSz="432654" rtl="0" eaLnBrk="1" latinLnBrk="0" hangingPunct="1">
        <a:lnSpc>
          <a:spcPct val="90000"/>
        </a:lnSpc>
        <a:spcBef>
          <a:spcPts val="237"/>
        </a:spcBef>
        <a:buFont typeface="Arial" panose="020B0604020202020204" pitchFamily="34" charset="0"/>
        <a:buChar char="•"/>
        <a:defRPr sz="900" kern="1200">
          <a:solidFill>
            <a:schemeClr val="tx1"/>
          </a:solidFill>
          <a:latin typeface="+mn-lt"/>
          <a:ea typeface="+mn-ea"/>
          <a:cs typeface="+mn-cs"/>
        </a:defRPr>
      </a:lvl4pPr>
      <a:lvl5pPr marL="973468" indent="-108164" algn="l" defTabSz="432654" rtl="0" eaLnBrk="1" latinLnBrk="0" hangingPunct="1">
        <a:lnSpc>
          <a:spcPct val="90000"/>
        </a:lnSpc>
        <a:spcBef>
          <a:spcPts val="237"/>
        </a:spcBef>
        <a:buFont typeface="Arial" panose="020B0604020202020204" pitchFamily="34" charset="0"/>
        <a:buChar char="•"/>
        <a:defRPr sz="900" kern="1200">
          <a:solidFill>
            <a:schemeClr val="tx1"/>
          </a:solidFill>
          <a:latin typeface="+mn-lt"/>
          <a:ea typeface="+mn-ea"/>
          <a:cs typeface="+mn-cs"/>
        </a:defRPr>
      </a:lvl5pPr>
      <a:lvl6pPr marL="1189794" indent="-108164" algn="l" defTabSz="432654" rtl="0" eaLnBrk="1" latinLnBrk="0" hangingPunct="1">
        <a:lnSpc>
          <a:spcPct val="90000"/>
        </a:lnSpc>
        <a:spcBef>
          <a:spcPts val="237"/>
        </a:spcBef>
        <a:buFont typeface="Arial" panose="020B0604020202020204" pitchFamily="34" charset="0"/>
        <a:buChar char="•"/>
        <a:defRPr sz="900" kern="1200">
          <a:solidFill>
            <a:schemeClr val="tx1"/>
          </a:solidFill>
          <a:latin typeface="+mn-lt"/>
          <a:ea typeface="+mn-ea"/>
          <a:cs typeface="+mn-cs"/>
        </a:defRPr>
      </a:lvl6pPr>
      <a:lvl7pPr marL="1406119" indent="-108164" algn="l" defTabSz="432654" rtl="0" eaLnBrk="1" latinLnBrk="0" hangingPunct="1">
        <a:lnSpc>
          <a:spcPct val="90000"/>
        </a:lnSpc>
        <a:spcBef>
          <a:spcPts val="237"/>
        </a:spcBef>
        <a:buFont typeface="Arial" panose="020B0604020202020204" pitchFamily="34" charset="0"/>
        <a:buChar char="•"/>
        <a:defRPr sz="900" kern="1200">
          <a:solidFill>
            <a:schemeClr val="tx1"/>
          </a:solidFill>
          <a:latin typeface="+mn-lt"/>
          <a:ea typeface="+mn-ea"/>
          <a:cs typeface="+mn-cs"/>
        </a:defRPr>
      </a:lvl7pPr>
      <a:lvl8pPr marL="1622446" indent="-108164" algn="l" defTabSz="432654" rtl="0" eaLnBrk="1" latinLnBrk="0" hangingPunct="1">
        <a:lnSpc>
          <a:spcPct val="90000"/>
        </a:lnSpc>
        <a:spcBef>
          <a:spcPts val="237"/>
        </a:spcBef>
        <a:buFont typeface="Arial" panose="020B0604020202020204" pitchFamily="34" charset="0"/>
        <a:buChar char="•"/>
        <a:defRPr sz="900" kern="1200">
          <a:solidFill>
            <a:schemeClr val="tx1"/>
          </a:solidFill>
          <a:latin typeface="+mn-lt"/>
          <a:ea typeface="+mn-ea"/>
          <a:cs typeface="+mn-cs"/>
        </a:defRPr>
      </a:lvl8pPr>
      <a:lvl9pPr marL="1838771" indent="-108164" algn="l" defTabSz="432654" rtl="0" eaLnBrk="1" latinLnBrk="0" hangingPunct="1">
        <a:lnSpc>
          <a:spcPct val="90000"/>
        </a:lnSpc>
        <a:spcBef>
          <a:spcPts val="237"/>
        </a:spcBef>
        <a:buFont typeface="Arial" panose="020B0604020202020204" pitchFamily="34" charset="0"/>
        <a:buChar char="•"/>
        <a:defRPr sz="900" kern="1200">
          <a:solidFill>
            <a:schemeClr val="tx1"/>
          </a:solidFill>
          <a:latin typeface="+mn-lt"/>
          <a:ea typeface="+mn-ea"/>
          <a:cs typeface="+mn-cs"/>
        </a:defRPr>
      </a:lvl9pPr>
    </p:bodyStyle>
    <p:otherStyle>
      <a:defPPr>
        <a:defRPr lang="en-US"/>
      </a:defPPr>
      <a:lvl1pPr marL="0" algn="l" defTabSz="432654" rtl="0" eaLnBrk="1" latinLnBrk="0" hangingPunct="1">
        <a:defRPr sz="900" kern="1200">
          <a:solidFill>
            <a:schemeClr val="tx1"/>
          </a:solidFill>
          <a:latin typeface="+mn-lt"/>
          <a:ea typeface="+mn-ea"/>
          <a:cs typeface="+mn-cs"/>
        </a:defRPr>
      </a:lvl1pPr>
      <a:lvl2pPr marL="216326" algn="l" defTabSz="432654" rtl="0" eaLnBrk="1" latinLnBrk="0" hangingPunct="1">
        <a:defRPr sz="900" kern="1200">
          <a:solidFill>
            <a:schemeClr val="tx1"/>
          </a:solidFill>
          <a:latin typeface="+mn-lt"/>
          <a:ea typeface="+mn-ea"/>
          <a:cs typeface="+mn-cs"/>
        </a:defRPr>
      </a:lvl2pPr>
      <a:lvl3pPr marL="432654" algn="l" defTabSz="432654" rtl="0" eaLnBrk="1" latinLnBrk="0" hangingPunct="1">
        <a:defRPr sz="900" kern="1200">
          <a:solidFill>
            <a:schemeClr val="tx1"/>
          </a:solidFill>
          <a:latin typeface="+mn-lt"/>
          <a:ea typeface="+mn-ea"/>
          <a:cs typeface="+mn-cs"/>
        </a:defRPr>
      </a:lvl3pPr>
      <a:lvl4pPr marL="648978" algn="l" defTabSz="432654" rtl="0" eaLnBrk="1" latinLnBrk="0" hangingPunct="1">
        <a:defRPr sz="900" kern="1200">
          <a:solidFill>
            <a:schemeClr val="tx1"/>
          </a:solidFill>
          <a:latin typeface="+mn-lt"/>
          <a:ea typeface="+mn-ea"/>
          <a:cs typeface="+mn-cs"/>
        </a:defRPr>
      </a:lvl4pPr>
      <a:lvl5pPr marL="865304" algn="l" defTabSz="432654" rtl="0" eaLnBrk="1" latinLnBrk="0" hangingPunct="1">
        <a:defRPr sz="900" kern="1200">
          <a:solidFill>
            <a:schemeClr val="tx1"/>
          </a:solidFill>
          <a:latin typeface="+mn-lt"/>
          <a:ea typeface="+mn-ea"/>
          <a:cs typeface="+mn-cs"/>
        </a:defRPr>
      </a:lvl5pPr>
      <a:lvl6pPr marL="1081630" algn="l" defTabSz="432654" rtl="0" eaLnBrk="1" latinLnBrk="0" hangingPunct="1">
        <a:defRPr sz="900" kern="1200">
          <a:solidFill>
            <a:schemeClr val="tx1"/>
          </a:solidFill>
          <a:latin typeface="+mn-lt"/>
          <a:ea typeface="+mn-ea"/>
          <a:cs typeface="+mn-cs"/>
        </a:defRPr>
      </a:lvl6pPr>
      <a:lvl7pPr marL="1297957" algn="l" defTabSz="432654" rtl="0" eaLnBrk="1" latinLnBrk="0" hangingPunct="1">
        <a:defRPr sz="900" kern="1200">
          <a:solidFill>
            <a:schemeClr val="tx1"/>
          </a:solidFill>
          <a:latin typeface="+mn-lt"/>
          <a:ea typeface="+mn-ea"/>
          <a:cs typeface="+mn-cs"/>
        </a:defRPr>
      </a:lvl7pPr>
      <a:lvl8pPr marL="1514283" algn="l" defTabSz="432654" rtl="0" eaLnBrk="1" latinLnBrk="0" hangingPunct="1">
        <a:defRPr sz="900" kern="1200">
          <a:solidFill>
            <a:schemeClr val="tx1"/>
          </a:solidFill>
          <a:latin typeface="+mn-lt"/>
          <a:ea typeface="+mn-ea"/>
          <a:cs typeface="+mn-cs"/>
        </a:defRPr>
      </a:lvl8pPr>
      <a:lvl9pPr marL="1730608" algn="l" defTabSz="432654" rtl="0" eaLnBrk="1" latinLnBrk="0" hangingPunct="1">
        <a:defRPr sz="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C74B3E-C830-479C-B5F8-996D98F97726}" type="datetimeFigureOut">
              <a:rPr lang="en-GB" smtClean="0">
                <a:solidFill>
                  <a:prstClr val="black">
                    <a:tint val="75000"/>
                  </a:prstClr>
                </a:solidFill>
              </a:rPr>
              <a:pPr/>
              <a:t>12/01/2017</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4BA53B-81E8-40E9-99B8-3E573CFC5D6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884394440"/>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procontract.due-north.com/register" TargetMode="Externa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17.xml"/><Relationship Id="rId4" Type="http://schemas.openxmlformats.org/officeDocument/2006/relationships/image" Target="../media/image14.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8775" y="1044056"/>
            <a:ext cx="5580000" cy="2037543"/>
          </a:xfrm>
        </p:spPr>
        <p:txBody>
          <a:bodyPr/>
          <a:lstStyle/>
          <a:p>
            <a:r>
              <a:rPr lang="en-GB" sz="3200" dirty="0"/>
              <a:t>NHS England </a:t>
            </a:r>
            <a:r>
              <a:rPr lang="en-GB" sz="3200" dirty="0" smtClean="0"/>
              <a:t>London </a:t>
            </a:r>
            <a:r>
              <a:rPr lang="en-GB" sz="3200" dirty="0"/>
              <a:t>Region</a:t>
            </a:r>
            <a:br>
              <a:rPr lang="en-GB" sz="3200" dirty="0"/>
            </a:br>
            <a:r>
              <a:rPr lang="en-GB" sz="3200" dirty="0" smtClean="0"/>
              <a:t>London APMS GP Contracts</a:t>
            </a:r>
            <a:r>
              <a:rPr lang="en-GB" sz="2000" dirty="0" smtClean="0"/>
              <a:t/>
            </a:r>
            <a:br>
              <a:rPr lang="en-GB" sz="2000" dirty="0" smtClean="0"/>
            </a:br>
            <a:r>
              <a:rPr lang="en-GB" sz="2000" dirty="0" smtClean="0"/>
              <a:t>11</a:t>
            </a:r>
            <a:r>
              <a:rPr lang="en-GB" sz="2000" baseline="30000" dirty="0" smtClean="0"/>
              <a:t>th</a:t>
            </a:r>
            <a:r>
              <a:rPr lang="en-GB" sz="2000" dirty="0" smtClean="0"/>
              <a:t> January 2017</a:t>
            </a:r>
            <a:endParaRPr lang="en-GB"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3134A5E-8B9A-4F1B-8A1C-D54727A06F98}" type="slidenum">
              <a:rPr lang="en-GB" smtClean="0">
                <a:solidFill>
                  <a:prstClr val="black"/>
                </a:solidFill>
              </a:rPr>
              <a:pPr/>
              <a:t>10</a:t>
            </a:fld>
            <a:endParaRPr lang="en-GB" dirty="0">
              <a:solidFill>
                <a:prstClr val="black"/>
              </a:solidFill>
            </a:endParaRPr>
          </a:p>
        </p:txBody>
      </p:sp>
      <p:sp>
        <p:nvSpPr>
          <p:cNvPr id="3" name="Content Placeholder 2"/>
          <p:cNvSpPr>
            <a:spLocks noGrp="1"/>
          </p:cNvSpPr>
          <p:nvPr>
            <p:ph idx="4294967295"/>
          </p:nvPr>
        </p:nvSpPr>
        <p:spPr>
          <a:xfrm>
            <a:off x="0" y="2052638"/>
            <a:ext cx="8426450" cy="3779837"/>
          </a:xfrm>
        </p:spPr>
        <p:txBody>
          <a:bodyPr/>
          <a:lstStyle/>
          <a:p>
            <a:pPr marL="0" lvl="0" indent="0" defTabSz="457200">
              <a:spcBef>
                <a:spcPts val="600"/>
              </a:spcBef>
              <a:buClr>
                <a:srgbClr val="00ADC6"/>
              </a:buClr>
              <a:buNone/>
              <a:defRPr/>
            </a:pPr>
            <a:endParaRPr lang="en-US" sz="1800" dirty="0">
              <a:solidFill>
                <a:prstClr val="black"/>
              </a:solidFill>
            </a:endParaRPr>
          </a:p>
          <a:p>
            <a:endParaRPr lang="en-GB" dirty="0"/>
          </a:p>
        </p:txBody>
      </p:sp>
      <p:graphicFrame>
        <p:nvGraphicFramePr>
          <p:cNvPr id="6" name="Table 5"/>
          <p:cNvGraphicFramePr>
            <a:graphicFrameLocks noGrp="1"/>
          </p:cNvGraphicFramePr>
          <p:nvPr>
            <p:extLst>
              <p:ext uri="{D42A27DB-BD31-4B8C-83A1-F6EECF244321}">
                <p14:modId xmlns:p14="http://schemas.microsoft.com/office/powerpoint/2010/main" val="3581384790"/>
              </p:ext>
            </p:extLst>
          </p:nvPr>
        </p:nvGraphicFramePr>
        <p:xfrm>
          <a:off x="518615" y="1296539"/>
          <a:ext cx="7991468" cy="4804008"/>
        </p:xfrm>
        <a:graphic>
          <a:graphicData uri="http://schemas.openxmlformats.org/drawingml/2006/table">
            <a:tbl>
              <a:tblPr firstRow="1" bandRow="1">
                <a:tableStyleId>{5C22544A-7EE6-4342-B048-85BDC9FD1C3A}</a:tableStyleId>
              </a:tblPr>
              <a:tblGrid>
                <a:gridCol w="2012987"/>
                <a:gridCol w="1992827"/>
                <a:gridCol w="1992827"/>
                <a:gridCol w="1992827"/>
              </a:tblGrid>
              <a:tr h="379547">
                <a:tc>
                  <a:txBody>
                    <a:bodyPr/>
                    <a:lstStyle/>
                    <a:p>
                      <a:r>
                        <a:rPr lang="en-GB" dirty="0" smtClean="0"/>
                        <a:t>NWL</a:t>
                      </a:r>
                      <a:endParaRPr lang="en-GB" dirty="0"/>
                    </a:p>
                  </a:txBody>
                  <a:tcPr/>
                </a:tc>
                <a:tc>
                  <a:txBody>
                    <a:bodyPr/>
                    <a:lstStyle/>
                    <a:p>
                      <a:r>
                        <a:rPr lang="en-GB" dirty="0" smtClean="0"/>
                        <a:t>NCL</a:t>
                      </a:r>
                      <a:endParaRPr lang="en-GB" dirty="0"/>
                    </a:p>
                  </a:txBody>
                  <a:tcPr/>
                </a:tc>
                <a:tc>
                  <a:txBody>
                    <a:bodyPr/>
                    <a:lstStyle/>
                    <a:p>
                      <a:r>
                        <a:rPr lang="en-GB" dirty="0" smtClean="0"/>
                        <a:t>NEL</a:t>
                      </a:r>
                      <a:endParaRPr lang="en-GB" dirty="0"/>
                    </a:p>
                  </a:txBody>
                  <a:tcPr/>
                </a:tc>
                <a:tc>
                  <a:txBody>
                    <a:bodyPr/>
                    <a:lstStyle/>
                    <a:p>
                      <a:r>
                        <a:rPr lang="en-GB" dirty="0" smtClean="0"/>
                        <a:t>SWL</a:t>
                      </a:r>
                      <a:endParaRPr lang="en-GB" dirty="0"/>
                    </a:p>
                  </a:txBody>
                  <a:tcPr/>
                </a:tc>
              </a:tr>
              <a:tr h="474434">
                <a:tc>
                  <a:txBody>
                    <a:bodyPr/>
                    <a:lstStyle/>
                    <a:p>
                      <a:r>
                        <a:rPr lang="en-GB" sz="1200" b="1" dirty="0" err="1" smtClean="0">
                          <a:solidFill>
                            <a:schemeClr val="tx1"/>
                          </a:solidFill>
                        </a:rPr>
                        <a:t>Bedfont</a:t>
                      </a:r>
                      <a:r>
                        <a:rPr lang="en-GB" sz="1200" b="1" dirty="0" smtClean="0">
                          <a:solidFill>
                            <a:schemeClr val="tx1"/>
                          </a:solidFill>
                        </a:rPr>
                        <a:t> Practice</a:t>
                      </a:r>
                      <a:endParaRPr lang="en-GB" sz="1200" b="1" dirty="0">
                        <a:solidFill>
                          <a:schemeClr val="tx1"/>
                        </a:solidFill>
                      </a:endParaRPr>
                    </a:p>
                  </a:txBody>
                  <a:tcPr/>
                </a:tc>
                <a:tc>
                  <a:txBody>
                    <a:bodyPr/>
                    <a:lstStyle/>
                    <a:p>
                      <a:r>
                        <a:rPr lang="en-GB" sz="1200" b="1" dirty="0" smtClean="0">
                          <a:solidFill>
                            <a:schemeClr val="tx1"/>
                          </a:solidFill>
                        </a:rPr>
                        <a:t>Somers Town MP</a:t>
                      </a:r>
                      <a:endParaRPr lang="en-GB" sz="1200" b="1" dirty="0">
                        <a:solidFill>
                          <a:schemeClr val="tx1"/>
                        </a:solidFill>
                      </a:endParaRPr>
                    </a:p>
                  </a:txBody>
                  <a:tcPr/>
                </a:tc>
                <a:tc>
                  <a:txBody>
                    <a:bodyPr/>
                    <a:lstStyle/>
                    <a:p>
                      <a:r>
                        <a:rPr lang="en-GB" sz="1200" b="1" dirty="0" smtClean="0">
                          <a:solidFill>
                            <a:schemeClr val="tx1"/>
                          </a:solidFill>
                        </a:rPr>
                        <a:t>Orient Community Practice</a:t>
                      </a:r>
                      <a:endParaRPr lang="en-GB" sz="1200" b="1" dirty="0">
                        <a:solidFill>
                          <a:schemeClr val="tx1"/>
                        </a:solidFill>
                      </a:endParaRPr>
                    </a:p>
                  </a:txBody>
                  <a:tcPr/>
                </a:tc>
                <a:tc>
                  <a:txBody>
                    <a:bodyPr/>
                    <a:lstStyle/>
                    <a:p>
                      <a:r>
                        <a:rPr lang="en-GB" sz="1200" b="1" dirty="0" smtClean="0"/>
                        <a:t>The Rowans Surgery</a:t>
                      </a:r>
                      <a:endParaRPr lang="en-GB" sz="1200" b="1" dirty="0"/>
                    </a:p>
                  </a:txBody>
                  <a:tcPr/>
                </a:tc>
              </a:tr>
              <a:tr h="10437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smtClean="0">
                          <a:ln>
                            <a:noFill/>
                          </a:ln>
                          <a:solidFill>
                            <a:prstClr val="black"/>
                          </a:solidFill>
                          <a:effectLst/>
                          <a:uLnTx/>
                          <a:uFillTx/>
                          <a:latin typeface="+mn-lt"/>
                          <a:ea typeface="+mn-ea"/>
                          <a:cs typeface="+mn-cs"/>
                        </a:rPr>
                        <a:t>Isleworth Medical Centre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(comprised of Grove Medical Centre and Isleworth Practice)</a:t>
                      </a:r>
                      <a:endParaRPr kumimoji="0" lang="en-GB" sz="1200" b="0"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r>
                        <a:rPr lang="en-GB" sz="1200" b="1" dirty="0" smtClean="0">
                          <a:solidFill>
                            <a:schemeClr val="tx1"/>
                          </a:solidFill>
                        </a:rPr>
                        <a:t>St Ann’s Road Surgery</a:t>
                      </a:r>
                    </a:p>
                    <a:p>
                      <a:r>
                        <a:rPr lang="en-GB" sz="1200" b="0" dirty="0" smtClean="0">
                          <a:solidFill>
                            <a:schemeClr val="tx1"/>
                          </a:solidFill>
                        </a:rPr>
                        <a:t>(comprised of Chestnuts Park Surgery and The Laurels Medical Practice)</a:t>
                      </a:r>
                      <a:endParaRPr lang="en-GB" sz="1200" b="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smtClean="0">
                          <a:ln>
                            <a:noFill/>
                          </a:ln>
                          <a:solidFill>
                            <a:prstClr val="black"/>
                          </a:solidFill>
                          <a:effectLst/>
                          <a:uLnTx/>
                          <a:uFillTx/>
                          <a:latin typeface="+mn-lt"/>
                          <a:ea typeface="+mn-ea"/>
                          <a:cs typeface="+mn-cs"/>
                        </a:rPr>
                        <a:t>Springfield Tollgate Practice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(comprised of Springfield HC and Tollgate Lodge HC)</a:t>
                      </a:r>
                      <a:endParaRPr kumimoji="0" lang="en-GB" sz="1200" b="0" i="0" u="none" strike="noStrike" kern="1200" cap="none" spc="0" normalizeH="0" baseline="0" noProof="0" dirty="0">
                        <a:ln>
                          <a:noFill/>
                        </a:ln>
                        <a:solidFill>
                          <a:prstClr val="black"/>
                        </a:solidFill>
                        <a:effectLst/>
                        <a:uLnTx/>
                        <a:uFillTx/>
                        <a:latin typeface="+mn-lt"/>
                        <a:ea typeface="+mn-ea"/>
                        <a:cs typeface="+mn-cs"/>
                      </a:endParaRPr>
                    </a:p>
                  </a:txBody>
                  <a:tcPr/>
                </a:tc>
                <a:tc>
                  <a:txBody>
                    <a:bodyPr/>
                    <a:lstStyle/>
                    <a:p>
                      <a:r>
                        <a:rPr lang="en-GB" sz="1200" b="1" dirty="0" smtClean="0"/>
                        <a:t>Edridge Road HC</a:t>
                      </a:r>
                      <a:endParaRPr lang="en-GB" sz="1200" b="1" dirty="0"/>
                    </a:p>
                  </a:txBody>
                  <a:tcPr/>
                </a:tc>
              </a:tr>
              <a:tr h="10437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smtClean="0">
                          <a:ln>
                            <a:noFill/>
                          </a:ln>
                          <a:solidFill>
                            <a:prstClr val="black"/>
                          </a:solidFill>
                          <a:effectLst/>
                          <a:uLnTx/>
                          <a:uFillTx/>
                          <a:latin typeface="+mn-lt"/>
                          <a:ea typeface="+mn-ea"/>
                          <a:cs typeface="+mn-cs"/>
                        </a:rPr>
                        <a:t>Park Royal Medical Practice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(comprised of Acton Lane Surgery and Harness Harlesden Practice)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smtClean="0">
                          <a:ln>
                            <a:noFill/>
                          </a:ln>
                          <a:solidFill>
                            <a:prstClr val="black"/>
                          </a:solidFill>
                          <a:effectLst/>
                          <a:uLnTx/>
                          <a:uFillTx/>
                          <a:latin typeface="+mn-lt"/>
                          <a:ea typeface="+mn-ea"/>
                          <a:cs typeface="+mn-cs"/>
                        </a:rPr>
                        <a:t>Central Colindale Practice</a:t>
                      </a:r>
                    </a:p>
                  </a:txBody>
                  <a:tcPr/>
                </a:tc>
                <a:tc>
                  <a:txBody>
                    <a:bodyPr/>
                    <a:lstStyle/>
                    <a:p>
                      <a:r>
                        <a:rPr lang="en-GB" sz="1200" b="1" dirty="0" smtClean="0">
                          <a:solidFill>
                            <a:schemeClr val="tx1"/>
                          </a:solidFill>
                        </a:rPr>
                        <a:t>Sandringham Practice</a:t>
                      </a:r>
                      <a:endParaRPr lang="en-GB" sz="1200" b="1" dirty="0">
                        <a:solidFill>
                          <a:schemeClr val="tx1"/>
                        </a:solidFill>
                      </a:endParaRPr>
                    </a:p>
                  </a:txBody>
                  <a:tcPr/>
                </a:tc>
                <a:tc>
                  <a:txBody>
                    <a:bodyPr/>
                    <a:lstStyle/>
                    <a:p>
                      <a:endParaRPr lang="en-GB" sz="1200" dirty="0"/>
                    </a:p>
                  </a:txBody>
                  <a:tcPr/>
                </a:tc>
              </a:tr>
              <a:tr h="474434">
                <a:tc>
                  <a:txBody>
                    <a:bodyPr/>
                    <a:lstStyle/>
                    <a:p>
                      <a:r>
                        <a:rPr lang="en-GB" sz="1200" b="1" dirty="0" smtClean="0">
                          <a:solidFill>
                            <a:schemeClr val="tx1"/>
                          </a:solidFill>
                        </a:rPr>
                        <a:t>Great West Surgery and Heston Practice</a:t>
                      </a:r>
                      <a:endParaRPr lang="en-GB" sz="1200" b="1" dirty="0">
                        <a:solidFill>
                          <a:schemeClr val="tx1"/>
                        </a:solidFill>
                      </a:endParaRPr>
                    </a:p>
                  </a:txBody>
                  <a:tcPr/>
                </a:tc>
                <a:tc>
                  <a:txBody>
                    <a:bodyPr/>
                    <a:lstStyle/>
                    <a:p>
                      <a:endParaRPr lang="en-GB" sz="1200" b="1"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smtClean="0">
                          <a:ln>
                            <a:noFill/>
                          </a:ln>
                          <a:solidFill>
                            <a:schemeClr val="tx1"/>
                          </a:solidFill>
                          <a:effectLst/>
                          <a:uLnTx/>
                          <a:uFillTx/>
                          <a:latin typeface="+mn-lt"/>
                          <a:ea typeface="+mn-ea"/>
                          <a:cs typeface="+mn-cs"/>
                        </a:rPr>
                        <a:t>Kings Park Surgery</a:t>
                      </a:r>
                      <a:endParaRPr kumimoji="0" lang="en-GB" sz="1200" b="1" i="0" u="none" strike="noStrike" kern="1200" cap="none" spc="0" normalizeH="0" baseline="0" noProof="0" dirty="0">
                        <a:ln>
                          <a:noFill/>
                        </a:ln>
                        <a:solidFill>
                          <a:schemeClr val="tx1"/>
                        </a:solidFill>
                        <a:effectLst/>
                        <a:uLnTx/>
                        <a:uFillTx/>
                        <a:latin typeface="+mn-lt"/>
                        <a:ea typeface="+mn-ea"/>
                        <a:cs typeface="+mn-cs"/>
                      </a:endParaRPr>
                    </a:p>
                  </a:txBody>
                  <a:tcPr/>
                </a:tc>
                <a:tc>
                  <a:txBody>
                    <a:bodyPr/>
                    <a:lstStyle/>
                    <a:p>
                      <a:endParaRPr lang="en-GB" sz="1200" dirty="0"/>
                    </a:p>
                  </a:txBody>
                  <a:tcPr/>
                </a:tc>
              </a:tr>
              <a:tr h="367808">
                <a:tc>
                  <a:txBody>
                    <a:bodyPr/>
                    <a:lstStyle/>
                    <a:p>
                      <a:r>
                        <a:rPr lang="en-GB" sz="1200" b="1" dirty="0" smtClean="0">
                          <a:solidFill>
                            <a:schemeClr val="tx1"/>
                          </a:solidFill>
                        </a:rPr>
                        <a:t>Half Penny Steps HC</a:t>
                      </a:r>
                      <a:endParaRPr lang="en-GB" sz="1200" b="1" dirty="0">
                        <a:solidFill>
                          <a:schemeClr val="tx1"/>
                        </a:solidFill>
                      </a:endParaRPr>
                    </a:p>
                  </a:txBody>
                  <a:tcPr/>
                </a:tc>
                <a:tc>
                  <a:txBody>
                    <a:bodyPr/>
                    <a:lstStyle/>
                    <a:p>
                      <a:endParaRPr lang="en-GB" sz="1200"/>
                    </a:p>
                  </a:txBody>
                  <a:tcPr/>
                </a:tc>
                <a:tc>
                  <a:txBody>
                    <a:bodyPr/>
                    <a:lstStyle/>
                    <a:p>
                      <a:endParaRPr lang="en-GB" sz="1200" dirty="0"/>
                    </a:p>
                  </a:txBody>
                  <a:tcPr/>
                </a:tc>
                <a:tc>
                  <a:txBody>
                    <a:bodyPr/>
                    <a:lstStyle/>
                    <a:p>
                      <a:endParaRPr lang="en-GB" sz="1200" dirty="0"/>
                    </a:p>
                  </a:txBody>
                  <a:tcPr/>
                </a:tc>
              </a:tr>
              <a:tr h="367808">
                <a:tc>
                  <a:txBody>
                    <a:bodyPr/>
                    <a:lstStyle/>
                    <a:p>
                      <a:r>
                        <a:rPr lang="en-GB" sz="1200" b="1" dirty="0" smtClean="0">
                          <a:solidFill>
                            <a:schemeClr val="tx1"/>
                          </a:solidFill>
                        </a:rPr>
                        <a:t>Featherstone Road HC</a:t>
                      </a:r>
                      <a:endParaRPr lang="en-GB" sz="1200" b="1" dirty="0">
                        <a:solidFill>
                          <a:schemeClr val="tx1"/>
                        </a:solidFill>
                      </a:endParaRPr>
                    </a:p>
                  </a:txBody>
                  <a:tcPr/>
                </a:tc>
                <a:tc>
                  <a:txBody>
                    <a:bodyPr/>
                    <a:lstStyle/>
                    <a:p>
                      <a:endParaRPr lang="en-GB" sz="1200" dirty="0"/>
                    </a:p>
                  </a:txBody>
                  <a:tcPr/>
                </a:tc>
                <a:tc>
                  <a:txBody>
                    <a:bodyPr/>
                    <a:lstStyle/>
                    <a:p>
                      <a:endParaRPr lang="en-GB" sz="1200" dirty="0"/>
                    </a:p>
                  </a:txBody>
                  <a:tcPr/>
                </a:tc>
                <a:tc>
                  <a:txBody>
                    <a:bodyPr/>
                    <a:lstStyle/>
                    <a:p>
                      <a:endParaRPr lang="en-GB" sz="1200" dirty="0" smtClean="0"/>
                    </a:p>
                  </a:txBody>
                  <a:tcPr/>
                </a:tc>
              </a:tr>
              <a:tr h="367808">
                <a:tc>
                  <a:txBody>
                    <a:bodyPr/>
                    <a:lstStyle/>
                    <a:p>
                      <a:r>
                        <a:rPr lang="en-GB" sz="1200" b="1" dirty="0" smtClean="0">
                          <a:solidFill>
                            <a:schemeClr val="tx1"/>
                          </a:solidFill>
                        </a:rPr>
                        <a:t>Woodbridge</a:t>
                      </a:r>
                      <a:r>
                        <a:rPr lang="en-GB" sz="1200" b="1" baseline="0" dirty="0" smtClean="0">
                          <a:solidFill>
                            <a:schemeClr val="tx1"/>
                          </a:solidFill>
                        </a:rPr>
                        <a:t> MC</a:t>
                      </a:r>
                      <a:endParaRPr lang="en-GB" sz="1200" b="1" dirty="0">
                        <a:solidFill>
                          <a:schemeClr val="tx1"/>
                        </a:solidFill>
                      </a:endParaRPr>
                    </a:p>
                  </a:txBody>
                  <a:tcPr/>
                </a:tc>
                <a:tc>
                  <a:txBody>
                    <a:bodyPr/>
                    <a:lstStyle/>
                    <a:p>
                      <a:endParaRPr lang="en-GB" sz="1200" dirty="0"/>
                    </a:p>
                  </a:txBody>
                  <a:tcPr/>
                </a:tc>
                <a:tc>
                  <a:txBody>
                    <a:bodyPr/>
                    <a:lstStyle/>
                    <a:p>
                      <a:endParaRPr lang="en-GB" sz="1200" dirty="0"/>
                    </a:p>
                  </a:txBody>
                  <a:tcPr/>
                </a:tc>
                <a:tc>
                  <a:txBody>
                    <a:bodyPr/>
                    <a:lstStyle/>
                    <a:p>
                      <a:endParaRPr lang="en-GB" sz="1200" dirty="0" smtClean="0"/>
                    </a:p>
                  </a:txBody>
                  <a:tcPr/>
                </a:tc>
              </a:tr>
              <a:tr h="2846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dirty="0" smtClean="0">
                          <a:ln>
                            <a:noFill/>
                          </a:ln>
                          <a:solidFill>
                            <a:schemeClr val="tx1"/>
                          </a:solidFill>
                          <a:effectLst/>
                          <a:uLnTx/>
                          <a:uFillTx/>
                          <a:latin typeface="+mn-lt"/>
                          <a:ea typeface="+mn-ea"/>
                          <a:cs typeface="+mn-cs"/>
                        </a:rPr>
                        <a:t>Broadmead Surgery</a:t>
                      </a:r>
                      <a:endParaRPr kumimoji="0" lang="en-GB" sz="1200" b="1" i="0" u="none" strike="noStrike" kern="1200" cap="none" spc="0" normalizeH="0" baseline="0" dirty="0">
                        <a:ln>
                          <a:noFill/>
                        </a:ln>
                        <a:solidFill>
                          <a:schemeClr val="tx1"/>
                        </a:solidFill>
                        <a:effectLst/>
                        <a:uLnTx/>
                        <a:uFillTx/>
                        <a:latin typeface="+mn-lt"/>
                        <a:ea typeface="+mn-ea"/>
                        <a:cs typeface="+mn-cs"/>
                      </a:endParaRPr>
                    </a:p>
                  </a:txBody>
                  <a:tcPr/>
                </a:tc>
                <a:tc>
                  <a:txBody>
                    <a:bodyPr/>
                    <a:lstStyle/>
                    <a:p>
                      <a:endParaRPr lang="en-GB" sz="1200" dirty="0"/>
                    </a:p>
                  </a:txBody>
                  <a:tcPr/>
                </a:tc>
                <a:tc>
                  <a:txBody>
                    <a:bodyPr/>
                    <a:lstStyle/>
                    <a:p>
                      <a:endParaRPr lang="en-GB" sz="1200" dirty="0"/>
                    </a:p>
                  </a:txBody>
                  <a:tcPr/>
                </a:tc>
                <a:tc>
                  <a:txBody>
                    <a:bodyPr/>
                    <a:lstStyle/>
                    <a:p>
                      <a:endParaRPr lang="en-GB" sz="1200" dirty="0" smtClean="0"/>
                    </a:p>
                  </a:txBody>
                  <a:tcPr/>
                </a:tc>
              </a:tr>
            </a:tbl>
          </a:graphicData>
        </a:graphic>
      </p:graphicFrame>
    </p:spTree>
    <p:extLst>
      <p:ext uri="{BB962C8B-B14F-4D97-AF65-F5344CB8AC3E}">
        <p14:creationId xmlns:p14="http://schemas.microsoft.com/office/powerpoint/2010/main" val="23849363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3200" dirty="0" smtClean="0"/>
              <a:t>London APMS Contract</a:t>
            </a:r>
            <a:br>
              <a:rPr lang="en-GB" sz="3200" dirty="0" smtClean="0"/>
            </a:br>
            <a:r>
              <a:rPr lang="en-GB" sz="3200" dirty="0"/>
              <a:t/>
            </a:r>
            <a:br>
              <a:rPr lang="en-GB" sz="3200" dirty="0"/>
            </a:br>
            <a:r>
              <a:rPr lang="en-GB" sz="3200" dirty="0" smtClean="0"/>
              <a:t/>
            </a:r>
            <a:br>
              <a:rPr lang="en-GB" sz="3200" dirty="0" smtClean="0"/>
            </a:br>
            <a:r>
              <a:rPr lang="en-GB" sz="3200" dirty="0"/>
              <a:t/>
            </a:r>
            <a:br>
              <a:rPr lang="en-GB" sz="3200" dirty="0"/>
            </a:br>
            <a:r>
              <a:rPr lang="en-GB" sz="3200" dirty="0" smtClean="0"/>
              <a:t>Julie Richardson</a:t>
            </a:r>
            <a:endParaRPr lang="en-GB" sz="3200" dirty="0"/>
          </a:p>
        </p:txBody>
      </p:sp>
      <p:sp>
        <p:nvSpPr>
          <p:cNvPr id="3" name="Slide Number Placeholder 2"/>
          <p:cNvSpPr>
            <a:spLocks noGrp="1"/>
          </p:cNvSpPr>
          <p:nvPr>
            <p:ph type="sldNum" sz="quarter" idx="12"/>
          </p:nvPr>
        </p:nvSpPr>
        <p:spPr/>
        <p:txBody>
          <a:bodyPr/>
          <a:lstStyle/>
          <a:p>
            <a:fld id="{23134A5E-8B9A-4F1B-8A1C-D54727A06F98}" type="slidenum">
              <a:rPr lang="en-GB" noProof="0" smtClean="0"/>
              <a:pPr/>
              <a:t>11</a:t>
            </a:fld>
            <a:endParaRPr lang="en-GB" noProof="0"/>
          </a:p>
        </p:txBody>
      </p:sp>
    </p:spTree>
    <p:extLst>
      <p:ext uri="{BB962C8B-B14F-4D97-AF65-F5344CB8AC3E}">
        <p14:creationId xmlns:p14="http://schemas.microsoft.com/office/powerpoint/2010/main" val="7278626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London APMS Contract</a:t>
            </a:r>
            <a:endParaRPr lang="en-GB" sz="3200" dirty="0"/>
          </a:p>
        </p:txBody>
      </p:sp>
      <p:sp>
        <p:nvSpPr>
          <p:cNvPr id="7" name="Content Placeholder 2"/>
          <p:cNvSpPr txBox="1">
            <a:spLocks noGrp="1"/>
          </p:cNvSpPr>
          <p:nvPr>
            <p:ph idx="1"/>
          </p:nvPr>
        </p:nvSpPr>
        <p:spPr>
          <a:xfrm>
            <a:off x="358775" y="2052001"/>
            <a:ext cx="8426449" cy="3780000"/>
          </a:xfrm>
          <a:prstGeom prst="rect">
            <a:avLst/>
          </a:prstGeom>
        </p:spPr>
        <p:txBody>
          <a:bodyPr vert="horz" lIns="91440" tIns="45720" rIns="91440" bIns="45720" rtlCol="0">
            <a:normAutofit/>
          </a:bodyPr>
          <a:lstStyle/>
          <a:p>
            <a:pPr marR="0" lvl="0" algn="l" defTabSz="457200" rtl="0" eaLnBrk="1" fontAlgn="auto" latinLnBrk="0" hangingPunct="1">
              <a:lnSpc>
                <a:spcPct val="100000"/>
              </a:lnSpc>
              <a:spcBef>
                <a:spcPct val="20000"/>
              </a:spcBef>
              <a:spcAft>
                <a:spcPts val="500"/>
              </a:spcAft>
              <a:buSzTx/>
              <a:buFont typeface="Courier New" panose="02070309020205020404" pitchFamily="49" charset="0"/>
              <a:buChar char="o"/>
              <a:tabLst/>
              <a:defRPr/>
            </a:pPr>
            <a:r>
              <a:rPr lang="en-US" sz="1800" dirty="0" smtClean="0"/>
              <a:t>A standard APMS Agreement has been developed by NHS England London Region in parallel with a new National APMS Agreement.</a:t>
            </a:r>
          </a:p>
          <a:p>
            <a:pPr marR="0" lvl="0" algn="l" defTabSz="457200" rtl="0" eaLnBrk="1" fontAlgn="auto" latinLnBrk="0" hangingPunct="1">
              <a:lnSpc>
                <a:spcPct val="100000"/>
              </a:lnSpc>
              <a:spcBef>
                <a:spcPct val="20000"/>
              </a:spcBef>
              <a:spcAft>
                <a:spcPts val="500"/>
              </a:spcAft>
              <a:buSzTx/>
              <a:buFont typeface="Courier New" panose="02070309020205020404" pitchFamily="49" charset="0"/>
              <a:buChar char="o"/>
              <a:tabLst/>
              <a:defRPr/>
            </a:pPr>
            <a:r>
              <a:rPr lang="en-US" sz="1800" dirty="0" smtClean="0"/>
              <a:t>Key features include:</a:t>
            </a:r>
          </a:p>
          <a:p>
            <a:pPr lvl="1" defTabSz="457200">
              <a:lnSpc>
                <a:spcPct val="100000"/>
              </a:lnSpc>
              <a:spcBef>
                <a:spcPct val="20000"/>
              </a:spcBef>
              <a:spcAft>
                <a:spcPts val="500"/>
              </a:spcAft>
              <a:buFont typeface="Courier New" panose="02070309020205020404" pitchFamily="49" charset="0"/>
              <a:buChar char="o"/>
              <a:defRPr/>
            </a:pPr>
            <a:r>
              <a:rPr lang="en-US" sz="1800" dirty="0" smtClean="0"/>
              <a:t>A contract term of 5+5 Years</a:t>
            </a:r>
          </a:p>
          <a:p>
            <a:pPr lvl="1" defTabSz="457200">
              <a:lnSpc>
                <a:spcPct val="100000"/>
              </a:lnSpc>
              <a:spcBef>
                <a:spcPct val="20000"/>
              </a:spcBef>
              <a:spcAft>
                <a:spcPts val="500"/>
              </a:spcAft>
              <a:buFont typeface="Courier New" panose="02070309020205020404" pitchFamily="49" charset="0"/>
              <a:buChar char="o"/>
              <a:defRPr/>
            </a:pPr>
            <a:r>
              <a:rPr lang="en-US" sz="1800" dirty="0" smtClean="0"/>
              <a:t>A standard pricing regime</a:t>
            </a:r>
          </a:p>
          <a:p>
            <a:pPr lvl="1" defTabSz="457200">
              <a:lnSpc>
                <a:spcPct val="100000"/>
              </a:lnSpc>
              <a:spcBef>
                <a:spcPct val="20000"/>
              </a:spcBef>
              <a:spcAft>
                <a:spcPts val="500"/>
              </a:spcAft>
              <a:buFont typeface="Courier New" panose="02070309020205020404" pitchFamily="49" charset="0"/>
              <a:buChar char="o"/>
              <a:defRPr/>
            </a:pPr>
            <a:r>
              <a:rPr lang="en-US" sz="1800" dirty="0" smtClean="0"/>
              <a:t>A common service specification, building on GMS</a:t>
            </a:r>
          </a:p>
          <a:p>
            <a:pPr lvl="1" defTabSz="457200">
              <a:lnSpc>
                <a:spcPct val="100000"/>
              </a:lnSpc>
              <a:spcBef>
                <a:spcPct val="20000"/>
              </a:spcBef>
              <a:spcAft>
                <a:spcPts val="500"/>
              </a:spcAft>
              <a:buFont typeface="Courier New" panose="02070309020205020404" pitchFamily="49" charset="0"/>
              <a:buChar char="o"/>
              <a:defRPr/>
            </a:pPr>
            <a:r>
              <a:rPr lang="en-US" sz="1800" dirty="0" smtClean="0"/>
              <a:t>A standard suite of KPIs</a:t>
            </a:r>
          </a:p>
          <a:p>
            <a:pPr lvl="1" defTabSz="457200">
              <a:lnSpc>
                <a:spcPct val="100000"/>
              </a:lnSpc>
              <a:spcBef>
                <a:spcPct val="20000"/>
              </a:spcBef>
              <a:spcAft>
                <a:spcPts val="500"/>
              </a:spcAft>
              <a:buFont typeface="Courier New" panose="02070309020205020404" pitchFamily="49" charset="0"/>
              <a:buChar char="o"/>
              <a:defRPr/>
            </a:pPr>
            <a:r>
              <a:rPr lang="en-US" sz="1800" dirty="0" smtClean="0"/>
              <a:t>Standard contract monitoring and management </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457200" rtl="0" eaLnBrk="1" fontAlgn="auto" latinLnBrk="0" hangingPunct="1">
              <a:lnSpc>
                <a:spcPct val="100000"/>
              </a:lnSpc>
              <a:spcBef>
                <a:spcPct val="20000"/>
              </a:spcBef>
              <a:spcAft>
                <a:spcPts val="0"/>
              </a:spcAft>
              <a:buClrTx/>
              <a:buSzTx/>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3" name="Slide Number Placeholder 2"/>
          <p:cNvSpPr>
            <a:spLocks noGrp="1"/>
          </p:cNvSpPr>
          <p:nvPr>
            <p:ph type="sldNum" sz="quarter" idx="12"/>
          </p:nvPr>
        </p:nvSpPr>
        <p:spPr/>
        <p:txBody>
          <a:bodyPr/>
          <a:lstStyle/>
          <a:p>
            <a:fld id="{23134A5E-8B9A-4F1B-8A1C-D54727A06F98}" type="slidenum">
              <a:rPr lang="en-GB" smtClean="0">
                <a:solidFill>
                  <a:prstClr val="black"/>
                </a:solidFill>
              </a:rPr>
              <a:pPr/>
              <a:t>12</a:t>
            </a:fld>
            <a:endParaRPr lang="en-GB" dirty="0">
              <a:solidFill>
                <a:prstClr val="black"/>
              </a:solidFill>
            </a:endParaRPr>
          </a:p>
        </p:txBody>
      </p:sp>
    </p:spTree>
    <p:extLst>
      <p:ext uri="{BB962C8B-B14F-4D97-AF65-F5344CB8AC3E}">
        <p14:creationId xmlns:p14="http://schemas.microsoft.com/office/powerpoint/2010/main" val="35070377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Standard Pricing</a:t>
            </a:r>
            <a:endParaRPr lang="en-GB" sz="3200" dirty="0"/>
          </a:p>
        </p:txBody>
      </p:sp>
      <p:sp>
        <p:nvSpPr>
          <p:cNvPr id="3" name="Content Placeholder 2"/>
          <p:cNvSpPr>
            <a:spLocks noGrp="1"/>
          </p:cNvSpPr>
          <p:nvPr>
            <p:ph idx="1"/>
          </p:nvPr>
        </p:nvSpPr>
        <p:spPr>
          <a:xfrm>
            <a:off x="358775" y="2052001"/>
            <a:ext cx="8426449" cy="3780000"/>
          </a:xfrm>
        </p:spPr>
        <p:txBody>
          <a:bodyPr/>
          <a:lstStyle/>
          <a:p>
            <a:pPr>
              <a:buFont typeface="Courier New" panose="02070309020205020404" pitchFamily="49" charset="0"/>
              <a:buChar char="o"/>
            </a:pPr>
            <a:r>
              <a:rPr lang="en-US" sz="1800" dirty="0" smtClean="0"/>
              <a:t>Weighted </a:t>
            </a:r>
            <a:r>
              <a:rPr lang="en-US" sz="1800" dirty="0"/>
              <a:t>List size based on Carr-Hill </a:t>
            </a:r>
            <a:r>
              <a:rPr lang="en-US" sz="1800" dirty="0" smtClean="0"/>
              <a:t>Formula</a:t>
            </a:r>
            <a:endParaRPr lang="en-US" sz="1800" dirty="0"/>
          </a:p>
          <a:p>
            <a:pPr>
              <a:buFont typeface="Courier New" panose="02070309020205020404" pitchFamily="49" charset="0"/>
              <a:buChar char="o"/>
            </a:pPr>
            <a:r>
              <a:rPr lang="en-US" sz="1800" dirty="0"/>
              <a:t>Core Price for Delivery of specification </a:t>
            </a:r>
            <a:r>
              <a:rPr lang="en-US" sz="1800" dirty="0" smtClean="0"/>
              <a:t>£95.34 </a:t>
            </a:r>
            <a:r>
              <a:rPr lang="en-US" sz="1800" dirty="0"/>
              <a:t>per weighted </a:t>
            </a:r>
            <a:r>
              <a:rPr lang="en-US" sz="1800" dirty="0" smtClean="0"/>
              <a:t>patient</a:t>
            </a:r>
            <a:endParaRPr lang="en-US" sz="1800" dirty="0"/>
          </a:p>
          <a:p>
            <a:pPr>
              <a:buFont typeface="Courier New" panose="02070309020205020404" pitchFamily="49" charset="0"/>
              <a:buChar char="o"/>
            </a:pPr>
            <a:r>
              <a:rPr lang="en-US" sz="1800" dirty="0"/>
              <a:t>The APMS Core Services Price will be increased appropriately to reflect any further nationally agreed changes to GMS Global Sum </a:t>
            </a:r>
            <a:r>
              <a:rPr lang="en-US" sz="1800" dirty="0" smtClean="0"/>
              <a:t>payments</a:t>
            </a:r>
            <a:endParaRPr lang="en-US" sz="1800" dirty="0"/>
          </a:p>
          <a:p>
            <a:pPr>
              <a:buFont typeface="Courier New" panose="02070309020205020404" pitchFamily="49" charset="0"/>
              <a:buChar char="o"/>
            </a:pPr>
            <a:r>
              <a:rPr lang="en-US" sz="1800" dirty="0"/>
              <a:t>Maximum Additional KPI Achievement Payment £5.35 per weighted </a:t>
            </a:r>
            <a:r>
              <a:rPr lang="en-US" sz="1800" dirty="0" smtClean="0"/>
              <a:t>patient (made of £2.14 for Band B achievement plus an extra £3.21 for Band A) </a:t>
            </a:r>
          </a:p>
          <a:p>
            <a:pPr>
              <a:buFont typeface="Courier New" panose="02070309020205020404" pitchFamily="49" charset="0"/>
              <a:buChar char="o"/>
            </a:pPr>
            <a:r>
              <a:rPr lang="en-US" sz="1800" dirty="0" smtClean="0"/>
              <a:t>Maximum price payable per weighted patient is:</a:t>
            </a:r>
          </a:p>
          <a:p>
            <a:pPr marL="0" indent="0" algn="ctr">
              <a:buNone/>
            </a:pPr>
            <a:r>
              <a:rPr lang="en-US" sz="1800" dirty="0" smtClean="0"/>
              <a:t> Core Price (£95.34) + KPI Payment (£5.35) – OOH Deduction (£4.26)</a:t>
            </a:r>
          </a:p>
          <a:p>
            <a:pPr marL="0" indent="0" algn="ctr">
              <a:buNone/>
            </a:pPr>
            <a:r>
              <a:rPr lang="en-US" sz="1800" b="1" dirty="0" smtClean="0"/>
              <a:t>= £96.43</a:t>
            </a:r>
            <a:endParaRPr lang="en-US" sz="1800" b="1" dirty="0"/>
          </a:p>
          <a:p>
            <a:endParaRPr lang="en-GB" dirty="0"/>
          </a:p>
        </p:txBody>
      </p:sp>
      <p:sp>
        <p:nvSpPr>
          <p:cNvPr id="4" name="Slide Number Placeholder 3"/>
          <p:cNvSpPr>
            <a:spLocks noGrp="1"/>
          </p:cNvSpPr>
          <p:nvPr>
            <p:ph type="sldNum" sz="quarter" idx="12"/>
          </p:nvPr>
        </p:nvSpPr>
        <p:spPr/>
        <p:txBody>
          <a:bodyPr/>
          <a:lstStyle/>
          <a:p>
            <a:fld id="{23134A5E-8B9A-4F1B-8A1C-D54727A06F98}" type="slidenum">
              <a:rPr lang="en-GB" smtClean="0">
                <a:solidFill>
                  <a:prstClr val="black"/>
                </a:solidFill>
              </a:rPr>
              <a:pPr/>
              <a:t>13</a:t>
            </a:fld>
            <a:endParaRPr lang="en-GB" dirty="0">
              <a:solidFill>
                <a:prstClr val="black"/>
              </a:solidFill>
            </a:endParaRPr>
          </a:p>
        </p:txBody>
      </p:sp>
    </p:spTree>
    <p:extLst>
      <p:ext uri="{BB962C8B-B14F-4D97-AF65-F5344CB8AC3E}">
        <p14:creationId xmlns:p14="http://schemas.microsoft.com/office/powerpoint/2010/main" val="42521891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Financial Support Package</a:t>
            </a:r>
            <a:endParaRPr lang="en-GB" sz="3200" dirty="0"/>
          </a:p>
        </p:txBody>
      </p:sp>
      <p:sp>
        <p:nvSpPr>
          <p:cNvPr id="3" name="Content Placeholder 2"/>
          <p:cNvSpPr>
            <a:spLocks noGrp="1"/>
          </p:cNvSpPr>
          <p:nvPr>
            <p:ph idx="1"/>
          </p:nvPr>
        </p:nvSpPr>
        <p:spPr>
          <a:xfrm>
            <a:off x="358775" y="2052001"/>
            <a:ext cx="8426449" cy="3780000"/>
          </a:xfrm>
        </p:spPr>
        <p:txBody>
          <a:bodyPr/>
          <a:lstStyle/>
          <a:p>
            <a:pPr>
              <a:buFont typeface="Courier New" panose="02070309020205020404" pitchFamily="49" charset="0"/>
              <a:buChar char="o"/>
            </a:pPr>
            <a:r>
              <a:rPr lang="en-US" sz="1800" dirty="0" smtClean="0"/>
              <a:t>A Financial Support Package is offered where it is considered that the Practice would not be financially viable at the Standard London Price alone.</a:t>
            </a:r>
          </a:p>
          <a:p>
            <a:pPr>
              <a:buFont typeface="Courier New" panose="02070309020205020404" pitchFamily="49" charset="0"/>
              <a:buChar char="o"/>
            </a:pPr>
            <a:r>
              <a:rPr lang="en-US" sz="1800" dirty="0" smtClean="0"/>
              <a:t>The amount payable is non-negotiable and is calculated using a standard method based upon costs and list size.</a:t>
            </a:r>
          </a:p>
          <a:p>
            <a:pPr>
              <a:buFont typeface="Courier New" panose="02070309020205020404" pitchFamily="49" charset="0"/>
              <a:buChar char="o"/>
            </a:pPr>
            <a:r>
              <a:rPr lang="en-US" sz="1800" dirty="0" smtClean="0"/>
              <a:t>The package consists of two elements:</a:t>
            </a:r>
          </a:p>
          <a:p>
            <a:pPr lvl="1">
              <a:buFont typeface="Courier New" panose="02070309020205020404" pitchFamily="49" charset="0"/>
              <a:buChar char="o"/>
            </a:pPr>
            <a:r>
              <a:rPr lang="en-US" sz="1800" dirty="0" smtClean="0"/>
              <a:t> a Price Support Supplement (PSS) payable each month</a:t>
            </a:r>
          </a:p>
          <a:p>
            <a:pPr lvl="1">
              <a:buFont typeface="Courier New" panose="02070309020205020404" pitchFamily="49" charset="0"/>
              <a:buChar char="o"/>
            </a:pPr>
            <a:r>
              <a:rPr lang="en-US" sz="1800" dirty="0" smtClean="0"/>
              <a:t> a one-off </a:t>
            </a:r>
            <a:r>
              <a:rPr lang="en-GB" sz="1800" dirty="0" smtClean="0"/>
              <a:t>Year </a:t>
            </a:r>
            <a:r>
              <a:rPr lang="en-GB" sz="1800" dirty="0"/>
              <a:t>1 Additional Financial Support </a:t>
            </a:r>
            <a:r>
              <a:rPr lang="en-GB" sz="1800" dirty="0" smtClean="0"/>
              <a:t>payment</a:t>
            </a:r>
            <a:endParaRPr lang="en-US" sz="1800" dirty="0" smtClean="0"/>
          </a:p>
          <a:p>
            <a:pPr>
              <a:buFont typeface="Courier New" panose="02070309020205020404" pitchFamily="49" charset="0"/>
              <a:buChar char="o"/>
            </a:pPr>
            <a:r>
              <a:rPr lang="en-US" sz="1800" dirty="0" smtClean="0"/>
              <a:t>Considered where weighted list size is below 6,000 and ceases when weighted list is over 6,000</a:t>
            </a:r>
          </a:p>
          <a:p>
            <a:pPr marL="0" indent="0">
              <a:buNone/>
            </a:pPr>
            <a:endParaRPr lang="en-GB" dirty="0"/>
          </a:p>
        </p:txBody>
      </p:sp>
      <p:sp>
        <p:nvSpPr>
          <p:cNvPr id="4" name="Slide Number Placeholder 3"/>
          <p:cNvSpPr>
            <a:spLocks noGrp="1"/>
          </p:cNvSpPr>
          <p:nvPr>
            <p:ph type="sldNum" sz="quarter" idx="12"/>
          </p:nvPr>
        </p:nvSpPr>
        <p:spPr/>
        <p:txBody>
          <a:bodyPr/>
          <a:lstStyle/>
          <a:p>
            <a:fld id="{23134A5E-8B9A-4F1B-8A1C-D54727A06F98}" type="slidenum">
              <a:rPr lang="en-GB" smtClean="0">
                <a:solidFill>
                  <a:prstClr val="black"/>
                </a:solidFill>
              </a:rPr>
              <a:pPr/>
              <a:t>14</a:t>
            </a:fld>
            <a:endParaRPr lang="en-GB" dirty="0">
              <a:solidFill>
                <a:prstClr val="black"/>
              </a:solidFill>
            </a:endParaRPr>
          </a:p>
        </p:txBody>
      </p:sp>
    </p:spTree>
    <p:extLst>
      <p:ext uri="{BB962C8B-B14F-4D97-AF65-F5344CB8AC3E}">
        <p14:creationId xmlns:p14="http://schemas.microsoft.com/office/powerpoint/2010/main" val="40005003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Financial Support Package cont.</a:t>
            </a:r>
            <a:endParaRPr lang="en-GB" sz="3200" dirty="0"/>
          </a:p>
        </p:txBody>
      </p:sp>
      <p:sp>
        <p:nvSpPr>
          <p:cNvPr id="3" name="Content Placeholder 2"/>
          <p:cNvSpPr>
            <a:spLocks noGrp="1"/>
          </p:cNvSpPr>
          <p:nvPr>
            <p:ph idx="1"/>
          </p:nvPr>
        </p:nvSpPr>
        <p:spPr>
          <a:xfrm>
            <a:off x="358775" y="2052001"/>
            <a:ext cx="8426449" cy="3780000"/>
          </a:xfrm>
        </p:spPr>
        <p:txBody>
          <a:bodyPr/>
          <a:lstStyle/>
          <a:p>
            <a:pPr lvl="0">
              <a:buClr>
                <a:srgbClr val="00ADC6"/>
              </a:buClr>
              <a:buFont typeface="Courier New" panose="02070309020205020404" pitchFamily="49" charset="0"/>
              <a:buChar char="o"/>
            </a:pPr>
            <a:r>
              <a:rPr lang="en-US" sz="1800" dirty="0">
                <a:solidFill>
                  <a:prstClr val="black"/>
                </a:solidFill>
              </a:rPr>
              <a:t>PSS is a price increment that is added to the APMS Standard Price. Payments are determined by multiplying this combined price by the Carr-Hill weighted list.</a:t>
            </a:r>
          </a:p>
          <a:p>
            <a:pPr lvl="0">
              <a:buClr>
                <a:srgbClr val="00ADC6"/>
              </a:buClr>
              <a:buFont typeface="Courier New" panose="02070309020205020404" pitchFamily="49" charset="0"/>
              <a:buChar char="o"/>
            </a:pPr>
            <a:r>
              <a:rPr lang="en-US" sz="1800" dirty="0">
                <a:solidFill>
                  <a:prstClr val="black"/>
                </a:solidFill>
              </a:rPr>
              <a:t>The PSS price increment is determined by the weighted list at commencement of contract, and thereafter is adjusted at 1</a:t>
            </a:r>
            <a:r>
              <a:rPr lang="en-US" sz="1800" baseline="30000" dirty="0">
                <a:solidFill>
                  <a:prstClr val="black"/>
                </a:solidFill>
              </a:rPr>
              <a:t>st</a:t>
            </a:r>
            <a:r>
              <a:rPr lang="en-US" sz="1800" dirty="0">
                <a:solidFill>
                  <a:prstClr val="black"/>
                </a:solidFill>
              </a:rPr>
              <a:t> April each year</a:t>
            </a:r>
            <a:r>
              <a:rPr lang="en-US" sz="1800" dirty="0" smtClean="0">
                <a:solidFill>
                  <a:prstClr val="black"/>
                </a:solidFill>
              </a:rPr>
              <a:t>.  It is therefore fixed for a given financial year.</a:t>
            </a:r>
            <a:endParaRPr lang="en-US" sz="1800" dirty="0" smtClean="0">
              <a:solidFill>
                <a:prstClr val="black"/>
              </a:solidFill>
              <a:latin typeface="Arial"/>
              <a:cs typeface="+mn-cs"/>
            </a:endParaRPr>
          </a:p>
          <a:p>
            <a:pPr lvl="0">
              <a:buClr>
                <a:srgbClr val="00ADC6"/>
              </a:buClr>
              <a:buFont typeface="Courier New" panose="02070309020205020404" pitchFamily="49" charset="0"/>
              <a:buChar char="o"/>
            </a:pPr>
            <a:r>
              <a:rPr lang="en-US" sz="1800" dirty="0" smtClean="0">
                <a:solidFill>
                  <a:prstClr val="black"/>
                </a:solidFill>
                <a:latin typeface="Arial"/>
              </a:rPr>
              <a:t>PSS </a:t>
            </a:r>
            <a:r>
              <a:rPr lang="en-US" sz="1800" dirty="0">
                <a:solidFill>
                  <a:prstClr val="black"/>
                </a:solidFill>
                <a:latin typeface="Arial"/>
              </a:rPr>
              <a:t>decreases as weighted list size increases in increments of 10 weighted </a:t>
            </a:r>
            <a:r>
              <a:rPr lang="en-US" sz="1800" dirty="0" smtClean="0">
                <a:solidFill>
                  <a:prstClr val="black"/>
                </a:solidFill>
                <a:latin typeface="Arial"/>
              </a:rPr>
              <a:t>patients.  Values are provided in a table which is included in the FMT.</a:t>
            </a:r>
            <a:endParaRPr lang="en-US" sz="1800" dirty="0">
              <a:solidFill>
                <a:prstClr val="black"/>
              </a:solidFill>
              <a:latin typeface="Arial"/>
            </a:endParaRPr>
          </a:p>
          <a:p>
            <a:pPr lvl="0">
              <a:buClr>
                <a:srgbClr val="00ADC6"/>
              </a:buClr>
              <a:buFont typeface="Courier New" panose="02070309020205020404" pitchFamily="49" charset="0"/>
              <a:buChar char="o"/>
            </a:pPr>
            <a:r>
              <a:rPr lang="en-US" sz="1800" dirty="0" smtClean="0">
                <a:solidFill>
                  <a:prstClr val="black"/>
                </a:solidFill>
                <a:latin typeface="Arial"/>
              </a:rPr>
              <a:t>PSS </a:t>
            </a:r>
            <a:r>
              <a:rPr lang="en-US" sz="1800" dirty="0">
                <a:solidFill>
                  <a:prstClr val="black"/>
                </a:solidFill>
                <a:latin typeface="Arial"/>
              </a:rPr>
              <a:t>income </a:t>
            </a:r>
            <a:r>
              <a:rPr lang="en-US" sz="1800" dirty="0" smtClean="0">
                <a:solidFill>
                  <a:prstClr val="black"/>
                </a:solidFill>
                <a:latin typeface="Arial"/>
              </a:rPr>
              <a:t>is automatically </a:t>
            </a:r>
            <a:r>
              <a:rPr lang="en-US" sz="1800" dirty="0">
                <a:solidFill>
                  <a:prstClr val="black"/>
                </a:solidFill>
                <a:latin typeface="Arial"/>
              </a:rPr>
              <a:t>applied </a:t>
            </a:r>
            <a:r>
              <a:rPr lang="en-US" sz="1800" dirty="0" smtClean="0">
                <a:solidFill>
                  <a:prstClr val="black"/>
                </a:solidFill>
                <a:latin typeface="Arial"/>
              </a:rPr>
              <a:t>to the </a:t>
            </a:r>
            <a:r>
              <a:rPr lang="en-US" sz="1800" dirty="0">
                <a:solidFill>
                  <a:prstClr val="black"/>
                </a:solidFill>
                <a:latin typeface="Arial"/>
              </a:rPr>
              <a:t>FMT based on list size figures entered (i.e. applicable PSS value x Carr-Hill weighted list size</a:t>
            </a:r>
            <a:r>
              <a:rPr lang="en-US" sz="1800" dirty="0" smtClean="0">
                <a:solidFill>
                  <a:prstClr val="black"/>
                </a:solidFill>
                <a:latin typeface="Arial"/>
              </a:rPr>
              <a:t>).</a:t>
            </a:r>
            <a:endParaRPr lang="en-US" sz="1800" dirty="0">
              <a:solidFill>
                <a:prstClr val="black"/>
              </a:solidFill>
              <a:latin typeface="Arial"/>
            </a:endParaRPr>
          </a:p>
          <a:p>
            <a:pPr lvl="0">
              <a:buClr>
                <a:srgbClr val="00ADC6"/>
              </a:buClr>
              <a:buFont typeface="Courier New" panose="02070309020205020404" pitchFamily="49" charset="0"/>
              <a:buChar char="o"/>
            </a:pPr>
            <a:r>
              <a:rPr lang="en-GB" sz="1800" dirty="0" smtClean="0">
                <a:solidFill>
                  <a:prstClr val="black"/>
                </a:solidFill>
                <a:latin typeface="Arial"/>
              </a:rPr>
              <a:t>The Year </a:t>
            </a:r>
            <a:r>
              <a:rPr lang="en-GB" sz="1800" dirty="0">
                <a:solidFill>
                  <a:prstClr val="black"/>
                </a:solidFill>
                <a:latin typeface="Arial"/>
              </a:rPr>
              <a:t>1 Additional Support payment is a non-recurrent payment made within 30 days of commencement of contract and is automatically calculated based on the weighted list size entered for Year 1, and included </a:t>
            </a:r>
            <a:r>
              <a:rPr lang="en-GB" sz="1800" dirty="0" smtClean="0">
                <a:solidFill>
                  <a:prstClr val="black"/>
                </a:solidFill>
                <a:latin typeface="Arial"/>
              </a:rPr>
              <a:t>in </a:t>
            </a:r>
            <a:r>
              <a:rPr lang="en-GB" sz="1800" dirty="0">
                <a:solidFill>
                  <a:prstClr val="black"/>
                </a:solidFill>
                <a:latin typeface="Arial"/>
              </a:rPr>
              <a:t>the FMT </a:t>
            </a:r>
            <a:r>
              <a:rPr lang="en-GB" sz="1800" dirty="0" smtClean="0">
                <a:solidFill>
                  <a:prstClr val="black"/>
                </a:solidFill>
                <a:latin typeface="Arial"/>
              </a:rPr>
              <a:t>.</a:t>
            </a:r>
            <a:endParaRPr lang="en-US" sz="1800" dirty="0">
              <a:solidFill>
                <a:prstClr val="black"/>
              </a:solidFill>
              <a:latin typeface="Arial"/>
            </a:endParaRPr>
          </a:p>
          <a:p>
            <a:endParaRPr lang="en-GB" dirty="0"/>
          </a:p>
        </p:txBody>
      </p:sp>
      <p:sp>
        <p:nvSpPr>
          <p:cNvPr id="4" name="Slide Number Placeholder 3"/>
          <p:cNvSpPr>
            <a:spLocks noGrp="1"/>
          </p:cNvSpPr>
          <p:nvPr>
            <p:ph type="sldNum" sz="quarter" idx="12"/>
          </p:nvPr>
        </p:nvSpPr>
        <p:spPr/>
        <p:txBody>
          <a:bodyPr/>
          <a:lstStyle/>
          <a:p>
            <a:fld id="{23134A5E-8B9A-4F1B-8A1C-D54727A06F98}" type="slidenum">
              <a:rPr lang="en-GB" smtClean="0">
                <a:solidFill>
                  <a:prstClr val="black"/>
                </a:solidFill>
              </a:rPr>
              <a:pPr/>
              <a:t>15</a:t>
            </a:fld>
            <a:endParaRPr lang="en-GB" dirty="0">
              <a:solidFill>
                <a:prstClr val="black"/>
              </a:solidFill>
            </a:endParaRPr>
          </a:p>
        </p:txBody>
      </p:sp>
    </p:spTree>
    <p:extLst>
      <p:ext uri="{BB962C8B-B14F-4D97-AF65-F5344CB8AC3E}">
        <p14:creationId xmlns:p14="http://schemas.microsoft.com/office/powerpoint/2010/main" val="29953612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cs typeface="Arial"/>
              </a:rPr>
              <a:t>Standard Service Specification</a:t>
            </a:r>
            <a:endParaRPr lang="en-GB" sz="3200" dirty="0"/>
          </a:p>
        </p:txBody>
      </p:sp>
      <p:sp>
        <p:nvSpPr>
          <p:cNvPr id="6" name="Content Placeholder 2"/>
          <p:cNvSpPr txBox="1">
            <a:spLocks/>
          </p:cNvSpPr>
          <p:nvPr/>
        </p:nvSpPr>
        <p:spPr>
          <a:xfrm>
            <a:off x="457200" y="2322286"/>
            <a:ext cx="8229600" cy="3803877"/>
          </a:xfrm>
          <a:prstGeom prst="rect">
            <a:avLst/>
          </a:prstGeom>
        </p:spPr>
        <p:txBody>
          <a:bodyPr vert="horz" lIns="91440" tIns="45720" rIns="91440" bIns="45720" rtlCol="0">
            <a:normAutofit fontScale="92500" lnSpcReduction="10000"/>
          </a:bodyPr>
          <a:lstStyle/>
          <a:p>
            <a:pPr marL="342900" indent="-342900" defTabSz="457200">
              <a:spcBef>
                <a:spcPct val="20000"/>
              </a:spcBef>
              <a:spcAft>
                <a:spcPts val="500"/>
              </a:spcAft>
              <a:buClr>
                <a:srgbClr val="00ADC6"/>
              </a:buClr>
              <a:buFont typeface="Courier New" panose="02070309020205020404" pitchFamily="49" charset="0"/>
              <a:buChar char="o"/>
              <a:defRPr/>
            </a:pPr>
            <a:r>
              <a:rPr lang="en-US" dirty="0" smtClean="0">
                <a:solidFill>
                  <a:prstClr val="black"/>
                </a:solidFill>
                <a:cs typeface="Arial" panose="020B0604020202020204" pitchFamily="34" charset="0"/>
              </a:rPr>
              <a:t>Builds on GMS</a:t>
            </a:r>
          </a:p>
          <a:p>
            <a:pPr marL="342900" indent="-342900" defTabSz="457200">
              <a:spcBef>
                <a:spcPct val="20000"/>
              </a:spcBef>
              <a:spcAft>
                <a:spcPts val="500"/>
              </a:spcAft>
              <a:buClr>
                <a:srgbClr val="00ADC6"/>
              </a:buClr>
              <a:buFont typeface="Courier New" panose="02070309020205020404" pitchFamily="49" charset="0"/>
              <a:buChar char="o"/>
              <a:defRPr/>
            </a:pPr>
            <a:r>
              <a:rPr lang="en-US" dirty="0" smtClean="0">
                <a:solidFill>
                  <a:prstClr val="black"/>
                </a:solidFill>
                <a:cs typeface="Arial" panose="020B0604020202020204" pitchFamily="34" charset="0"/>
              </a:rPr>
              <a:t>Defined core opening hours of 56.5 as standard</a:t>
            </a:r>
          </a:p>
          <a:p>
            <a:pPr marL="800100" lvl="1" indent="-342900" defTabSz="457200">
              <a:spcBef>
                <a:spcPct val="20000"/>
              </a:spcBef>
              <a:spcAft>
                <a:spcPts val="500"/>
              </a:spcAft>
              <a:buClr>
                <a:srgbClr val="00ADC6"/>
              </a:buClr>
              <a:buFont typeface="Courier New" panose="02070309020205020404" pitchFamily="49" charset="0"/>
              <a:buChar char="o"/>
              <a:defRPr/>
            </a:pPr>
            <a:r>
              <a:rPr lang="en-US" dirty="0" smtClean="0">
                <a:solidFill>
                  <a:prstClr val="black"/>
                </a:solidFill>
                <a:cs typeface="Arial" panose="020B0604020202020204" pitchFamily="34" charset="0"/>
              </a:rPr>
              <a:t>Monday to Friday 8am to 6.30pm</a:t>
            </a:r>
          </a:p>
          <a:p>
            <a:pPr marL="800100" lvl="1" indent="-342900" defTabSz="457200">
              <a:spcBef>
                <a:spcPct val="20000"/>
              </a:spcBef>
              <a:spcAft>
                <a:spcPts val="500"/>
              </a:spcAft>
              <a:buClr>
                <a:srgbClr val="00ADC6"/>
              </a:buClr>
              <a:buFont typeface="Courier New" panose="02070309020205020404" pitchFamily="49" charset="0"/>
              <a:buChar char="o"/>
              <a:defRPr/>
            </a:pPr>
            <a:r>
              <a:rPr lang="en-US" dirty="0" smtClean="0">
                <a:solidFill>
                  <a:prstClr val="black"/>
                </a:solidFill>
                <a:cs typeface="Arial" panose="020B0604020202020204" pitchFamily="34" charset="0"/>
              </a:rPr>
              <a:t>Saturday 9am to 1pm (or alternative arrangements in line with local commissioning arrangements)</a:t>
            </a:r>
          </a:p>
          <a:p>
            <a:pPr marL="342900" indent="-342900" defTabSz="457200">
              <a:spcBef>
                <a:spcPct val="20000"/>
              </a:spcBef>
              <a:spcAft>
                <a:spcPts val="500"/>
              </a:spcAft>
              <a:buClr>
                <a:srgbClr val="00ADC6"/>
              </a:buClr>
              <a:buFont typeface="Courier New" panose="02070309020205020404" pitchFamily="49" charset="0"/>
              <a:buChar char="o"/>
              <a:defRPr/>
            </a:pPr>
            <a:r>
              <a:rPr lang="en-US" dirty="0" smtClean="0">
                <a:solidFill>
                  <a:prstClr val="black"/>
                </a:solidFill>
                <a:cs typeface="Arial" panose="020B0604020202020204" pitchFamily="34" charset="0"/>
              </a:rPr>
              <a:t>Defined minimum capacity provision in terms of GP (72) and Nurse (25) consultations per 1,000 Normalised Weighted Patients per week.</a:t>
            </a:r>
          </a:p>
          <a:p>
            <a:pPr marL="342900" indent="-342900" defTabSz="457200">
              <a:spcBef>
                <a:spcPct val="20000"/>
              </a:spcBef>
              <a:spcAft>
                <a:spcPts val="500"/>
              </a:spcAft>
              <a:buClr>
                <a:srgbClr val="00ADC6"/>
              </a:buClr>
              <a:buFont typeface="Courier New" panose="02070309020205020404" pitchFamily="49" charset="0"/>
              <a:buChar char="o"/>
              <a:defRPr/>
            </a:pPr>
            <a:r>
              <a:rPr lang="en-GB" dirty="0" smtClean="0">
                <a:solidFill>
                  <a:prstClr val="black"/>
                </a:solidFill>
                <a:cs typeface="Arial" panose="020B0604020202020204" pitchFamily="34" charset="0"/>
              </a:rPr>
              <a:t>Greater </a:t>
            </a:r>
            <a:r>
              <a:rPr lang="en-GB" dirty="0">
                <a:solidFill>
                  <a:prstClr val="black"/>
                </a:solidFill>
                <a:cs typeface="Arial" panose="020B0604020202020204" pitchFamily="34" charset="0"/>
              </a:rPr>
              <a:t>clarity about contract access </a:t>
            </a:r>
            <a:r>
              <a:rPr lang="en-GB" dirty="0" smtClean="0">
                <a:solidFill>
                  <a:prstClr val="black"/>
                </a:solidFill>
                <a:cs typeface="Arial" panose="020B0604020202020204" pitchFamily="34" charset="0"/>
              </a:rPr>
              <a:t>requirements, including</a:t>
            </a:r>
          </a:p>
          <a:p>
            <a:pPr marL="800100" lvl="1" indent="-342900" defTabSz="457200">
              <a:spcBef>
                <a:spcPct val="20000"/>
              </a:spcBef>
              <a:spcAft>
                <a:spcPts val="500"/>
              </a:spcAft>
              <a:buClr>
                <a:srgbClr val="00ADC6"/>
              </a:buClr>
              <a:buFont typeface="Courier New" panose="02070309020205020404" pitchFamily="49" charset="0"/>
              <a:buChar char="o"/>
              <a:defRPr/>
            </a:pPr>
            <a:r>
              <a:rPr lang="en-GB" dirty="0">
                <a:solidFill>
                  <a:prstClr val="black"/>
                </a:solidFill>
                <a:cs typeface="Arial" panose="020B0604020202020204" pitchFamily="34" charset="0"/>
              </a:rPr>
              <a:t>Availability of a duty doctor / NP</a:t>
            </a:r>
          </a:p>
          <a:p>
            <a:pPr marL="800100" lvl="1" indent="-342900" defTabSz="457200">
              <a:spcBef>
                <a:spcPct val="20000"/>
              </a:spcBef>
              <a:spcAft>
                <a:spcPts val="500"/>
              </a:spcAft>
              <a:buClr>
                <a:srgbClr val="00ADC6"/>
              </a:buClr>
              <a:buFont typeface="Courier New" panose="02070309020205020404" pitchFamily="49" charset="0"/>
              <a:buChar char="o"/>
              <a:defRPr/>
            </a:pPr>
            <a:r>
              <a:rPr lang="en-GB" dirty="0" smtClean="0">
                <a:solidFill>
                  <a:prstClr val="black"/>
                </a:solidFill>
                <a:cs typeface="Arial" panose="020B0604020202020204" pitchFamily="34" charset="0"/>
              </a:rPr>
              <a:t>Ability to book an appointment at first point of contact</a:t>
            </a:r>
          </a:p>
          <a:p>
            <a:pPr marL="800100" lvl="1" indent="-342900" defTabSz="457200">
              <a:spcBef>
                <a:spcPct val="20000"/>
              </a:spcBef>
              <a:spcAft>
                <a:spcPts val="500"/>
              </a:spcAft>
              <a:buClr>
                <a:srgbClr val="00ADC6"/>
              </a:buClr>
              <a:buFont typeface="Courier New" panose="02070309020205020404" pitchFamily="49" charset="0"/>
              <a:buChar char="o"/>
              <a:defRPr/>
            </a:pPr>
            <a:r>
              <a:rPr lang="en-GB" dirty="0" smtClean="0">
                <a:solidFill>
                  <a:prstClr val="black"/>
                </a:solidFill>
                <a:cs typeface="Arial" panose="020B0604020202020204" pitchFamily="34" charset="0"/>
              </a:rPr>
              <a:t>Ability to book ahead or within 24/48 hours</a:t>
            </a:r>
            <a:endParaRPr lang="en-GB" dirty="0">
              <a:solidFill>
                <a:prstClr val="black"/>
              </a:solidFill>
              <a:cs typeface="Arial" panose="020B0604020202020204" pitchFamily="34" charset="0"/>
            </a:endParaRPr>
          </a:p>
          <a:p>
            <a:pPr marL="342900" indent="-342900" defTabSz="457200">
              <a:spcBef>
                <a:spcPct val="20000"/>
              </a:spcBef>
              <a:spcAft>
                <a:spcPts val="500"/>
              </a:spcAft>
              <a:buClr>
                <a:srgbClr val="00ADC6"/>
              </a:buClr>
              <a:buFont typeface="Courier New" panose="02070309020205020404" pitchFamily="49" charset="0"/>
              <a:buChar char="o"/>
              <a:defRPr/>
            </a:pPr>
            <a:endParaRPr lang="en-US" sz="2100" dirty="0" smtClean="0">
              <a:solidFill>
                <a:prstClr val="black"/>
              </a:solidFill>
              <a:cs typeface="Arial"/>
            </a:endParaRPr>
          </a:p>
          <a:p>
            <a:pPr marL="342900" indent="-342900" defTabSz="457200">
              <a:spcBef>
                <a:spcPct val="20000"/>
              </a:spcBef>
              <a:spcAft>
                <a:spcPts val="500"/>
              </a:spcAft>
              <a:buClr>
                <a:srgbClr val="00ADC6"/>
              </a:buClr>
              <a:buFont typeface="Courier New" panose="02070309020205020404" pitchFamily="49" charset="0"/>
              <a:buChar char="o"/>
              <a:defRPr/>
            </a:pPr>
            <a:endParaRPr lang="en-US" sz="2100" dirty="0" smtClean="0">
              <a:solidFill>
                <a:prstClr val="black"/>
              </a:solidFill>
              <a:cs typeface="Arial"/>
            </a:endParaRPr>
          </a:p>
          <a:p>
            <a:pPr marL="342900" indent="-342900" defTabSz="457200">
              <a:spcBef>
                <a:spcPct val="20000"/>
              </a:spcBef>
              <a:buFont typeface="Arial"/>
              <a:buChar char="•"/>
              <a:defRPr/>
            </a:pPr>
            <a:endParaRPr lang="en-US" sz="3200" dirty="0" smtClean="0">
              <a:solidFill>
                <a:prstClr val="black"/>
              </a:solidFill>
            </a:endParaRPr>
          </a:p>
          <a:p>
            <a:pPr marL="342900" indent="-342900" defTabSz="457200">
              <a:spcBef>
                <a:spcPct val="20000"/>
              </a:spcBef>
              <a:buFont typeface="Arial"/>
              <a:buChar char="•"/>
              <a:defRPr/>
            </a:pPr>
            <a:endParaRPr lang="en-US" sz="3200" dirty="0" smtClean="0">
              <a:solidFill>
                <a:prstClr val="black"/>
              </a:solidFill>
            </a:endParaRPr>
          </a:p>
          <a:p>
            <a:pPr marL="342900" indent="-342900" defTabSz="457200">
              <a:spcBef>
                <a:spcPct val="20000"/>
              </a:spcBef>
              <a:buFont typeface="Arial"/>
              <a:buChar char="•"/>
              <a:defRPr/>
            </a:pPr>
            <a:endParaRPr lang="en-US" sz="3200" dirty="0" smtClean="0">
              <a:solidFill>
                <a:prstClr val="black"/>
              </a:solidFill>
            </a:endParaRPr>
          </a:p>
          <a:p>
            <a:pPr marL="342900" indent="-342900" defTabSz="457200">
              <a:spcBef>
                <a:spcPct val="20000"/>
              </a:spcBef>
              <a:buFont typeface="Arial"/>
              <a:buChar char="•"/>
              <a:defRPr/>
            </a:pPr>
            <a:endParaRPr lang="en-US" sz="3200" dirty="0" smtClean="0">
              <a:solidFill>
                <a:prstClr val="black"/>
              </a:solidFill>
            </a:endParaRPr>
          </a:p>
          <a:p>
            <a:pPr marL="342900" indent="-342900" defTabSz="457200">
              <a:spcBef>
                <a:spcPct val="20000"/>
              </a:spcBef>
              <a:buFont typeface="Arial"/>
              <a:buChar char="•"/>
              <a:defRPr/>
            </a:pPr>
            <a:endParaRPr lang="en-US" sz="3200" dirty="0" smtClean="0">
              <a:solidFill>
                <a:prstClr val="black"/>
              </a:solidFill>
            </a:endParaRPr>
          </a:p>
          <a:p>
            <a:pPr marL="342900" indent="-342900" defTabSz="457200">
              <a:spcBef>
                <a:spcPct val="20000"/>
              </a:spcBef>
              <a:buFont typeface="Arial"/>
              <a:buChar char="•"/>
              <a:defRPr/>
            </a:pPr>
            <a:endParaRPr lang="en-US" sz="3200" dirty="0" smtClean="0">
              <a:solidFill>
                <a:prstClr val="black"/>
              </a:solidFill>
            </a:endParaRPr>
          </a:p>
          <a:p>
            <a:pPr marL="342900" indent="-342900" defTabSz="457200">
              <a:spcBef>
                <a:spcPct val="20000"/>
              </a:spcBef>
              <a:defRPr/>
            </a:pPr>
            <a:endParaRPr lang="en-US" sz="3200" dirty="0" smtClean="0">
              <a:solidFill>
                <a:prstClr val="black"/>
              </a:solidFill>
            </a:endParaRPr>
          </a:p>
          <a:p>
            <a:pPr marL="342900" indent="-342900" defTabSz="457200">
              <a:spcBef>
                <a:spcPct val="20000"/>
              </a:spcBef>
              <a:buFont typeface="Arial"/>
              <a:buChar char="•"/>
              <a:defRPr/>
            </a:pPr>
            <a:endParaRPr lang="en-US" sz="3200" dirty="0" smtClean="0">
              <a:solidFill>
                <a:prstClr val="black"/>
              </a:solidFill>
            </a:endParaRPr>
          </a:p>
          <a:p>
            <a:pPr marL="342900" indent="-342900" defTabSz="457200">
              <a:spcBef>
                <a:spcPct val="20000"/>
              </a:spcBef>
              <a:buFont typeface="Arial"/>
              <a:buChar char="•"/>
              <a:defRPr/>
            </a:pPr>
            <a:endParaRPr lang="en-US" sz="3200" dirty="0">
              <a:solidFill>
                <a:prstClr val="black"/>
              </a:solidFill>
            </a:endParaRPr>
          </a:p>
        </p:txBody>
      </p:sp>
      <p:sp>
        <p:nvSpPr>
          <p:cNvPr id="3" name="Slide Number Placeholder 2"/>
          <p:cNvSpPr>
            <a:spLocks noGrp="1"/>
          </p:cNvSpPr>
          <p:nvPr>
            <p:ph type="sldNum" sz="quarter" idx="12"/>
          </p:nvPr>
        </p:nvSpPr>
        <p:spPr/>
        <p:txBody>
          <a:bodyPr/>
          <a:lstStyle/>
          <a:p>
            <a:fld id="{23134A5E-8B9A-4F1B-8A1C-D54727A06F98}" type="slidenum">
              <a:rPr lang="en-GB" smtClean="0">
                <a:solidFill>
                  <a:prstClr val="black"/>
                </a:solidFill>
              </a:rPr>
              <a:pPr/>
              <a:t>16</a:t>
            </a:fld>
            <a:endParaRPr lang="en-GB" dirty="0">
              <a:solidFill>
                <a:prstClr val="black"/>
              </a:solidFill>
            </a:endParaRPr>
          </a:p>
        </p:txBody>
      </p:sp>
    </p:spTree>
    <p:extLst>
      <p:ext uri="{BB962C8B-B14F-4D97-AF65-F5344CB8AC3E}">
        <p14:creationId xmlns:p14="http://schemas.microsoft.com/office/powerpoint/2010/main" val="2816249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cs typeface="Arial"/>
              </a:rPr>
              <a:t>Standard Service Specification cont.</a:t>
            </a:r>
            <a:endParaRPr lang="en-GB" sz="3200" dirty="0"/>
          </a:p>
        </p:txBody>
      </p:sp>
      <p:sp>
        <p:nvSpPr>
          <p:cNvPr id="8" name="Content Placeholder 2"/>
          <p:cNvSpPr txBox="1">
            <a:spLocks/>
          </p:cNvSpPr>
          <p:nvPr/>
        </p:nvSpPr>
        <p:spPr>
          <a:xfrm>
            <a:off x="457200" y="2148114"/>
            <a:ext cx="8229600" cy="3978049"/>
          </a:xfrm>
          <a:prstGeom prst="rect">
            <a:avLst/>
          </a:prstGeom>
        </p:spPr>
        <p:txBody>
          <a:bodyPr vert="horz" lIns="91440" tIns="45720" rIns="91440" bIns="45720" rtlCol="0">
            <a:normAutofit/>
          </a:bodyPr>
          <a:lstStyle/>
          <a:p>
            <a:pPr marL="342900" indent="-342900" defTabSz="457200">
              <a:spcBef>
                <a:spcPct val="20000"/>
              </a:spcBef>
              <a:spcAft>
                <a:spcPts val="500"/>
              </a:spcAft>
              <a:buClr>
                <a:srgbClr val="00ADC6"/>
              </a:buClr>
              <a:buFont typeface="Courier New" panose="02070309020205020404" pitchFamily="49" charset="0"/>
              <a:buChar char="o"/>
              <a:defRPr/>
            </a:pPr>
            <a:r>
              <a:rPr lang="en-US" dirty="0" smtClean="0">
                <a:solidFill>
                  <a:prstClr val="black"/>
                </a:solidFill>
                <a:cs typeface="Arial" panose="020B0604020202020204" pitchFamily="34" charset="0"/>
              </a:rPr>
              <a:t>Innovation </a:t>
            </a:r>
            <a:r>
              <a:rPr lang="en-US" dirty="0">
                <a:solidFill>
                  <a:prstClr val="black"/>
                </a:solidFill>
                <a:cs typeface="Arial" panose="020B0604020202020204" pitchFamily="34" charset="0"/>
              </a:rPr>
              <a:t>in service provision e.g use of </a:t>
            </a:r>
            <a:r>
              <a:rPr lang="en-US" dirty="0" smtClean="0">
                <a:solidFill>
                  <a:prstClr val="black"/>
                </a:solidFill>
                <a:cs typeface="Arial" panose="020B0604020202020204" pitchFamily="34" charset="0"/>
              </a:rPr>
              <a:t>technology / </a:t>
            </a:r>
            <a:r>
              <a:rPr lang="en-US" dirty="0">
                <a:solidFill>
                  <a:prstClr val="black"/>
                </a:solidFill>
                <a:cs typeface="Arial" panose="020B0604020202020204" pitchFamily="34" charset="0"/>
              </a:rPr>
              <a:t>skill </a:t>
            </a:r>
            <a:r>
              <a:rPr lang="en-US" dirty="0" smtClean="0">
                <a:solidFill>
                  <a:prstClr val="black"/>
                </a:solidFill>
                <a:cs typeface="Arial" panose="020B0604020202020204" pitchFamily="34" charset="0"/>
              </a:rPr>
              <a:t>mix / consultation options</a:t>
            </a:r>
          </a:p>
          <a:p>
            <a:pPr marL="342900" indent="-342900" defTabSz="457200">
              <a:spcBef>
                <a:spcPct val="20000"/>
              </a:spcBef>
              <a:spcAft>
                <a:spcPts val="500"/>
              </a:spcAft>
              <a:buClr>
                <a:srgbClr val="00ADC6"/>
              </a:buClr>
              <a:buFont typeface="Courier New" panose="02070309020205020404" pitchFamily="49" charset="0"/>
              <a:buChar char="o"/>
              <a:defRPr/>
            </a:pPr>
            <a:r>
              <a:rPr lang="en-US" dirty="0" smtClean="0">
                <a:solidFill>
                  <a:prstClr val="black"/>
                </a:solidFill>
                <a:cs typeface="Arial" panose="020B0604020202020204" pitchFamily="34" charset="0"/>
              </a:rPr>
              <a:t>Out of Hours “opt out” as standard.</a:t>
            </a:r>
          </a:p>
          <a:p>
            <a:pPr marL="342900" indent="-342900" defTabSz="457200">
              <a:spcBef>
                <a:spcPct val="20000"/>
              </a:spcBef>
              <a:spcAft>
                <a:spcPts val="500"/>
              </a:spcAft>
              <a:buClr>
                <a:srgbClr val="00ADC6"/>
              </a:buClr>
              <a:buFont typeface="Courier New" panose="02070309020205020404" pitchFamily="49" charset="0"/>
              <a:buChar char="o"/>
              <a:defRPr/>
            </a:pPr>
            <a:r>
              <a:rPr lang="en-US" dirty="0" smtClean="0">
                <a:solidFill>
                  <a:prstClr val="black"/>
                </a:solidFill>
                <a:cs typeface="Arial" panose="020B0604020202020204" pitchFamily="34" charset="0"/>
              </a:rPr>
              <a:t>Range of minimum performance standards to provide a greater outcomes focus, established with minimum performance thresholds.</a:t>
            </a:r>
          </a:p>
          <a:p>
            <a:pPr marL="342900" indent="-342900" defTabSz="457200">
              <a:spcBef>
                <a:spcPct val="20000"/>
              </a:spcBef>
              <a:spcAft>
                <a:spcPts val="500"/>
              </a:spcAft>
              <a:buClr>
                <a:srgbClr val="00ADC6"/>
              </a:buClr>
              <a:buFont typeface="Courier New" panose="02070309020205020404" pitchFamily="49" charset="0"/>
              <a:buChar char="o"/>
              <a:defRPr/>
            </a:pPr>
            <a:r>
              <a:rPr lang="en-US" dirty="0" smtClean="0">
                <a:solidFill>
                  <a:prstClr val="black"/>
                </a:solidFill>
                <a:cs typeface="Arial" panose="020B0604020202020204" pitchFamily="34" charset="0"/>
              </a:rPr>
              <a:t>Partnership working with Patient Participation Group and other local providers</a:t>
            </a:r>
          </a:p>
          <a:p>
            <a:pPr marL="342900" indent="-342900" defTabSz="457200">
              <a:spcBef>
                <a:spcPct val="20000"/>
              </a:spcBef>
              <a:spcAft>
                <a:spcPts val="500"/>
              </a:spcAft>
              <a:buClr>
                <a:srgbClr val="00ADC6"/>
              </a:buClr>
              <a:buFont typeface="Courier New" panose="02070309020205020404" pitchFamily="49" charset="0"/>
              <a:buChar char="o"/>
              <a:defRPr/>
            </a:pPr>
            <a:r>
              <a:rPr lang="en-US" dirty="0" smtClean="0">
                <a:solidFill>
                  <a:prstClr val="black"/>
                </a:solidFill>
                <a:cs typeface="Arial" panose="020B0604020202020204" pitchFamily="34" charset="0"/>
              </a:rPr>
              <a:t>Extended </a:t>
            </a:r>
            <a:r>
              <a:rPr lang="en-US" dirty="0">
                <a:solidFill>
                  <a:prstClr val="black"/>
                </a:solidFill>
                <a:cs typeface="Arial" panose="020B0604020202020204" pitchFamily="34" charset="0"/>
              </a:rPr>
              <a:t>Opening Hours DES requirements are included as core contractual requirements. (DES Scheme not on offer)</a:t>
            </a:r>
          </a:p>
          <a:p>
            <a:pPr defTabSz="457200">
              <a:spcBef>
                <a:spcPct val="20000"/>
              </a:spcBef>
              <a:spcAft>
                <a:spcPts val="500"/>
              </a:spcAft>
              <a:defRPr/>
            </a:pPr>
            <a:endParaRPr lang="en-US" sz="2000" dirty="0" smtClean="0">
              <a:solidFill>
                <a:prstClr val="black"/>
              </a:solidFill>
              <a:cs typeface="Arial"/>
            </a:endParaRPr>
          </a:p>
          <a:p>
            <a:pPr marL="342900" indent="-342900" defTabSz="457200">
              <a:spcBef>
                <a:spcPct val="20000"/>
              </a:spcBef>
              <a:spcAft>
                <a:spcPts val="500"/>
              </a:spcAft>
              <a:buFont typeface="Arial"/>
              <a:buChar char="•"/>
              <a:defRPr/>
            </a:pPr>
            <a:endParaRPr lang="en-US" sz="2000" dirty="0">
              <a:solidFill>
                <a:prstClr val="black"/>
              </a:solidFill>
              <a:cs typeface="Arial"/>
            </a:endParaRPr>
          </a:p>
          <a:p>
            <a:pPr defTabSz="457200">
              <a:spcBef>
                <a:spcPct val="20000"/>
              </a:spcBef>
              <a:defRPr/>
            </a:pPr>
            <a:endParaRPr lang="en-US" sz="3200" dirty="0" smtClean="0">
              <a:solidFill>
                <a:prstClr val="black"/>
              </a:solidFill>
            </a:endParaRPr>
          </a:p>
          <a:p>
            <a:pPr marL="342900" indent="-342900" defTabSz="457200">
              <a:spcBef>
                <a:spcPct val="20000"/>
              </a:spcBef>
              <a:buFont typeface="Arial"/>
              <a:buChar char="•"/>
              <a:defRPr/>
            </a:pPr>
            <a:endParaRPr lang="en-US" sz="3200" dirty="0" smtClean="0">
              <a:solidFill>
                <a:prstClr val="black"/>
              </a:solidFill>
            </a:endParaRPr>
          </a:p>
          <a:p>
            <a:pPr marL="342900" indent="-342900" defTabSz="457200">
              <a:spcBef>
                <a:spcPct val="20000"/>
              </a:spcBef>
              <a:defRPr/>
            </a:pPr>
            <a:endParaRPr lang="en-US" sz="3200" dirty="0" smtClean="0">
              <a:solidFill>
                <a:prstClr val="black"/>
              </a:solidFill>
            </a:endParaRPr>
          </a:p>
          <a:p>
            <a:pPr marL="342900" indent="-342900" defTabSz="457200">
              <a:spcBef>
                <a:spcPct val="20000"/>
              </a:spcBef>
              <a:buFont typeface="Arial"/>
              <a:buChar char="•"/>
              <a:defRPr/>
            </a:pPr>
            <a:endParaRPr lang="en-US" sz="3200" dirty="0" smtClean="0">
              <a:solidFill>
                <a:prstClr val="black"/>
              </a:solidFill>
            </a:endParaRPr>
          </a:p>
          <a:p>
            <a:pPr marL="342900" indent="-342900" defTabSz="457200">
              <a:spcBef>
                <a:spcPct val="20000"/>
              </a:spcBef>
              <a:buFont typeface="Arial"/>
              <a:buChar char="•"/>
              <a:defRPr/>
            </a:pPr>
            <a:endParaRPr lang="en-US" sz="3200" dirty="0">
              <a:solidFill>
                <a:prstClr val="black"/>
              </a:solidFill>
            </a:endParaRPr>
          </a:p>
        </p:txBody>
      </p:sp>
      <p:sp>
        <p:nvSpPr>
          <p:cNvPr id="3" name="Slide Number Placeholder 2"/>
          <p:cNvSpPr>
            <a:spLocks noGrp="1"/>
          </p:cNvSpPr>
          <p:nvPr>
            <p:ph type="sldNum" sz="quarter" idx="12"/>
          </p:nvPr>
        </p:nvSpPr>
        <p:spPr/>
        <p:txBody>
          <a:bodyPr/>
          <a:lstStyle/>
          <a:p>
            <a:fld id="{23134A5E-8B9A-4F1B-8A1C-D54727A06F98}" type="slidenum">
              <a:rPr lang="en-GB" smtClean="0">
                <a:solidFill>
                  <a:prstClr val="black"/>
                </a:solidFill>
              </a:rPr>
              <a:pPr/>
              <a:t>17</a:t>
            </a:fld>
            <a:endParaRPr lang="en-GB" dirty="0">
              <a:solidFill>
                <a:prstClr val="black"/>
              </a:solidFill>
            </a:endParaRPr>
          </a:p>
        </p:txBody>
      </p:sp>
    </p:spTree>
    <p:extLst>
      <p:ext uri="{BB962C8B-B14F-4D97-AF65-F5344CB8AC3E}">
        <p14:creationId xmlns:p14="http://schemas.microsoft.com/office/powerpoint/2010/main" val="9464009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Key Performance Indicators</a:t>
            </a:r>
            <a:endParaRPr lang="en-GB" sz="3200" dirty="0"/>
          </a:p>
        </p:txBody>
      </p:sp>
      <p:sp>
        <p:nvSpPr>
          <p:cNvPr id="3" name="Content Placeholder 2"/>
          <p:cNvSpPr>
            <a:spLocks noGrp="1"/>
          </p:cNvSpPr>
          <p:nvPr>
            <p:ph idx="1"/>
          </p:nvPr>
        </p:nvSpPr>
        <p:spPr>
          <a:xfrm>
            <a:off x="358775" y="2052000"/>
            <a:ext cx="8426449" cy="4007605"/>
          </a:xfrm>
        </p:spPr>
        <p:txBody>
          <a:bodyPr/>
          <a:lstStyle/>
          <a:p>
            <a:pPr lvl="0" defTabSz="457200">
              <a:lnSpc>
                <a:spcPct val="100000"/>
              </a:lnSpc>
              <a:spcBef>
                <a:spcPct val="20000"/>
              </a:spcBef>
              <a:spcAft>
                <a:spcPts val="500"/>
              </a:spcAft>
              <a:buFont typeface="Courier New" panose="02070309020205020404" pitchFamily="49" charset="0"/>
              <a:buChar char="o"/>
              <a:defRPr/>
            </a:pPr>
            <a:r>
              <a:rPr lang="en-US" sz="1800" dirty="0" smtClean="0">
                <a:latin typeface="Arial"/>
                <a:cs typeface="Arial"/>
              </a:rPr>
              <a:t>KPIs </a:t>
            </a:r>
            <a:r>
              <a:rPr lang="en-US" sz="1800" dirty="0">
                <a:latin typeface="Arial"/>
                <a:cs typeface="Arial"/>
              </a:rPr>
              <a:t>covering Screening, Vaccs &amp; Imms, Access, and Patient </a:t>
            </a:r>
            <a:r>
              <a:rPr lang="en-US" sz="1800" dirty="0" smtClean="0">
                <a:latin typeface="Arial"/>
                <a:cs typeface="Arial"/>
              </a:rPr>
              <a:t>Voice.</a:t>
            </a:r>
          </a:p>
          <a:p>
            <a:pPr lvl="0" defTabSz="457200">
              <a:lnSpc>
                <a:spcPct val="100000"/>
              </a:lnSpc>
              <a:spcBef>
                <a:spcPct val="20000"/>
              </a:spcBef>
              <a:spcAft>
                <a:spcPts val="500"/>
              </a:spcAft>
              <a:buFont typeface="Courier New" panose="02070309020205020404" pitchFamily="49" charset="0"/>
              <a:buChar char="o"/>
              <a:defRPr/>
            </a:pPr>
            <a:r>
              <a:rPr lang="en-US" sz="1800" dirty="0" smtClean="0">
                <a:latin typeface="Arial"/>
                <a:cs typeface="Arial"/>
              </a:rPr>
              <a:t>Closely aligned with the PMS review.</a:t>
            </a:r>
          </a:p>
          <a:p>
            <a:pPr lvl="0" defTabSz="457200">
              <a:lnSpc>
                <a:spcPct val="100000"/>
              </a:lnSpc>
              <a:spcBef>
                <a:spcPct val="20000"/>
              </a:spcBef>
              <a:spcAft>
                <a:spcPts val="500"/>
              </a:spcAft>
              <a:buFont typeface="Courier New" panose="02070309020205020404" pitchFamily="49" charset="0"/>
              <a:buChar char="o"/>
              <a:defRPr/>
            </a:pPr>
            <a:r>
              <a:rPr lang="en-US" sz="1800" dirty="0" smtClean="0">
                <a:latin typeface="Arial"/>
                <a:cs typeface="Arial"/>
              </a:rPr>
              <a:t>Teething problems due to data collection issues  - being resolved.</a:t>
            </a:r>
          </a:p>
          <a:p>
            <a:pPr lvl="0" defTabSz="457200">
              <a:lnSpc>
                <a:spcPct val="100000"/>
              </a:lnSpc>
              <a:spcBef>
                <a:spcPct val="20000"/>
              </a:spcBef>
              <a:spcAft>
                <a:spcPts val="500"/>
              </a:spcAft>
              <a:buClr>
                <a:srgbClr val="00ADC6"/>
              </a:buClr>
              <a:buFont typeface="Courier New" panose="02070309020205020404" pitchFamily="49" charset="0"/>
              <a:buChar char="o"/>
              <a:defRPr/>
            </a:pPr>
            <a:r>
              <a:rPr lang="en-US" sz="1800" dirty="0">
                <a:solidFill>
                  <a:prstClr val="black"/>
                </a:solidFill>
                <a:latin typeface="Arial"/>
                <a:cs typeface="Arial"/>
              </a:rPr>
              <a:t>The maximum amount payable </a:t>
            </a:r>
            <a:r>
              <a:rPr lang="en-US" sz="1800" dirty="0" smtClean="0">
                <a:solidFill>
                  <a:prstClr val="black"/>
                </a:solidFill>
                <a:latin typeface="Arial"/>
                <a:cs typeface="Arial"/>
              </a:rPr>
              <a:t>is </a:t>
            </a:r>
            <a:r>
              <a:rPr lang="en-US" sz="1800" dirty="0">
                <a:solidFill>
                  <a:prstClr val="black"/>
                </a:solidFill>
                <a:latin typeface="Arial"/>
                <a:cs typeface="Arial"/>
              </a:rPr>
              <a:t>£5.35 per weighted patient per annum. </a:t>
            </a:r>
          </a:p>
          <a:p>
            <a:pPr lvl="0" defTabSz="457200">
              <a:lnSpc>
                <a:spcPct val="100000"/>
              </a:lnSpc>
              <a:spcBef>
                <a:spcPct val="20000"/>
              </a:spcBef>
              <a:spcAft>
                <a:spcPts val="500"/>
              </a:spcAft>
              <a:buClr>
                <a:srgbClr val="00ADC6"/>
              </a:buClr>
              <a:buFont typeface="Courier New" panose="02070309020205020404" pitchFamily="49" charset="0"/>
              <a:buChar char="o"/>
              <a:defRPr/>
            </a:pPr>
            <a:r>
              <a:rPr lang="en-US" sz="1800" dirty="0">
                <a:solidFill>
                  <a:prstClr val="black"/>
                </a:solidFill>
                <a:latin typeface="Arial"/>
                <a:cs typeface="Arial"/>
              </a:rPr>
              <a:t>All contractors will be paid a KPI Aspiration Payment of £2.14 per weighted patient per annum on account. </a:t>
            </a:r>
          </a:p>
          <a:p>
            <a:pPr lvl="0">
              <a:spcBef>
                <a:spcPct val="20000"/>
              </a:spcBef>
              <a:spcAft>
                <a:spcPts val="500"/>
              </a:spcAft>
              <a:buClr>
                <a:srgbClr val="00ADC6"/>
              </a:buClr>
              <a:buFont typeface="Courier New" panose="02070309020205020404" pitchFamily="49" charset="0"/>
              <a:buChar char="o"/>
              <a:defRPr/>
            </a:pPr>
            <a:r>
              <a:rPr lang="en-US" sz="1800" dirty="0">
                <a:solidFill>
                  <a:prstClr val="black"/>
                </a:solidFill>
                <a:latin typeface="Arial"/>
                <a:cs typeface="Arial"/>
              </a:rPr>
              <a:t>Final KPI performance will be assessed at the end of each Contract Year. KPI Aspiration Payments will be deducted from the Total KPI Achievement Payments due and the balance paid to the Contractor (or recovered). </a:t>
            </a:r>
          </a:p>
          <a:p>
            <a:pPr lvl="0">
              <a:spcBef>
                <a:spcPct val="20000"/>
              </a:spcBef>
              <a:buClr>
                <a:srgbClr val="00ADC6"/>
              </a:buClr>
              <a:buFont typeface="Courier New" panose="02070309020205020404" pitchFamily="49" charset="0"/>
              <a:buChar char="o"/>
              <a:defRPr/>
            </a:pPr>
            <a:r>
              <a:rPr lang="en-US" sz="1800" dirty="0">
                <a:solidFill>
                  <a:prstClr val="black"/>
                </a:solidFill>
              </a:rPr>
              <a:t>KPI Threshold ‘honeymoon’ </a:t>
            </a:r>
            <a:r>
              <a:rPr lang="en-US" sz="1800" dirty="0" smtClean="0">
                <a:solidFill>
                  <a:prstClr val="black"/>
                </a:solidFill>
              </a:rPr>
              <a:t>in first year.</a:t>
            </a:r>
            <a:endParaRPr lang="en-US" sz="1800" dirty="0">
              <a:solidFill>
                <a:prstClr val="black"/>
              </a:solidFill>
            </a:endParaRPr>
          </a:p>
          <a:p>
            <a:pPr lvl="0">
              <a:spcBef>
                <a:spcPct val="20000"/>
              </a:spcBef>
              <a:buClr>
                <a:srgbClr val="00ADC6"/>
              </a:buClr>
              <a:buFont typeface="Courier New" panose="02070309020205020404" pitchFamily="49" charset="0"/>
              <a:buChar char="o"/>
              <a:defRPr/>
            </a:pPr>
            <a:r>
              <a:rPr lang="en-US" sz="1800" dirty="0">
                <a:solidFill>
                  <a:prstClr val="black"/>
                </a:solidFill>
              </a:rPr>
              <a:t>KPI Band Thresholds effective </a:t>
            </a:r>
            <a:r>
              <a:rPr lang="en-US" sz="1800" dirty="0" smtClean="0">
                <a:solidFill>
                  <a:prstClr val="black"/>
                </a:solidFill>
              </a:rPr>
              <a:t>thereafter</a:t>
            </a:r>
            <a:endParaRPr lang="en-US" sz="1800" dirty="0">
              <a:solidFill>
                <a:prstClr val="black"/>
              </a:solidFill>
            </a:endParaRPr>
          </a:p>
        </p:txBody>
      </p:sp>
      <p:sp>
        <p:nvSpPr>
          <p:cNvPr id="4" name="Slide Number Placeholder 3"/>
          <p:cNvSpPr>
            <a:spLocks noGrp="1"/>
          </p:cNvSpPr>
          <p:nvPr>
            <p:ph type="sldNum" sz="quarter" idx="12"/>
          </p:nvPr>
        </p:nvSpPr>
        <p:spPr/>
        <p:txBody>
          <a:bodyPr/>
          <a:lstStyle/>
          <a:p>
            <a:fld id="{23134A5E-8B9A-4F1B-8A1C-D54727A06F98}" type="slidenum">
              <a:rPr lang="en-GB" smtClean="0">
                <a:solidFill>
                  <a:prstClr val="black"/>
                </a:solidFill>
              </a:rPr>
              <a:pPr/>
              <a:t>18</a:t>
            </a:fld>
            <a:endParaRPr lang="en-GB" dirty="0">
              <a:solidFill>
                <a:prstClr val="black"/>
              </a:solidFill>
            </a:endParaRPr>
          </a:p>
        </p:txBody>
      </p:sp>
    </p:spTree>
    <p:extLst>
      <p:ext uri="{BB962C8B-B14F-4D97-AF65-F5344CB8AC3E}">
        <p14:creationId xmlns:p14="http://schemas.microsoft.com/office/powerpoint/2010/main" val="10022832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Key Performance Indicators cont.</a:t>
            </a:r>
            <a:endParaRPr lang="en-GB" sz="3200" dirty="0"/>
          </a:p>
        </p:txBody>
      </p:sp>
      <p:sp>
        <p:nvSpPr>
          <p:cNvPr id="3" name="Content Placeholder 2"/>
          <p:cNvSpPr>
            <a:spLocks noGrp="1"/>
          </p:cNvSpPr>
          <p:nvPr>
            <p:ph idx="1"/>
          </p:nvPr>
        </p:nvSpPr>
        <p:spPr>
          <a:xfrm>
            <a:off x="358775" y="2052001"/>
            <a:ext cx="8426449" cy="3780000"/>
          </a:xfrm>
        </p:spPr>
        <p:txBody>
          <a:bodyPr/>
          <a:lstStyle/>
          <a:p>
            <a:pPr lvl="0" defTabSz="457200">
              <a:lnSpc>
                <a:spcPct val="100000"/>
              </a:lnSpc>
              <a:spcBef>
                <a:spcPct val="20000"/>
              </a:spcBef>
              <a:spcAft>
                <a:spcPts val="500"/>
              </a:spcAft>
              <a:buClr>
                <a:srgbClr val="00ADC6"/>
              </a:buClr>
              <a:buFont typeface="Courier New" panose="02070309020205020404" pitchFamily="49" charset="0"/>
              <a:buChar char="o"/>
              <a:defRPr/>
            </a:pPr>
            <a:r>
              <a:rPr lang="en-US" sz="1800" dirty="0" smtClean="0">
                <a:solidFill>
                  <a:prstClr val="black"/>
                </a:solidFill>
                <a:latin typeface="Arial"/>
                <a:cs typeface="Arial"/>
              </a:rPr>
              <a:t>4 </a:t>
            </a:r>
            <a:r>
              <a:rPr lang="en-US" sz="1800" dirty="0">
                <a:solidFill>
                  <a:prstClr val="black"/>
                </a:solidFill>
                <a:latin typeface="Arial"/>
                <a:cs typeface="Arial"/>
              </a:rPr>
              <a:t>bands of KPI performance:</a:t>
            </a:r>
          </a:p>
          <a:p>
            <a:pPr lvl="0" defTabSz="457200">
              <a:lnSpc>
                <a:spcPct val="100000"/>
              </a:lnSpc>
              <a:spcBef>
                <a:spcPct val="20000"/>
              </a:spcBef>
              <a:spcAft>
                <a:spcPts val="500"/>
              </a:spcAft>
              <a:buClr>
                <a:srgbClr val="00ADC6"/>
              </a:buClr>
              <a:buFont typeface="Courier New" panose="02070309020205020404" pitchFamily="49" charset="0"/>
              <a:buChar char="o"/>
              <a:defRPr/>
            </a:pPr>
            <a:r>
              <a:rPr lang="en-US" sz="1800" dirty="0">
                <a:solidFill>
                  <a:prstClr val="black"/>
                </a:solidFill>
                <a:latin typeface="Arial"/>
                <a:cs typeface="Arial"/>
              </a:rPr>
              <a:t>Band A  - optimal performance, rewarded with additional payments over and above the core price.  Set at </a:t>
            </a:r>
            <a:r>
              <a:rPr lang="en-GB" sz="1800" dirty="0">
                <a:solidFill>
                  <a:prstClr val="black"/>
                </a:solidFill>
                <a:latin typeface="Arial"/>
                <a:cs typeface="Arial"/>
              </a:rPr>
              <a:t>national target or the upper quartile value of London performance for the previous year</a:t>
            </a:r>
            <a:r>
              <a:rPr lang="en-GB" sz="1800" dirty="0" smtClean="0">
                <a:solidFill>
                  <a:prstClr val="black"/>
                </a:solidFill>
                <a:latin typeface="Arial"/>
                <a:cs typeface="Arial"/>
              </a:rPr>
              <a:t>. Paid at Band B + £3.21.</a:t>
            </a:r>
            <a:endParaRPr lang="en-US" sz="1800" dirty="0">
              <a:solidFill>
                <a:prstClr val="black"/>
              </a:solidFill>
              <a:latin typeface="Arial"/>
              <a:cs typeface="Arial"/>
            </a:endParaRPr>
          </a:p>
          <a:p>
            <a:pPr lvl="0" defTabSz="457200">
              <a:lnSpc>
                <a:spcPct val="100000"/>
              </a:lnSpc>
              <a:spcBef>
                <a:spcPct val="20000"/>
              </a:spcBef>
              <a:spcAft>
                <a:spcPts val="500"/>
              </a:spcAft>
              <a:buClr>
                <a:srgbClr val="00ADC6"/>
              </a:buClr>
              <a:buFont typeface="Courier New" panose="02070309020205020404" pitchFamily="49" charset="0"/>
              <a:buChar char="o"/>
              <a:defRPr/>
            </a:pPr>
            <a:r>
              <a:rPr lang="en-US" sz="1800" dirty="0">
                <a:solidFill>
                  <a:prstClr val="black"/>
                </a:solidFill>
                <a:latin typeface="Arial"/>
                <a:cs typeface="Arial"/>
              </a:rPr>
              <a:t>Band B  - standard performance, rewarded with additional payments over and above the core price.  Set at </a:t>
            </a:r>
            <a:r>
              <a:rPr lang="en-GB" sz="1800" dirty="0">
                <a:solidFill>
                  <a:prstClr val="black"/>
                </a:solidFill>
                <a:latin typeface="Arial"/>
                <a:cs typeface="Arial"/>
              </a:rPr>
              <a:t>the London average from the previous year</a:t>
            </a:r>
            <a:r>
              <a:rPr lang="en-GB" sz="1800" dirty="0" smtClean="0">
                <a:solidFill>
                  <a:prstClr val="black"/>
                </a:solidFill>
                <a:latin typeface="Arial"/>
                <a:cs typeface="Arial"/>
              </a:rPr>
              <a:t>.  Paid at £2.14.</a:t>
            </a:r>
            <a:endParaRPr lang="en-US" sz="1800" dirty="0">
              <a:solidFill>
                <a:prstClr val="black"/>
              </a:solidFill>
              <a:latin typeface="Arial"/>
              <a:cs typeface="Arial"/>
            </a:endParaRPr>
          </a:p>
          <a:p>
            <a:pPr lvl="0" defTabSz="457200">
              <a:lnSpc>
                <a:spcPct val="100000"/>
              </a:lnSpc>
              <a:spcBef>
                <a:spcPct val="20000"/>
              </a:spcBef>
              <a:spcAft>
                <a:spcPts val="500"/>
              </a:spcAft>
              <a:buClr>
                <a:srgbClr val="00ADC6"/>
              </a:buClr>
              <a:buFont typeface="Courier New" panose="02070309020205020404" pitchFamily="49" charset="0"/>
              <a:buChar char="o"/>
              <a:defRPr/>
            </a:pPr>
            <a:r>
              <a:rPr lang="en-US" sz="1800" dirty="0">
                <a:solidFill>
                  <a:prstClr val="black"/>
                </a:solidFill>
                <a:latin typeface="Arial"/>
                <a:cs typeface="Arial"/>
              </a:rPr>
              <a:t>Band C  - minimum acceptable performance expected for the Core APMS Services price of £</a:t>
            </a:r>
            <a:r>
              <a:rPr lang="en-US" sz="1800" dirty="0" smtClean="0">
                <a:solidFill>
                  <a:prstClr val="black"/>
                </a:solidFill>
                <a:latin typeface="Arial"/>
                <a:cs typeface="Arial"/>
              </a:rPr>
              <a:t>91.26.  </a:t>
            </a:r>
            <a:r>
              <a:rPr lang="en-US" sz="1800" dirty="0">
                <a:solidFill>
                  <a:prstClr val="black"/>
                </a:solidFill>
                <a:latin typeface="Arial"/>
                <a:cs typeface="Arial"/>
              </a:rPr>
              <a:t>Set at </a:t>
            </a:r>
            <a:r>
              <a:rPr lang="en-GB" sz="1800" dirty="0">
                <a:solidFill>
                  <a:prstClr val="black"/>
                </a:solidFill>
                <a:latin typeface="Arial"/>
                <a:cs typeface="Arial"/>
              </a:rPr>
              <a:t>the relevant CCG average from the previous year.</a:t>
            </a:r>
            <a:endParaRPr lang="en-US" sz="1800" dirty="0">
              <a:solidFill>
                <a:prstClr val="black"/>
              </a:solidFill>
              <a:latin typeface="Arial"/>
              <a:cs typeface="Arial"/>
            </a:endParaRPr>
          </a:p>
          <a:p>
            <a:pPr lvl="0" defTabSz="457200">
              <a:buClr>
                <a:srgbClr val="00ADC6"/>
              </a:buClr>
              <a:buFont typeface="Courier New" panose="02070309020205020404" pitchFamily="49" charset="0"/>
              <a:buChar char="o"/>
              <a:defRPr/>
            </a:pPr>
            <a:r>
              <a:rPr lang="en-GB" sz="1800" dirty="0">
                <a:solidFill>
                  <a:prstClr val="black"/>
                </a:solidFill>
                <a:cs typeface="Arial"/>
              </a:rPr>
              <a:t>Band D  - below minimum acceptable performance, resulting in financial or contractual sanctions</a:t>
            </a:r>
            <a:endParaRPr lang="en-US" sz="1800" dirty="0">
              <a:solidFill>
                <a:prstClr val="black"/>
              </a:solidFill>
              <a:latin typeface="Arial"/>
              <a:cs typeface="Arial"/>
            </a:endParaRPr>
          </a:p>
          <a:p>
            <a:pPr marL="342900" indent="-342900">
              <a:spcBef>
                <a:spcPct val="20000"/>
              </a:spcBef>
              <a:spcAft>
                <a:spcPts val="500"/>
              </a:spcAft>
              <a:buFont typeface="Arial"/>
              <a:buChar char="•"/>
              <a:defRPr/>
            </a:pPr>
            <a:endParaRPr lang="en-US" sz="1800" dirty="0">
              <a:solidFill>
                <a:srgbClr val="FF0000"/>
              </a:solidFill>
              <a:latin typeface="Arial"/>
              <a:cs typeface="Arial"/>
            </a:endParaRPr>
          </a:p>
          <a:p>
            <a:endParaRPr lang="en-GB" dirty="0"/>
          </a:p>
        </p:txBody>
      </p:sp>
      <p:sp>
        <p:nvSpPr>
          <p:cNvPr id="4" name="Slide Number Placeholder 3"/>
          <p:cNvSpPr>
            <a:spLocks noGrp="1"/>
          </p:cNvSpPr>
          <p:nvPr>
            <p:ph type="sldNum" sz="quarter" idx="12"/>
          </p:nvPr>
        </p:nvSpPr>
        <p:spPr/>
        <p:txBody>
          <a:bodyPr/>
          <a:lstStyle/>
          <a:p>
            <a:fld id="{23134A5E-8B9A-4F1B-8A1C-D54727A06F98}" type="slidenum">
              <a:rPr lang="en-GB" smtClean="0">
                <a:solidFill>
                  <a:prstClr val="black"/>
                </a:solidFill>
              </a:rPr>
              <a:pPr/>
              <a:t>19</a:t>
            </a:fld>
            <a:endParaRPr lang="en-GB" dirty="0">
              <a:solidFill>
                <a:prstClr val="black"/>
              </a:solidFill>
            </a:endParaRPr>
          </a:p>
        </p:txBody>
      </p:sp>
    </p:spTree>
    <p:extLst>
      <p:ext uri="{BB962C8B-B14F-4D97-AF65-F5344CB8AC3E}">
        <p14:creationId xmlns:p14="http://schemas.microsoft.com/office/powerpoint/2010/main" val="30534475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z="3200" dirty="0" smtClean="0"/>
              <a:t>Agenda</a:t>
            </a:r>
          </a:p>
        </p:txBody>
      </p:sp>
      <p:sp>
        <p:nvSpPr>
          <p:cNvPr id="4099" name="Rectangle 3"/>
          <p:cNvSpPr>
            <a:spLocks noGrp="1" noChangeArrowheads="1"/>
          </p:cNvSpPr>
          <p:nvPr>
            <p:ph type="body" idx="1"/>
          </p:nvPr>
        </p:nvSpPr>
        <p:spPr>
          <a:xfrm>
            <a:off x="251520" y="2148114"/>
            <a:ext cx="8227640" cy="3596974"/>
          </a:xfrm>
        </p:spPr>
        <p:txBody>
          <a:bodyPr/>
          <a:lstStyle/>
          <a:p>
            <a:pPr eaLnBrk="1" hangingPunct="1">
              <a:buFont typeface="Courier New" panose="02070309020205020404" pitchFamily="49" charset="0"/>
              <a:buChar char="o"/>
            </a:pPr>
            <a:r>
              <a:rPr lang="en-US" sz="1600" dirty="0" smtClean="0"/>
              <a:t>1300 - 1305		Introductions</a:t>
            </a:r>
          </a:p>
          <a:p>
            <a:pPr eaLnBrk="1" hangingPunct="1">
              <a:buFont typeface="Courier New" panose="02070309020205020404" pitchFamily="49" charset="0"/>
              <a:buChar char="o"/>
            </a:pPr>
            <a:r>
              <a:rPr lang="en-US" sz="1600" dirty="0" smtClean="0"/>
              <a:t>1305 - 1335		Overview of London APMS Programme - Contract and procurement 									arrangements</a:t>
            </a:r>
          </a:p>
          <a:p>
            <a:pPr eaLnBrk="1" hangingPunct="1">
              <a:buFont typeface="Courier New" panose="02070309020205020404" pitchFamily="49" charset="0"/>
              <a:buChar char="o"/>
            </a:pPr>
            <a:r>
              <a:rPr lang="en-US" sz="1600" dirty="0" smtClean="0"/>
              <a:t>1335 - 1345		Question &amp; Answer session	on London Programme and Contract</a:t>
            </a:r>
          </a:p>
          <a:p>
            <a:pPr eaLnBrk="1" hangingPunct="1">
              <a:buFont typeface="Courier New" panose="02070309020205020404" pitchFamily="49" charset="0"/>
              <a:buChar char="o"/>
            </a:pPr>
            <a:r>
              <a:rPr lang="en-US" sz="1600" dirty="0" smtClean="0"/>
              <a:t>1345 - 1545		Overview of each Contract within T5 Procurement Scheme</a:t>
            </a:r>
          </a:p>
          <a:p>
            <a:pPr eaLnBrk="1" hangingPunct="1">
              <a:buFont typeface="Courier New" panose="02070309020205020404" pitchFamily="49" charset="0"/>
              <a:buChar char="o"/>
            </a:pPr>
            <a:r>
              <a:rPr lang="en-US" sz="1600" dirty="0" smtClean="0"/>
              <a:t>1545 - 1600		Break</a:t>
            </a:r>
          </a:p>
          <a:p>
            <a:pPr eaLnBrk="1" hangingPunct="1">
              <a:buFont typeface="Courier New" panose="02070309020205020404" pitchFamily="49" charset="0"/>
              <a:buChar char="o"/>
            </a:pPr>
            <a:r>
              <a:rPr lang="en-US" sz="1600" dirty="0" smtClean="0"/>
              <a:t>1600 - 1700		Bidder Education &amp; Training Module</a:t>
            </a:r>
          </a:p>
          <a:p>
            <a:pPr eaLnBrk="1" hangingPunct="1">
              <a:buFont typeface="Courier New" panose="02070309020205020404" pitchFamily="49" charset="0"/>
              <a:buChar char="o"/>
            </a:pPr>
            <a:r>
              <a:rPr lang="en-US" sz="1600" dirty="0" smtClean="0"/>
              <a:t>1700					Close</a:t>
            </a:r>
          </a:p>
        </p:txBody>
      </p:sp>
      <p:sp>
        <p:nvSpPr>
          <p:cNvPr id="2" name="Slide Number Placeholder 1"/>
          <p:cNvSpPr>
            <a:spLocks noGrp="1"/>
          </p:cNvSpPr>
          <p:nvPr>
            <p:ph type="sldNum" sz="quarter" idx="12"/>
          </p:nvPr>
        </p:nvSpPr>
        <p:spPr/>
        <p:txBody>
          <a:bodyPr/>
          <a:lstStyle/>
          <a:p>
            <a:fld id="{23134A5E-8B9A-4F1B-8A1C-D54727A06F98}" type="slidenum">
              <a:rPr lang="en-GB" noProof="0" smtClean="0"/>
              <a:pPr/>
              <a:t>2</a:t>
            </a:fld>
            <a:endParaRPr lang="en-GB" noProof="0"/>
          </a:p>
        </p:txBody>
      </p:sp>
    </p:spTree>
    <p:extLst>
      <p:ext uri="{BB962C8B-B14F-4D97-AF65-F5344CB8AC3E}">
        <p14:creationId xmlns:p14="http://schemas.microsoft.com/office/powerpoint/2010/main" val="15223926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Key Performance Indicators cont.</a:t>
            </a:r>
            <a:endParaRPr lang="en-GB" sz="3200" dirty="0"/>
          </a:p>
        </p:txBody>
      </p:sp>
      <p:sp>
        <p:nvSpPr>
          <p:cNvPr id="3" name="Content Placeholder 2"/>
          <p:cNvSpPr>
            <a:spLocks noGrp="1"/>
          </p:cNvSpPr>
          <p:nvPr>
            <p:ph idx="1"/>
          </p:nvPr>
        </p:nvSpPr>
        <p:spPr>
          <a:xfrm>
            <a:off x="358775" y="2240687"/>
            <a:ext cx="8426449" cy="3780000"/>
          </a:xfrm>
        </p:spPr>
        <p:txBody>
          <a:bodyPr/>
          <a:lstStyle/>
          <a:p>
            <a:pPr lvl="0" defTabSz="457200">
              <a:lnSpc>
                <a:spcPct val="100000"/>
              </a:lnSpc>
              <a:spcBef>
                <a:spcPct val="20000"/>
              </a:spcBef>
              <a:spcAft>
                <a:spcPts val="500"/>
              </a:spcAft>
              <a:buFont typeface="Courier New" panose="02070309020205020404" pitchFamily="49" charset="0"/>
              <a:buChar char="o"/>
              <a:defRPr/>
            </a:pPr>
            <a:r>
              <a:rPr lang="en-US" sz="1800" dirty="0">
                <a:latin typeface="Arial"/>
                <a:cs typeface="Arial"/>
              </a:rPr>
              <a:t>Band D performance will be regarded as a contract breach.</a:t>
            </a:r>
          </a:p>
          <a:p>
            <a:pPr lvl="0">
              <a:spcBef>
                <a:spcPct val="20000"/>
              </a:spcBef>
              <a:spcAft>
                <a:spcPts val="500"/>
              </a:spcAft>
              <a:buFont typeface="Courier New" panose="02070309020205020404" pitchFamily="49" charset="0"/>
              <a:buChar char="o"/>
              <a:defRPr/>
            </a:pPr>
            <a:r>
              <a:rPr lang="en-US" sz="1800" dirty="0">
                <a:latin typeface="Arial"/>
                <a:cs typeface="Arial"/>
              </a:rPr>
              <a:t>For Band D performance across all KPIs, contract sanctions will apply to a maximum of 5% of the Core APMS Services Price of </a:t>
            </a:r>
            <a:r>
              <a:rPr lang="en-US" sz="1800" dirty="0" smtClean="0">
                <a:latin typeface="Arial"/>
                <a:cs typeface="Arial"/>
              </a:rPr>
              <a:t>£91.26. </a:t>
            </a:r>
            <a:endParaRPr lang="en-US" sz="1800" dirty="0">
              <a:latin typeface="Arial"/>
              <a:cs typeface="Arial"/>
            </a:endParaRPr>
          </a:p>
          <a:p>
            <a:pPr lvl="0">
              <a:spcBef>
                <a:spcPct val="20000"/>
              </a:spcBef>
              <a:spcAft>
                <a:spcPts val="500"/>
              </a:spcAft>
              <a:buFont typeface="Courier New" panose="02070309020205020404" pitchFamily="49" charset="0"/>
              <a:buChar char="o"/>
              <a:defRPr/>
            </a:pPr>
            <a:r>
              <a:rPr lang="en-US" sz="1800" dirty="0">
                <a:latin typeface="Arial"/>
                <a:cs typeface="Arial"/>
              </a:rPr>
              <a:t>Band D performance across 4 KPIs in any given contract year will result in the loss of all Band A &amp; B KPI Achievement </a:t>
            </a:r>
            <a:r>
              <a:rPr lang="en-US" sz="1800" dirty="0" smtClean="0">
                <a:latin typeface="Arial"/>
                <a:cs typeface="Arial"/>
              </a:rPr>
              <a:t>Payments.</a:t>
            </a:r>
            <a:endParaRPr lang="en-US" sz="1800" dirty="0">
              <a:latin typeface="Arial"/>
              <a:cs typeface="Arial"/>
            </a:endParaRPr>
          </a:p>
          <a:p>
            <a:pPr lvl="0">
              <a:spcBef>
                <a:spcPct val="20000"/>
              </a:spcBef>
              <a:spcAft>
                <a:spcPts val="500"/>
              </a:spcAft>
              <a:buFont typeface="Courier New" panose="02070309020205020404" pitchFamily="49" charset="0"/>
              <a:buChar char="o"/>
              <a:defRPr/>
            </a:pPr>
            <a:r>
              <a:rPr lang="en-US" sz="1800" dirty="0">
                <a:latin typeface="Arial"/>
                <a:cs typeface="Arial"/>
              </a:rPr>
              <a:t>Band D performance across 5 or more KPIs, in any given contract year, may result in termination of the contract</a:t>
            </a:r>
            <a:r>
              <a:rPr lang="en-US" sz="1800" dirty="0" smtClean="0">
                <a:latin typeface="Arial"/>
                <a:cs typeface="Arial"/>
              </a:rPr>
              <a:t>.</a:t>
            </a:r>
            <a:endParaRPr lang="en-US" sz="1800" dirty="0">
              <a:latin typeface="Arial"/>
              <a:cs typeface="Arial"/>
            </a:endParaRPr>
          </a:p>
        </p:txBody>
      </p:sp>
      <p:sp>
        <p:nvSpPr>
          <p:cNvPr id="4" name="Slide Number Placeholder 3"/>
          <p:cNvSpPr>
            <a:spLocks noGrp="1"/>
          </p:cNvSpPr>
          <p:nvPr>
            <p:ph type="sldNum" sz="quarter" idx="12"/>
          </p:nvPr>
        </p:nvSpPr>
        <p:spPr/>
        <p:txBody>
          <a:bodyPr/>
          <a:lstStyle/>
          <a:p>
            <a:fld id="{23134A5E-8B9A-4F1B-8A1C-D54727A06F98}" type="slidenum">
              <a:rPr lang="en-GB" smtClean="0">
                <a:solidFill>
                  <a:prstClr val="black"/>
                </a:solidFill>
              </a:rPr>
              <a:pPr/>
              <a:t>20</a:t>
            </a:fld>
            <a:endParaRPr lang="en-GB" dirty="0">
              <a:solidFill>
                <a:prstClr val="black"/>
              </a:solidFill>
            </a:endParaRPr>
          </a:p>
        </p:txBody>
      </p:sp>
    </p:spTree>
    <p:extLst>
      <p:ext uri="{BB962C8B-B14F-4D97-AF65-F5344CB8AC3E}">
        <p14:creationId xmlns:p14="http://schemas.microsoft.com/office/powerpoint/2010/main" val="24787507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3200" dirty="0" smtClean="0"/>
              <a:t>London APMS Procurement</a:t>
            </a:r>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sz="3200" dirty="0"/>
              <a:t>David Mansfield</a:t>
            </a:r>
          </a:p>
        </p:txBody>
      </p:sp>
      <p:sp>
        <p:nvSpPr>
          <p:cNvPr id="3" name="Slide Number Placeholder 2"/>
          <p:cNvSpPr>
            <a:spLocks noGrp="1"/>
          </p:cNvSpPr>
          <p:nvPr>
            <p:ph type="sldNum" sz="quarter" idx="12"/>
          </p:nvPr>
        </p:nvSpPr>
        <p:spPr/>
        <p:txBody>
          <a:bodyPr/>
          <a:lstStyle/>
          <a:p>
            <a:fld id="{23134A5E-8B9A-4F1B-8A1C-D54727A06F98}" type="slidenum">
              <a:rPr lang="en-GB" noProof="0" smtClean="0"/>
              <a:pPr/>
              <a:t>21</a:t>
            </a:fld>
            <a:endParaRPr lang="en-GB" noProof="0"/>
          </a:p>
        </p:txBody>
      </p:sp>
    </p:spTree>
    <p:extLst>
      <p:ext uri="{BB962C8B-B14F-4D97-AF65-F5344CB8AC3E}">
        <p14:creationId xmlns:p14="http://schemas.microsoft.com/office/powerpoint/2010/main" val="27352342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Imperatives</a:t>
            </a:r>
            <a:endParaRPr lang="en-GB" sz="3200" dirty="0"/>
          </a:p>
        </p:txBody>
      </p:sp>
      <p:sp>
        <p:nvSpPr>
          <p:cNvPr id="3" name="Content Placeholder 2"/>
          <p:cNvSpPr>
            <a:spLocks noGrp="1"/>
          </p:cNvSpPr>
          <p:nvPr>
            <p:ph idx="1"/>
          </p:nvPr>
        </p:nvSpPr>
        <p:spPr>
          <a:xfrm>
            <a:off x="358775" y="2052001"/>
            <a:ext cx="8426449" cy="3780000"/>
          </a:xfrm>
        </p:spPr>
        <p:txBody>
          <a:bodyPr/>
          <a:lstStyle/>
          <a:p>
            <a:pPr marL="501650" lvl="1" indent="-285750">
              <a:lnSpc>
                <a:spcPct val="100000"/>
              </a:lnSpc>
              <a:spcBef>
                <a:spcPts val="0"/>
              </a:spcBef>
              <a:buFont typeface="Courier New" panose="02070309020205020404" pitchFamily="49" charset="0"/>
              <a:buChar char="o"/>
            </a:pPr>
            <a:r>
              <a:rPr lang="en-GB" sz="1800" dirty="0" smtClean="0"/>
              <a:t>Register on ProContract</a:t>
            </a:r>
            <a:r>
              <a:rPr lang="en-GB" sz="1800" dirty="0"/>
              <a:t>: </a:t>
            </a:r>
            <a:r>
              <a:rPr lang="en-GB" sz="1800" dirty="0">
                <a:hlinkClick r:id="rId2"/>
              </a:rPr>
              <a:t>https://</a:t>
            </a:r>
            <a:r>
              <a:rPr lang="en-GB" sz="1800" dirty="0" smtClean="0">
                <a:hlinkClick r:id="rId2"/>
              </a:rPr>
              <a:t>procontract.due-north.com/register</a:t>
            </a:r>
            <a:endParaRPr lang="en-GB" sz="1800" dirty="0" smtClean="0"/>
          </a:p>
          <a:p>
            <a:pPr marL="501650" lvl="1" indent="-285750">
              <a:lnSpc>
                <a:spcPct val="100000"/>
              </a:lnSpc>
              <a:spcBef>
                <a:spcPts val="0"/>
              </a:spcBef>
              <a:buFont typeface="Courier New" panose="02070309020205020404" pitchFamily="49" charset="0"/>
              <a:buChar char="o"/>
            </a:pPr>
            <a:endParaRPr lang="en-GB" sz="1800" dirty="0"/>
          </a:p>
          <a:p>
            <a:pPr marL="501650" lvl="1" indent="-285750">
              <a:lnSpc>
                <a:spcPct val="100000"/>
              </a:lnSpc>
              <a:spcBef>
                <a:spcPts val="0"/>
              </a:spcBef>
              <a:buFont typeface="Courier New" panose="02070309020205020404" pitchFamily="49" charset="0"/>
              <a:buChar char="o"/>
            </a:pPr>
            <a:r>
              <a:rPr lang="en-GB" sz="1800" dirty="0" smtClean="0"/>
              <a:t>Read all of the ITT documentation, specifically the ITT Guidance and Draft APMS Contract</a:t>
            </a:r>
          </a:p>
          <a:p>
            <a:pPr marL="501650" lvl="1" indent="-285750">
              <a:lnSpc>
                <a:spcPct val="100000"/>
              </a:lnSpc>
              <a:spcBef>
                <a:spcPts val="0"/>
              </a:spcBef>
              <a:buFont typeface="Courier New" panose="02070309020205020404" pitchFamily="49" charset="0"/>
              <a:buChar char="o"/>
            </a:pPr>
            <a:endParaRPr lang="en-GB" sz="1800" dirty="0"/>
          </a:p>
          <a:p>
            <a:pPr marL="501650" lvl="1" indent="-285750">
              <a:lnSpc>
                <a:spcPct val="100000"/>
              </a:lnSpc>
              <a:spcBef>
                <a:spcPts val="0"/>
              </a:spcBef>
              <a:buFont typeface="Courier New" panose="02070309020205020404" pitchFamily="49" charset="0"/>
              <a:buChar char="o"/>
            </a:pPr>
            <a:r>
              <a:rPr lang="en-GB" sz="1800" dirty="0" smtClean="0"/>
              <a:t>Read the Practice Specific </a:t>
            </a:r>
            <a:r>
              <a:rPr lang="en-GB" sz="1800" dirty="0" err="1" smtClean="0"/>
              <a:t>MoIs</a:t>
            </a:r>
            <a:r>
              <a:rPr lang="en-GB" sz="1800" dirty="0" smtClean="0"/>
              <a:t>. It is impossible to achieve high scores unless you acknowledge and reference the local contextual information provided within responses</a:t>
            </a:r>
          </a:p>
          <a:p>
            <a:pPr marL="501650" lvl="1" indent="-285750">
              <a:lnSpc>
                <a:spcPct val="100000"/>
              </a:lnSpc>
              <a:spcBef>
                <a:spcPts val="0"/>
              </a:spcBef>
              <a:buFont typeface="Courier New" panose="02070309020205020404" pitchFamily="49" charset="0"/>
              <a:buChar char="o"/>
            </a:pPr>
            <a:endParaRPr lang="en-GB" sz="1800" dirty="0"/>
          </a:p>
          <a:p>
            <a:pPr marL="501650" lvl="1" indent="-285750">
              <a:lnSpc>
                <a:spcPct val="100000"/>
              </a:lnSpc>
              <a:spcBef>
                <a:spcPts val="0"/>
              </a:spcBef>
              <a:buFont typeface="Courier New" panose="02070309020205020404" pitchFamily="49" charset="0"/>
              <a:buChar char="o"/>
            </a:pPr>
            <a:r>
              <a:rPr lang="en-GB" sz="1800" dirty="0" smtClean="0"/>
              <a:t>Submit Clarification Questions (via ProContract) and note the deadline for receipt (08 February)</a:t>
            </a:r>
          </a:p>
          <a:p>
            <a:pPr marL="501650" lvl="1" indent="-285750">
              <a:lnSpc>
                <a:spcPct val="100000"/>
              </a:lnSpc>
              <a:spcBef>
                <a:spcPts val="0"/>
              </a:spcBef>
              <a:buFont typeface="Courier New" panose="02070309020205020404" pitchFamily="49" charset="0"/>
              <a:buChar char="o"/>
            </a:pPr>
            <a:endParaRPr lang="en-GB" sz="1800" dirty="0"/>
          </a:p>
          <a:p>
            <a:pPr marL="501650" lvl="1" indent="-285750">
              <a:lnSpc>
                <a:spcPct val="100000"/>
              </a:lnSpc>
              <a:spcBef>
                <a:spcPts val="0"/>
              </a:spcBef>
              <a:buFont typeface="Courier New" panose="02070309020205020404" pitchFamily="49" charset="0"/>
              <a:buChar char="o"/>
            </a:pPr>
            <a:r>
              <a:rPr lang="en-GB" sz="1800" dirty="0" smtClean="0"/>
              <a:t>Submit your ITT response by the stated deadline (17 February)</a:t>
            </a:r>
          </a:p>
          <a:p>
            <a:pPr marL="501650" lvl="1" indent="-285750">
              <a:lnSpc>
                <a:spcPct val="100000"/>
              </a:lnSpc>
              <a:spcBef>
                <a:spcPts val="0"/>
              </a:spcBef>
              <a:buFont typeface="Courier New" panose="02070309020205020404" pitchFamily="49" charset="0"/>
              <a:buChar char="o"/>
            </a:pPr>
            <a:endParaRPr lang="en-GB" sz="1600" dirty="0"/>
          </a:p>
          <a:p>
            <a:pPr marL="501650" lvl="1" indent="-285750">
              <a:lnSpc>
                <a:spcPct val="100000"/>
              </a:lnSpc>
              <a:spcBef>
                <a:spcPts val="0"/>
              </a:spcBef>
              <a:buFont typeface="Courier New" panose="02070309020205020404" pitchFamily="49" charset="0"/>
              <a:buChar char="o"/>
            </a:pPr>
            <a:endParaRPr lang="en-GB" sz="1600" dirty="0" smtClean="0"/>
          </a:p>
          <a:p>
            <a:pPr marL="215900" lvl="1" indent="0">
              <a:lnSpc>
                <a:spcPct val="100000"/>
              </a:lnSpc>
              <a:spcBef>
                <a:spcPts val="0"/>
              </a:spcBef>
              <a:buNone/>
            </a:pPr>
            <a:endParaRPr lang="en-GB" sz="1600" dirty="0" smtClean="0"/>
          </a:p>
          <a:p>
            <a:pPr marL="431900" lvl="2" indent="0">
              <a:lnSpc>
                <a:spcPct val="100000"/>
              </a:lnSpc>
              <a:spcBef>
                <a:spcPts val="0"/>
              </a:spcBef>
              <a:buNone/>
            </a:pPr>
            <a:endParaRPr lang="en-GB" sz="2000" dirty="0"/>
          </a:p>
          <a:p>
            <a:pPr marL="547688" lvl="1" indent="-285750">
              <a:lnSpc>
                <a:spcPct val="100000"/>
              </a:lnSpc>
              <a:spcBef>
                <a:spcPts val="0"/>
              </a:spcBef>
              <a:buFont typeface="Courier New" panose="02070309020205020404" pitchFamily="49" charset="0"/>
              <a:buChar char="o"/>
            </a:pPr>
            <a:endParaRPr lang="en-GB" sz="2000" dirty="0"/>
          </a:p>
        </p:txBody>
      </p:sp>
      <p:sp>
        <p:nvSpPr>
          <p:cNvPr id="4" name="Slide Number Placeholder 3"/>
          <p:cNvSpPr>
            <a:spLocks noGrp="1"/>
          </p:cNvSpPr>
          <p:nvPr>
            <p:ph type="sldNum" sz="quarter" idx="12"/>
          </p:nvPr>
        </p:nvSpPr>
        <p:spPr/>
        <p:txBody>
          <a:bodyPr/>
          <a:lstStyle/>
          <a:p>
            <a:fld id="{23134A5E-8B9A-4F1B-8A1C-D54727A06F98}" type="slidenum">
              <a:rPr lang="en-GB" smtClean="0">
                <a:solidFill>
                  <a:prstClr val="black"/>
                </a:solidFill>
              </a:rPr>
              <a:pPr/>
              <a:t>22</a:t>
            </a:fld>
            <a:endParaRPr lang="en-GB">
              <a:solidFill>
                <a:prstClr val="black"/>
              </a:solidFill>
            </a:endParaRPr>
          </a:p>
        </p:txBody>
      </p:sp>
    </p:spTree>
    <p:extLst>
      <p:ext uri="{BB962C8B-B14F-4D97-AF65-F5344CB8AC3E}">
        <p14:creationId xmlns:p14="http://schemas.microsoft.com/office/powerpoint/2010/main" val="30802826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Key Features</a:t>
            </a:r>
            <a:endParaRPr lang="en-GB" sz="3200" dirty="0"/>
          </a:p>
        </p:txBody>
      </p:sp>
      <p:sp>
        <p:nvSpPr>
          <p:cNvPr id="3" name="Content Placeholder 2"/>
          <p:cNvSpPr>
            <a:spLocks noGrp="1"/>
          </p:cNvSpPr>
          <p:nvPr>
            <p:ph idx="1"/>
          </p:nvPr>
        </p:nvSpPr>
        <p:spPr>
          <a:xfrm>
            <a:off x="358775" y="2052001"/>
            <a:ext cx="8426449" cy="3780000"/>
          </a:xfrm>
        </p:spPr>
        <p:txBody>
          <a:bodyPr/>
          <a:lstStyle/>
          <a:p>
            <a:pPr marL="501650" lvl="1" indent="-285750">
              <a:lnSpc>
                <a:spcPct val="100000"/>
              </a:lnSpc>
              <a:spcBef>
                <a:spcPts val="0"/>
              </a:spcBef>
              <a:spcAft>
                <a:spcPts val="600"/>
              </a:spcAft>
              <a:buFont typeface="Courier New" panose="02070309020205020404" pitchFamily="49" charset="0"/>
              <a:buChar char="o"/>
            </a:pPr>
            <a:r>
              <a:rPr lang="en-GB" sz="1800" dirty="0" smtClean="0"/>
              <a:t>Based on “Open” Procedure</a:t>
            </a:r>
          </a:p>
          <a:p>
            <a:pPr marL="501650" lvl="1" indent="-285750">
              <a:lnSpc>
                <a:spcPct val="100000"/>
              </a:lnSpc>
              <a:spcBef>
                <a:spcPts val="0"/>
              </a:spcBef>
              <a:spcAft>
                <a:spcPts val="600"/>
              </a:spcAft>
              <a:buFont typeface="Courier New" panose="02070309020205020404" pitchFamily="49" charset="0"/>
              <a:buChar char="o"/>
            </a:pPr>
            <a:r>
              <a:rPr lang="en-GB" sz="1800" dirty="0" smtClean="0"/>
              <a:t>Conducted entirely online (via ProContract)</a:t>
            </a:r>
          </a:p>
          <a:p>
            <a:pPr marL="501650" lvl="1" indent="-285750">
              <a:lnSpc>
                <a:spcPct val="100000"/>
              </a:lnSpc>
              <a:spcBef>
                <a:spcPts val="0"/>
              </a:spcBef>
              <a:spcAft>
                <a:spcPts val="600"/>
              </a:spcAft>
              <a:buFont typeface="Courier New" panose="02070309020205020404" pitchFamily="49" charset="0"/>
              <a:buChar char="o"/>
            </a:pPr>
            <a:r>
              <a:rPr lang="en-GB" sz="1800" dirty="0" smtClean="0"/>
              <a:t>Two Phases</a:t>
            </a:r>
          </a:p>
          <a:p>
            <a:pPr marL="501650" lvl="1" indent="-285750">
              <a:lnSpc>
                <a:spcPct val="100000"/>
              </a:lnSpc>
              <a:spcBef>
                <a:spcPts val="0"/>
              </a:spcBef>
              <a:spcAft>
                <a:spcPts val="600"/>
              </a:spcAft>
              <a:buFont typeface="Courier New" panose="02070309020205020404" pitchFamily="49" charset="0"/>
              <a:buChar char="o"/>
            </a:pPr>
            <a:r>
              <a:rPr lang="en-GB" sz="1800" dirty="0" smtClean="0"/>
              <a:t>Three Questionnaires:</a:t>
            </a:r>
          </a:p>
          <a:p>
            <a:pPr marL="717650" lvl="2" indent="-285750">
              <a:lnSpc>
                <a:spcPct val="100000"/>
              </a:lnSpc>
              <a:spcBef>
                <a:spcPts val="0"/>
              </a:spcBef>
            </a:pPr>
            <a:r>
              <a:rPr lang="en-GB" sz="1800" dirty="0" smtClean="0"/>
              <a:t>Initial Eligibility</a:t>
            </a:r>
          </a:p>
          <a:p>
            <a:pPr marL="717650" lvl="2" indent="-285750">
              <a:lnSpc>
                <a:spcPct val="100000"/>
              </a:lnSpc>
              <a:spcBef>
                <a:spcPts val="0"/>
              </a:spcBef>
            </a:pPr>
            <a:r>
              <a:rPr lang="en-GB" sz="1800" dirty="0" smtClean="0"/>
              <a:t>Generic Questions</a:t>
            </a:r>
          </a:p>
          <a:p>
            <a:pPr marL="717650" lvl="2" indent="-285750">
              <a:lnSpc>
                <a:spcPct val="100000"/>
              </a:lnSpc>
              <a:spcBef>
                <a:spcPts val="0"/>
              </a:spcBef>
            </a:pPr>
            <a:r>
              <a:rPr lang="en-GB" sz="1800" dirty="0" smtClean="0"/>
              <a:t>Practice Specific Questions</a:t>
            </a:r>
            <a:endParaRPr lang="en-GB" sz="1800" dirty="0"/>
          </a:p>
          <a:p>
            <a:pPr marL="501650" lvl="1" indent="-285750">
              <a:lnSpc>
                <a:spcPct val="100000"/>
              </a:lnSpc>
              <a:spcBef>
                <a:spcPts val="0"/>
              </a:spcBef>
              <a:spcAft>
                <a:spcPts val="600"/>
              </a:spcAft>
              <a:buFont typeface="Courier New" panose="02070309020205020404" pitchFamily="49" charset="0"/>
              <a:buChar char="o"/>
            </a:pPr>
            <a:r>
              <a:rPr lang="en-GB" sz="1800" dirty="0" smtClean="0"/>
              <a:t>ITT Weightings</a:t>
            </a:r>
          </a:p>
          <a:p>
            <a:pPr marL="717650" lvl="2" indent="-285750">
              <a:lnSpc>
                <a:spcPct val="100000"/>
              </a:lnSpc>
              <a:spcBef>
                <a:spcPts val="0"/>
              </a:spcBef>
            </a:pPr>
            <a:r>
              <a:rPr lang="en-GB" sz="1800" dirty="0" smtClean="0"/>
              <a:t>Initial Eligibility = Pass/Fail</a:t>
            </a:r>
          </a:p>
          <a:p>
            <a:pPr marL="717650" lvl="2" indent="-285750">
              <a:lnSpc>
                <a:spcPct val="100000"/>
              </a:lnSpc>
              <a:spcBef>
                <a:spcPts val="0"/>
              </a:spcBef>
            </a:pPr>
            <a:r>
              <a:rPr lang="en-GB" sz="1800" dirty="0" smtClean="0"/>
              <a:t>Generic Questions = 45%</a:t>
            </a:r>
          </a:p>
          <a:p>
            <a:pPr marL="717650" lvl="2" indent="-285750">
              <a:lnSpc>
                <a:spcPct val="100000"/>
              </a:lnSpc>
              <a:spcBef>
                <a:spcPts val="0"/>
              </a:spcBef>
            </a:pPr>
            <a:r>
              <a:rPr lang="en-GB" sz="1800" dirty="0" smtClean="0"/>
              <a:t>Practice Specific Questions = 40%</a:t>
            </a:r>
          </a:p>
          <a:p>
            <a:pPr marL="717650" lvl="2" indent="-285750">
              <a:lnSpc>
                <a:spcPct val="100000"/>
              </a:lnSpc>
              <a:spcBef>
                <a:spcPts val="0"/>
              </a:spcBef>
            </a:pPr>
            <a:r>
              <a:rPr lang="en-GB" sz="1800" dirty="0" smtClean="0"/>
              <a:t>Presentation/Interview = 15%</a:t>
            </a:r>
            <a:endParaRPr lang="en-GB" sz="1800" dirty="0"/>
          </a:p>
          <a:p>
            <a:pPr marL="431900" lvl="2" indent="0">
              <a:lnSpc>
                <a:spcPct val="100000"/>
              </a:lnSpc>
              <a:spcBef>
                <a:spcPts val="0"/>
              </a:spcBef>
              <a:buNone/>
            </a:pPr>
            <a:endParaRPr lang="en-GB" sz="2000" dirty="0"/>
          </a:p>
          <a:p>
            <a:pPr marL="547688" lvl="1" indent="-285750">
              <a:lnSpc>
                <a:spcPct val="100000"/>
              </a:lnSpc>
              <a:spcBef>
                <a:spcPts val="0"/>
              </a:spcBef>
              <a:buFont typeface="Courier New" panose="02070309020205020404" pitchFamily="49" charset="0"/>
              <a:buChar char="o"/>
            </a:pPr>
            <a:endParaRPr lang="en-GB" sz="2000" dirty="0"/>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23</a:t>
            </a:fld>
            <a:endParaRPr lang="en-GB" noProof="0"/>
          </a:p>
        </p:txBody>
      </p:sp>
    </p:spTree>
    <p:extLst>
      <p:ext uri="{BB962C8B-B14F-4D97-AF65-F5344CB8AC3E}">
        <p14:creationId xmlns:p14="http://schemas.microsoft.com/office/powerpoint/2010/main" val="19442627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1103400"/>
            <a:ext cx="8426449" cy="452445"/>
          </a:xfrm>
        </p:spPr>
        <p:txBody>
          <a:bodyPr/>
          <a:lstStyle/>
          <a:p>
            <a:r>
              <a:rPr lang="en-GB" sz="3200" dirty="0" smtClean="0"/>
              <a:t>Key Features</a:t>
            </a:r>
            <a:endParaRPr lang="en-GB" sz="3200" dirty="0"/>
          </a:p>
        </p:txBody>
      </p:sp>
      <p:sp>
        <p:nvSpPr>
          <p:cNvPr id="3" name="Content Placeholder 2"/>
          <p:cNvSpPr>
            <a:spLocks noGrp="1"/>
          </p:cNvSpPr>
          <p:nvPr>
            <p:ph idx="1"/>
          </p:nvPr>
        </p:nvSpPr>
        <p:spPr>
          <a:xfrm>
            <a:off x="358775" y="1555845"/>
            <a:ext cx="8426449" cy="4933855"/>
          </a:xfrm>
        </p:spPr>
        <p:txBody>
          <a:bodyPr/>
          <a:lstStyle/>
          <a:p>
            <a:pPr marL="501650" lvl="1" indent="-285750">
              <a:lnSpc>
                <a:spcPct val="100000"/>
              </a:lnSpc>
              <a:spcBef>
                <a:spcPts val="0"/>
              </a:spcBef>
              <a:buFont typeface="Courier New" panose="02070309020205020404" pitchFamily="49" charset="0"/>
              <a:buChar char="o"/>
            </a:pPr>
            <a:r>
              <a:rPr lang="en-GB" sz="1800" dirty="0" smtClean="0"/>
              <a:t>Five point scoring mechanism</a:t>
            </a:r>
          </a:p>
          <a:p>
            <a:pPr marL="215900" lvl="1" indent="0">
              <a:lnSpc>
                <a:spcPct val="100000"/>
              </a:lnSpc>
              <a:spcBef>
                <a:spcPts val="0"/>
              </a:spcBef>
              <a:buNone/>
            </a:pPr>
            <a:r>
              <a:rPr lang="en-GB" sz="1800" dirty="0"/>
              <a:t>	</a:t>
            </a:r>
            <a:r>
              <a:rPr lang="en-GB" sz="1800" dirty="0" smtClean="0"/>
              <a:t>	0 - Completely Deficient</a:t>
            </a:r>
          </a:p>
          <a:p>
            <a:pPr marL="647900" lvl="3" indent="0">
              <a:lnSpc>
                <a:spcPct val="100000"/>
              </a:lnSpc>
              <a:spcBef>
                <a:spcPts val="0"/>
              </a:spcBef>
              <a:buNone/>
            </a:pPr>
            <a:r>
              <a:rPr lang="en-GB" sz="1800" dirty="0" smtClean="0"/>
              <a:t>1 - Poor</a:t>
            </a:r>
          </a:p>
          <a:p>
            <a:pPr marL="647900" lvl="3" indent="0">
              <a:lnSpc>
                <a:spcPct val="100000"/>
              </a:lnSpc>
              <a:spcBef>
                <a:spcPts val="0"/>
              </a:spcBef>
              <a:buNone/>
            </a:pPr>
            <a:r>
              <a:rPr lang="en-GB" sz="1800" dirty="0" smtClean="0"/>
              <a:t>2 - Acceptable</a:t>
            </a:r>
          </a:p>
          <a:p>
            <a:pPr marL="647900" lvl="3" indent="0">
              <a:lnSpc>
                <a:spcPct val="100000"/>
              </a:lnSpc>
              <a:spcBef>
                <a:spcPts val="0"/>
              </a:spcBef>
              <a:buNone/>
            </a:pPr>
            <a:r>
              <a:rPr lang="en-GB" sz="1800" dirty="0" smtClean="0"/>
              <a:t>3 - Good</a:t>
            </a:r>
          </a:p>
          <a:p>
            <a:pPr marL="647900" lvl="3" indent="0">
              <a:lnSpc>
                <a:spcPct val="100000"/>
              </a:lnSpc>
              <a:spcBef>
                <a:spcPts val="0"/>
              </a:spcBef>
              <a:spcAft>
                <a:spcPts val="600"/>
              </a:spcAft>
              <a:buNone/>
            </a:pPr>
            <a:r>
              <a:rPr lang="en-GB" sz="1800" dirty="0" smtClean="0"/>
              <a:t>4 - Excellent</a:t>
            </a:r>
            <a:endParaRPr lang="en-GB" sz="1800" dirty="0"/>
          </a:p>
          <a:p>
            <a:pPr marL="501650" lvl="1" indent="-285750">
              <a:lnSpc>
                <a:spcPct val="100000"/>
              </a:lnSpc>
              <a:spcBef>
                <a:spcPts val="0"/>
              </a:spcBef>
              <a:spcAft>
                <a:spcPts val="600"/>
              </a:spcAft>
              <a:buFont typeface="Courier New" panose="02070309020205020404" pitchFamily="49" charset="0"/>
              <a:buChar char="o"/>
            </a:pPr>
            <a:r>
              <a:rPr lang="en-GB" sz="1800" dirty="0" smtClean="0"/>
              <a:t>Threshold Score (55%)</a:t>
            </a:r>
            <a:endParaRPr lang="en-GB" sz="1800" dirty="0"/>
          </a:p>
          <a:p>
            <a:pPr marL="501650" lvl="1" indent="-285750">
              <a:lnSpc>
                <a:spcPct val="100000"/>
              </a:lnSpc>
              <a:spcBef>
                <a:spcPts val="0"/>
              </a:spcBef>
              <a:spcAft>
                <a:spcPts val="600"/>
              </a:spcAft>
              <a:buFont typeface="Courier New" panose="02070309020205020404" pitchFamily="49" charset="0"/>
              <a:buChar char="o"/>
            </a:pPr>
            <a:r>
              <a:rPr lang="en-GB" sz="1800" dirty="0" smtClean="0"/>
              <a:t>ITT Red Flag Questions</a:t>
            </a:r>
          </a:p>
          <a:p>
            <a:pPr marL="717650" lvl="2" indent="-285750">
              <a:lnSpc>
                <a:spcPct val="100000"/>
              </a:lnSpc>
              <a:spcBef>
                <a:spcPts val="0"/>
              </a:spcBef>
            </a:pPr>
            <a:r>
              <a:rPr lang="en-GB" sz="1800" dirty="0" smtClean="0"/>
              <a:t>Three </a:t>
            </a:r>
            <a:r>
              <a:rPr lang="en-GB" sz="1800" dirty="0" smtClean="0"/>
              <a:t>Red Flags within Generic Section (Access/Resilience &amp; </a:t>
            </a:r>
            <a:r>
              <a:rPr lang="en-GB" sz="1800" dirty="0" smtClean="0"/>
              <a:t>Development, Workforce)</a:t>
            </a:r>
            <a:endParaRPr lang="en-GB" sz="1800" dirty="0" smtClean="0"/>
          </a:p>
          <a:p>
            <a:pPr marL="717650" lvl="2" indent="-285750">
              <a:lnSpc>
                <a:spcPct val="100000"/>
              </a:lnSpc>
              <a:spcBef>
                <a:spcPts val="0"/>
              </a:spcBef>
              <a:spcAft>
                <a:spcPts val="600"/>
              </a:spcAft>
            </a:pPr>
            <a:r>
              <a:rPr lang="en-GB" sz="1800" dirty="0" smtClean="0"/>
              <a:t>One Red Flag within Specific Section (Resilience &amp; Development)</a:t>
            </a:r>
          </a:p>
          <a:p>
            <a:pPr marL="501650" lvl="1" indent="-285750">
              <a:lnSpc>
                <a:spcPct val="100000"/>
              </a:lnSpc>
              <a:spcBef>
                <a:spcPts val="0"/>
              </a:spcBef>
              <a:spcAft>
                <a:spcPts val="600"/>
              </a:spcAft>
              <a:buFont typeface="Courier New" panose="02070309020205020404" pitchFamily="49" charset="0"/>
              <a:buChar char="o"/>
            </a:pPr>
            <a:r>
              <a:rPr lang="en-GB" sz="1800" dirty="0" smtClean="0"/>
              <a:t>Market Management Mechanism</a:t>
            </a:r>
          </a:p>
          <a:p>
            <a:pPr marL="717650" lvl="2" indent="-285750">
              <a:lnSpc>
                <a:spcPct val="100000"/>
              </a:lnSpc>
              <a:spcBef>
                <a:spcPts val="0"/>
              </a:spcBef>
            </a:pPr>
            <a:r>
              <a:rPr lang="en-GB" sz="1800" dirty="0" smtClean="0"/>
              <a:t>Next best bid &gt; 10% below highest scoring bid, or scores between 50 and 54.9, award decision is deferred to relevant Primary Care Commissioning Committee</a:t>
            </a:r>
          </a:p>
          <a:p>
            <a:pPr marL="717650" lvl="2" indent="-285750">
              <a:lnSpc>
                <a:spcPct val="100000"/>
              </a:lnSpc>
              <a:spcBef>
                <a:spcPts val="0"/>
              </a:spcBef>
              <a:spcAft>
                <a:spcPts val="600"/>
              </a:spcAft>
            </a:pPr>
            <a:r>
              <a:rPr lang="en-GB" sz="1800" dirty="0" smtClean="0"/>
              <a:t>If next best bid scores &lt; 50%, or there are no other bids, highest scoring bidder will be awarded contract regardless.</a:t>
            </a:r>
          </a:p>
          <a:p>
            <a:pPr marL="501650" lvl="1" indent="-285750">
              <a:lnSpc>
                <a:spcPct val="100000"/>
              </a:lnSpc>
              <a:spcBef>
                <a:spcPts val="0"/>
              </a:spcBef>
              <a:buFont typeface="Courier New" panose="02070309020205020404" pitchFamily="49" charset="0"/>
              <a:buChar char="o"/>
            </a:pPr>
            <a:endParaRPr lang="en-GB" sz="1600" dirty="0" smtClean="0"/>
          </a:p>
          <a:p>
            <a:pPr marL="215900" lvl="1" indent="0">
              <a:lnSpc>
                <a:spcPct val="100000"/>
              </a:lnSpc>
              <a:spcBef>
                <a:spcPts val="0"/>
              </a:spcBef>
              <a:buNone/>
            </a:pPr>
            <a:endParaRPr lang="en-GB" sz="1600" dirty="0"/>
          </a:p>
          <a:p>
            <a:pPr marL="215900" lvl="1" indent="0">
              <a:lnSpc>
                <a:spcPct val="100000"/>
              </a:lnSpc>
              <a:spcBef>
                <a:spcPts val="0"/>
              </a:spcBef>
              <a:buNone/>
            </a:pPr>
            <a:endParaRPr lang="en-GB" sz="1600" dirty="0" smtClean="0"/>
          </a:p>
          <a:p>
            <a:pPr marL="215900" lvl="1" indent="0">
              <a:lnSpc>
                <a:spcPct val="100000"/>
              </a:lnSpc>
              <a:spcBef>
                <a:spcPts val="0"/>
              </a:spcBef>
              <a:buNone/>
            </a:pPr>
            <a:endParaRPr lang="en-GB" sz="1600" dirty="0" smtClean="0"/>
          </a:p>
          <a:p>
            <a:pPr marL="431900" lvl="2" indent="0">
              <a:lnSpc>
                <a:spcPct val="100000"/>
              </a:lnSpc>
              <a:spcBef>
                <a:spcPts val="0"/>
              </a:spcBef>
              <a:buNone/>
            </a:pPr>
            <a:endParaRPr lang="en-GB" sz="2000" dirty="0"/>
          </a:p>
          <a:p>
            <a:pPr marL="547688" lvl="1" indent="-285750">
              <a:lnSpc>
                <a:spcPct val="100000"/>
              </a:lnSpc>
              <a:spcBef>
                <a:spcPts val="0"/>
              </a:spcBef>
              <a:buFont typeface="Courier New" panose="02070309020205020404" pitchFamily="49" charset="0"/>
              <a:buChar char="o"/>
            </a:pPr>
            <a:endParaRPr lang="en-GB" sz="2000" dirty="0"/>
          </a:p>
        </p:txBody>
      </p:sp>
      <p:sp>
        <p:nvSpPr>
          <p:cNvPr id="4" name="Slide Number Placeholder 3"/>
          <p:cNvSpPr>
            <a:spLocks noGrp="1"/>
          </p:cNvSpPr>
          <p:nvPr>
            <p:ph type="sldNum" sz="quarter" idx="12"/>
          </p:nvPr>
        </p:nvSpPr>
        <p:spPr/>
        <p:txBody>
          <a:bodyPr/>
          <a:lstStyle/>
          <a:p>
            <a:fld id="{23134A5E-8B9A-4F1B-8A1C-D54727A06F98}" type="slidenum">
              <a:rPr lang="en-GB" smtClean="0">
                <a:solidFill>
                  <a:prstClr val="black"/>
                </a:solidFill>
              </a:rPr>
              <a:pPr/>
              <a:t>24</a:t>
            </a:fld>
            <a:endParaRPr lang="en-GB">
              <a:solidFill>
                <a:prstClr val="black"/>
              </a:solidFill>
            </a:endParaRPr>
          </a:p>
        </p:txBody>
      </p:sp>
    </p:spTree>
    <p:extLst>
      <p:ext uri="{BB962C8B-B14F-4D97-AF65-F5344CB8AC3E}">
        <p14:creationId xmlns:p14="http://schemas.microsoft.com/office/powerpoint/2010/main" val="26437575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6" y="348658"/>
            <a:ext cx="6303282" cy="565200"/>
          </a:xfrm>
        </p:spPr>
        <p:txBody>
          <a:bodyPr/>
          <a:lstStyle/>
          <a:p>
            <a:r>
              <a:rPr lang="en-GB" sz="3200" dirty="0" smtClean="0"/>
              <a:t>Provisional Timetable </a:t>
            </a:r>
            <a:endParaRPr lang="en-GB" sz="3200" dirty="0"/>
          </a:p>
        </p:txBody>
      </p:sp>
      <p:graphicFrame>
        <p:nvGraphicFramePr>
          <p:cNvPr id="4" name="Table 3"/>
          <p:cNvGraphicFramePr>
            <a:graphicFrameLocks noGrp="1"/>
          </p:cNvGraphicFramePr>
          <p:nvPr>
            <p:extLst>
              <p:ext uri="{D42A27DB-BD31-4B8C-83A1-F6EECF244321}">
                <p14:modId xmlns:p14="http://schemas.microsoft.com/office/powerpoint/2010/main" val="538677939"/>
              </p:ext>
            </p:extLst>
          </p:nvPr>
        </p:nvGraphicFramePr>
        <p:xfrm>
          <a:off x="358776" y="1186580"/>
          <a:ext cx="8509455" cy="5077520"/>
        </p:xfrm>
        <a:graphic>
          <a:graphicData uri="http://schemas.openxmlformats.org/drawingml/2006/table">
            <a:tbl>
              <a:tblPr>
                <a:tableStyleId>{5C22544A-7EE6-4342-B048-85BDC9FD1C3A}</a:tableStyleId>
              </a:tblPr>
              <a:tblGrid>
                <a:gridCol w="5069570"/>
                <a:gridCol w="3439885"/>
              </a:tblGrid>
              <a:tr h="405142">
                <a:tc>
                  <a:txBody>
                    <a:bodyPr/>
                    <a:lstStyle/>
                    <a:p>
                      <a:pPr>
                        <a:lnSpc>
                          <a:spcPct val="100000"/>
                        </a:lnSpc>
                        <a:spcAft>
                          <a:spcPts val="600"/>
                        </a:spcAft>
                      </a:pPr>
                      <a:r>
                        <a:rPr lang="en-GB" sz="1600" b="1" dirty="0" smtClean="0">
                          <a:effectLst/>
                          <a:latin typeface="+mn-lt"/>
                        </a:rPr>
                        <a:t>Milestone</a:t>
                      </a:r>
                      <a:endParaRPr lang="en-GB" sz="1600" b="1" dirty="0">
                        <a:solidFill>
                          <a:srgbClr val="000000"/>
                        </a:solidFill>
                        <a:effectLst/>
                        <a:latin typeface="+mn-lt"/>
                        <a:ea typeface="Calibri"/>
                        <a:cs typeface="Times New Roman"/>
                      </a:endParaRPr>
                    </a:p>
                  </a:txBody>
                  <a:tcPr marL="68580" marR="68580" marT="0" marB="0"/>
                </a:tc>
                <a:tc>
                  <a:txBody>
                    <a:bodyPr/>
                    <a:lstStyle/>
                    <a:p>
                      <a:pPr>
                        <a:lnSpc>
                          <a:spcPct val="115000"/>
                        </a:lnSpc>
                        <a:spcAft>
                          <a:spcPts val="0"/>
                        </a:spcAft>
                      </a:pPr>
                      <a:r>
                        <a:rPr lang="en-GB" sz="1600" b="1" dirty="0">
                          <a:effectLst/>
                          <a:latin typeface="+mn-lt"/>
                        </a:rPr>
                        <a:t>Date </a:t>
                      </a:r>
                      <a:endParaRPr lang="en-GB" sz="1600" b="1" dirty="0">
                        <a:solidFill>
                          <a:srgbClr val="000000"/>
                        </a:solidFill>
                        <a:effectLst/>
                        <a:latin typeface="+mn-lt"/>
                        <a:ea typeface="Calibri"/>
                        <a:cs typeface="Times New Roman"/>
                      </a:endParaRPr>
                    </a:p>
                  </a:txBody>
                  <a:tcPr marL="68580" marR="68580" marT="0" marB="0"/>
                </a:tc>
              </a:tr>
              <a:tr h="396052">
                <a:tc>
                  <a:txBody>
                    <a:bodyPr/>
                    <a:lstStyle/>
                    <a:p>
                      <a:pPr>
                        <a:lnSpc>
                          <a:spcPct val="100000"/>
                        </a:lnSpc>
                        <a:spcAft>
                          <a:spcPts val="0"/>
                        </a:spcAft>
                      </a:pPr>
                      <a:r>
                        <a:rPr lang="en-GB" sz="1400" dirty="0" smtClean="0">
                          <a:solidFill>
                            <a:srgbClr val="000000"/>
                          </a:solidFill>
                          <a:effectLst/>
                          <a:latin typeface="+mn-lt"/>
                          <a:ea typeface="Calibri"/>
                          <a:cs typeface="Times New Roman"/>
                        </a:rPr>
                        <a:t>Advertisement published and ITT documents available</a:t>
                      </a:r>
                      <a:endParaRPr lang="en-GB" sz="1400" dirty="0">
                        <a:solidFill>
                          <a:srgbClr val="000000"/>
                        </a:solidFill>
                        <a:effectLst/>
                        <a:latin typeface="+mn-lt"/>
                        <a:ea typeface="Calibri"/>
                        <a:cs typeface="Times New Roman"/>
                      </a:endParaRPr>
                    </a:p>
                  </a:txBody>
                  <a:tcPr marL="68580" marR="68580" marT="0" marB="0"/>
                </a:tc>
                <a:tc>
                  <a:txBody>
                    <a:bodyPr/>
                    <a:lstStyle/>
                    <a:p>
                      <a:pPr>
                        <a:lnSpc>
                          <a:spcPct val="115000"/>
                        </a:lnSpc>
                        <a:spcAft>
                          <a:spcPts val="0"/>
                        </a:spcAft>
                      </a:pPr>
                      <a:r>
                        <a:rPr lang="en-GB" sz="1400" dirty="0" smtClean="0">
                          <a:solidFill>
                            <a:srgbClr val="000000"/>
                          </a:solidFill>
                          <a:effectLst/>
                          <a:latin typeface="+mn-lt"/>
                          <a:ea typeface="Calibri"/>
                          <a:cs typeface="Times New Roman"/>
                        </a:rPr>
                        <a:t>13 January 2017</a:t>
                      </a:r>
                      <a:endParaRPr lang="en-GB" sz="1400" dirty="0">
                        <a:solidFill>
                          <a:srgbClr val="000000"/>
                        </a:solidFill>
                        <a:effectLst/>
                        <a:latin typeface="+mn-lt"/>
                        <a:ea typeface="Calibri"/>
                        <a:cs typeface="Times New Roman"/>
                      </a:endParaRPr>
                    </a:p>
                  </a:txBody>
                  <a:tcPr marL="68580" marR="68580" marT="0" marB="0"/>
                </a:tc>
              </a:tr>
              <a:tr h="405142">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400" b="0" i="0" u="none" strike="noStrike" kern="1200" cap="none" spc="0" normalizeH="0" baseline="0" noProof="0" dirty="0" smtClean="0">
                          <a:ln>
                            <a:noFill/>
                          </a:ln>
                          <a:solidFill>
                            <a:srgbClr val="000000"/>
                          </a:solidFill>
                          <a:effectLst/>
                          <a:uLnTx/>
                          <a:uFillTx/>
                          <a:latin typeface="+mn-lt"/>
                          <a:ea typeface="Calibri"/>
                          <a:cs typeface="Times New Roman"/>
                        </a:rPr>
                        <a:t>Deadline for receipt of Clarification Questions</a:t>
                      </a:r>
                    </a:p>
                  </a:txBody>
                  <a:tcPr marL="68580" marR="68580" marT="0" marB="0"/>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400" b="0" i="0" u="none" strike="noStrike" kern="1200" cap="none" spc="0" normalizeH="0" baseline="0" noProof="0" dirty="0" smtClean="0">
                          <a:ln>
                            <a:noFill/>
                          </a:ln>
                          <a:solidFill>
                            <a:srgbClr val="000000"/>
                          </a:solidFill>
                          <a:effectLst/>
                          <a:uLnTx/>
                          <a:uFillTx/>
                          <a:latin typeface="+mn-lt"/>
                          <a:ea typeface="Calibri"/>
                          <a:cs typeface="Times New Roman"/>
                        </a:rPr>
                        <a:t>08 February 2017</a:t>
                      </a:r>
                      <a:endParaRPr kumimoji="0" lang="en-GB" sz="1400" b="0" i="0" u="none" strike="noStrike" kern="1200" cap="none" spc="0" normalizeH="0" baseline="0" noProof="0" dirty="0">
                        <a:ln>
                          <a:noFill/>
                        </a:ln>
                        <a:solidFill>
                          <a:srgbClr val="000000"/>
                        </a:solidFill>
                        <a:effectLst/>
                        <a:uLnTx/>
                        <a:uFillTx/>
                        <a:latin typeface="+mn-lt"/>
                        <a:ea typeface="Calibri"/>
                        <a:cs typeface="Times New Roman"/>
                      </a:endParaRPr>
                    </a:p>
                  </a:txBody>
                  <a:tcPr marL="68580" marR="68580" marT="0" marB="0"/>
                </a:tc>
              </a:tr>
              <a:tr h="405142">
                <a:tc>
                  <a:txBody>
                    <a:bodyPr/>
                    <a:lstStyle/>
                    <a:p>
                      <a:pPr>
                        <a:lnSpc>
                          <a:spcPct val="100000"/>
                        </a:lnSpc>
                        <a:spcAft>
                          <a:spcPts val="600"/>
                        </a:spcAft>
                      </a:pPr>
                      <a:r>
                        <a:rPr lang="en-GB" sz="1400" dirty="0" smtClean="0">
                          <a:solidFill>
                            <a:srgbClr val="000000"/>
                          </a:solidFill>
                          <a:effectLst/>
                          <a:latin typeface="+mn-lt"/>
                          <a:ea typeface="Calibri"/>
                          <a:cs typeface="Times New Roman"/>
                        </a:rPr>
                        <a:t>Deadline for receipt of ITT submissions</a:t>
                      </a:r>
                      <a:endParaRPr lang="en-GB" sz="1400" dirty="0">
                        <a:solidFill>
                          <a:srgbClr val="000000"/>
                        </a:solidFill>
                        <a:effectLst/>
                        <a:latin typeface="+mn-lt"/>
                        <a:ea typeface="Calibri"/>
                        <a:cs typeface="Times New Roman"/>
                      </a:endParaRPr>
                    </a:p>
                  </a:txBody>
                  <a:tcPr marL="68580" marR="68580" marT="0" marB="0"/>
                </a:tc>
                <a:tc>
                  <a:txBody>
                    <a:bodyPr/>
                    <a:lstStyle/>
                    <a:p>
                      <a:pPr>
                        <a:lnSpc>
                          <a:spcPct val="115000"/>
                        </a:lnSpc>
                        <a:spcAft>
                          <a:spcPts val="0"/>
                        </a:spcAft>
                      </a:pPr>
                      <a:r>
                        <a:rPr lang="en-GB" sz="1400" dirty="0" smtClean="0">
                          <a:solidFill>
                            <a:srgbClr val="000000"/>
                          </a:solidFill>
                          <a:effectLst/>
                          <a:latin typeface="+mn-lt"/>
                          <a:ea typeface="Calibri"/>
                          <a:cs typeface="Times New Roman"/>
                        </a:rPr>
                        <a:t>17 February 2017</a:t>
                      </a:r>
                      <a:endParaRPr lang="en-GB" sz="1400" dirty="0">
                        <a:solidFill>
                          <a:srgbClr val="000000"/>
                        </a:solidFill>
                        <a:effectLst/>
                        <a:latin typeface="+mn-lt"/>
                        <a:ea typeface="Calibri"/>
                        <a:cs typeface="Times New Roman"/>
                      </a:endParaRPr>
                    </a:p>
                  </a:txBody>
                  <a:tcPr marL="68580" marR="68580" marT="0" marB="0"/>
                </a:tc>
              </a:tr>
              <a:tr h="426336">
                <a:tc>
                  <a:txBody>
                    <a:bodyPr/>
                    <a:lstStyle/>
                    <a:p>
                      <a:pPr>
                        <a:lnSpc>
                          <a:spcPct val="100000"/>
                        </a:lnSpc>
                        <a:spcAft>
                          <a:spcPts val="600"/>
                        </a:spcAft>
                      </a:pPr>
                      <a:r>
                        <a:rPr lang="en-GB" sz="1400" dirty="0" smtClean="0">
                          <a:solidFill>
                            <a:srgbClr val="000000"/>
                          </a:solidFill>
                          <a:effectLst/>
                          <a:latin typeface="+mn-lt"/>
                          <a:ea typeface="Calibri"/>
                          <a:cs typeface="Times New Roman"/>
                        </a:rPr>
                        <a:t>ITT Evaluation</a:t>
                      </a:r>
                      <a:endParaRPr lang="en-GB" sz="1400" dirty="0">
                        <a:solidFill>
                          <a:srgbClr val="000000"/>
                        </a:solidFill>
                        <a:effectLst/>
                        <a:latin typeface="+mn-lt"/>
                        <a:ea typeface="Calibri"/>
                        <a:cs typeface="Times New Roman"/>
                      </a:endParaRPr>
                    </a:p>
                  </a:txBody>
                  <a:tcPr marL="68580" marR="68580" marT="0" marB="0"/>
                </a:tc>
                <a:tc>
                  <a:txBody>
                    <a:bodyPr/>
                    <a:lstStyle/>
                    <a:p>
                      <a:pPr>
                        <a:lnSpc>
                          <a:spcPct val="115000"/>
                        </a:lnSpc>
                        <a:spcAft>
                          <a:spcPts val="0"/>
                        </a:spcAft>
                      </a:pPr>
                      <a:r>
                        <a:rPr lang="en-GB" sz="1400" baseline="0" dirty="0" smtClean="0">
                          <a:solidFill>
                            <a:schemeClr val="dk1"/>
                          </a:solidFill>
                          <a:effectLst/>
                          <a:latin typeface="+mn-lt"/>
                          <a:ea typeface="+mn-ea"/>
                          <a:cs typeface="+mn-cs"/>
                        </a:rPr>
                        <a:t>Phase 1:</a:t>
                      </a:r>
                      <a:r>
                        <a:rPr lang="en-GB" sz="1400" dirty="0" smtClean="0">
                          <a:solidFill>
                            <a:schemeClr val="dk1"/>
                          </a:solidFill>
                          <a:effectLst/>
                          <a:latin typeface="+mn-lt"/>
                          <a:ea typeface="+mn-ea"/>
                          <a:cs typeface="+mn-cs"/>
                        </a:rPr>
                        <a:t> 20 Feb – 10 March 2017</a:t>
                      </a:r>
                    </a:p>
                    <a:p>
                      <a:pPr>
                        <a:lnSpc>
                          <a:spcPct val="115000"/>
                        </a:lnSpc>
                        <a:spcAft>
                          <a:spcPts val="0"/>
                        </a:spcAft>
                      </a:pPr>
                      <a:r>
                        <a:rPr lang="en-GB" sz="1400" dirty="0" smtClean="0">
                          <a:solidFill>
                            <a:schemeClr val="dk1"/>
                          </a:solidFill>
                          <a:effectLst/>
                          <a:latin typeface="+mn-lt"/>
                          <a:ea typeface="+mn-ea"/>
                          <a:cs typeface="+mn-cs"/>
                        </a:rPr>
                        <a:t>Phase 2: 10 April – 05 May 2017</a:t>
                      </a:r>
                    </a:p>
                    <a:p>
                      <a:pPr>
                        <a:lnSpc>
                          <a:spcPct val="115000"/>
                        </a:lnSpc>
                        <a:spcAft>
                          <a:spcPts val="0"/>
                        </a:spcAft>
                      </a:pPr>
                      <a:endParaRPr lang="en-GB" sz="1400" dirty="0">
                        <a:solidFill>
                          <a:srgbClr val="000000"/>
                        </a:solidFill>
                        <a:effectLst/>
                        <a:latin typeface="+mn-lt"/>
                        <a:ea typeface="Calibri"/>
                        <a:cs typeface="Times New Roman"/>
                      </a:endParaRPr>
                    </a:p>
                  </a:txBody>
                  <a:tcPr marL="68580" marR="68580" marT="0" marB="0"/>
                </a:tc>
              </a:tr>
              <a:tr h="405142">
                <a:tc>
                  <a:txBody>
                    <a:bodyPr/>
                    <a:lstStyle/>
                    <a:p>
                      <a:pPr>
                        <a:lnSpc>
                          <a:spcPct val="100000"/>
                        </a:lnSpc>
                        <a:spcAft>
                          <a:spcPts val="600"/>
                        </a:spcAft>
                      </a:pPr>
                      <a:r>
                        <a:rPr lang="en-GB" sz="1400" dirty="0">
                          <a:effectLst/>
                          <a:latin typeface="+mn-lt"/>
                        </a:rPr>
                        <a:t>Presentations and Interviews </a:t>
                      </a:r>
                      <a:endParaRPr lang="en-GB" sz="1400" dirty="0">
                        <a:solidFill>
                          <a:srgbClr val="000000"/>
                        </a:solidFill>
                        <a:effectLst/>
                        <a:latin typeface="+mn-lt"/>
                        <a:ea typeface="Calibri"/>
                        <a:cs typeface="Times New Roman"/>
                      </a:endParaRPr>
                    </a:p>
                  </a:txBody>
                  <a:tcPr marL="68580" marR="68580" marT="0" marB="0"/>
                </a:tc>
                <a:tc>
                  <a:txBody>
                    <a:bodyPr/>
                    <a:lstStyle/>
                    <a:p>
                      <a:pPr>
                        <a:lnSpc>
                          <a:spcPct val="115000"/>
                        </a:lnSpc>
                        <a:spcAft>
                          <a:spcPts val="0"/>
                        </a:spcAft>
                      </a:pPr>
                      <a:r>
                        <a:rPr lang="en-GB" sz="1400" baseline="0" dirty="0" smtClean="0">
                          <a:solidFill>
                            <a:schemeClr val="dk1"/>
                          </a:solidFill>
                          <a:effectLst/>
                          <a:latin typeface="+mn-lt"/>
                          <a:ea typeface="+mn-ea"/>
                          <a:cs typeface="+mn-cs"/>
                        </a:rPr>
                        <a:t>Phase 1:</a:t>
                      </a:r>
                      <a:r>
                        <a:rPr lang="en-GB" sz="1400" dirty="0" smtClean="0">
                          <a:solidFill>
                            <a:schemeClr val="dk1"/>
                          </a:solidFill>
                          <a:effectLst/>
                          <a:latin typeface="+mn-lt"/>
                          <a:ea typeface="+mn-ea"/>
                          <a:cs typeface="+mn-cs"/>
                        </a:rPr>
                        <a:t> 27 – 31 March 2017</a:t>
                      </a:r>
                    </a:p>
                    <a:p>
                      <a:pPr>
                        <a:lnSpc>
                          <a:spcPct val="115000"/>
                        </a:lnSpc>
                        <a:spcAft>
                          <a:spcPts val="0"/>
                        </a:spcAft>
                      </a:pPr>
                      <a:r>
                        <a:rPr lang="en-GB" sz="1400" dirty="0" smtClean="0">
                          <a:solidFill>
                            <a:schemeClr val="dk1"/>
                          </a:solidFill>
                          <a:effectLst/>
                          <a:latin typeface="+mn-lt"/>
                          <a:ea typeface="+mn-ea"/>
                          <a:cs typeface="+mn-cs"/>
                        </a:rPr>
                        <a:t>Phase 2: 22 – 26 May 2017</a:t>
                      </a:r>
                    </a:p>
                  </a:txBody>
                  <a:tcPr marL="68580" marR="68580" marT="0" marB="0"/>
                </a:tc>
              </a:tr>
              <a:tr h="622787">
                <a:tc>
                  <a:txBody>
                    <a:bodyPr/>
                    <a:lstStyle/>
                    <a:p>
                      <a:pPr>
                        <a:lnSpc>
                          <a:spcPct val="100000"/>
                        </a:lnSpc>
                        <a:spcAft>
                          <a:spcPts val="600"/>
                        </a:spcAft>
                      </a:pPr>
                      <a:r>
                        <a:rPr lang="en-GB" sz="1400" dirty="0" smtClean="0">
                          <a:solidFill>
                            <a:srgbClr val="000000"/>
                          </a:solidFill>
                          <a:effectLst/>
                          <a:latin typeface="+mn-lt"/>
                          <a:ea typeface="Calibri"/>
                          <a:cs typeface="Times New Roman"/>
                        </a:rPr>
                        <a:t>Award Ratification</a:t>
                      </a:r>
                      <a:endParaRPr lang="en-GB" sz="1400" dirty="0">
                        <a:solidFill>
                          <a:srgbClr val="000000"/>
                        </a:solidFill>
                        <a:effectLst/>
                        <a:latin typeface="+mn-lt"/>
                        <a:ea typeface="Calibri"/>
                        <a:cs typeface="Times New Roman"/>
                      </a:endParaRPr>
                    </a:p>
                  </a:txBody>
                  <a:tcPr marL="68580" marR="68580" marT="0" marB="0"/>
                </a:tc>
                <a:tc>
                  <a:txBody>
                    <a:bodyPr/>
                    <a:lstStyle/>
                    <a:p>
                      <a:pPr>
                        <a:lnSpc>
                          <a:spcPct val="115000"/>
                        </a:lnSpc>
                        <a:spcAft>
                          <a:spcPts val="0"/>
                        </a:spcAft>
                      </a:pPr>
                      <a:r>
                        <a:rPr lang="en-GB" sz="1400" dirty="0" smtClean="0">
                          <a:solidFill>
                            <a:srgbClr val="000000"/>
                          </a:solidFill>
                          <a:effectLst/>
                          <a:latin typeface="+mn-lt"/>
                          <a:ea typeface="Calibri"/>
                          <a:cs typeface="Times New Roman"/>
                        </a:rPr>
                        <a:t>Phase 1: w/c 10 May 2017</a:t>
                      </a:r>
                    </a:p>
                    <a:p>
                      <a:pPr>
                        <a:lnSpc>
                          <a:spcPct val="115000"/>
                        </a:lnSpc>
                        <a:spcAft>
                          <a:spcPts val="0"/>
                        </a:spcAft>
                      </a:pPr>
                      <a:r>
                        <a:rPr lang="en-GB" sz="1400" dirty="0" smtClean="0">
                          <a:solidFill>
                            <a:srgbClr val="000000"/>
                          </a:solidFill>
                          <a:effectLst/>
                          <a:latin typeface="+mn-lt"/>
                          <a:ea typeface="Calibri"/>
                          <a:cs typeface="Times New Roman"/>
                        </a:rPr>
                        <a:t>Phase 2: w/c 05 June 2017</a:t>
                      </a:r>
                      <a:endParaRPr lang="en-GB" sz="1400" dirty="0">
                        <a:solidFill>
                          <a:srgbClr val="000000"/>
                        </a:solidFill>
                        <a:effectLst/>
                        <a:latin typeface="+mn-lt"/>
                        <a:ea typeface="Calibri"/>
                        <a:cs typeface="Times New Roman"/>
                      </a:endParaRPr>
                    </a:p>
                  </a:txBody>
                  <a:tcPr marL="68580" marR="68580" marT="0" marB="0"/>
                </a:tc>
              </a:tr>
              <a:tr h="622787">
                <a:tc>
                  <a:txBody>
                    <a:bodyPr/>
                    <a:lstStyle/>
                    <a:p>
                      <a:pPr>
                        <a:lnSpc>
                          <a:spcPct val="100000"/>
                        </a:lnSpc>
                        <a:spcAft>
                          <a:spcPts val="600"/>
                        </a:spcAft>
                      </a:pPr>
                      <a:r>
                        <a:rPr lang="en-GB" sz="1400" dirty="0" smtClean="0">
                          <a:solidFill>
                            <a:srgbClr val="000000"/>
                          </a:solidFill>
                          <a:effectLst/>
                          <a:latin typeface="+mn-lt"/>
                          <a:ea typeface="Calibri"/>
                          <a:cs typeface="Times New Roman"/>
                        </a:rPr>
                        <a:t>Standstill Period</a:t>
                      </a:r>
                      <a:endParaRPr lang="en-GB" sz="1400" dirty="0">
                        <a:solidFill>
                          <a:srgbClr val="000000"/>
                        </a:solidFill>
                        <a:effectLst/>
                        <a:latin typeface="+mn-lt"/>
                        <a:ea typeface="Calibri"/>
                        <a:cs typeface="Times New Roman"/>
                      </a:endParaRPr>
                    </a:p>
                  </a:txBody>
                  <a:tcPr marL="68580" marR="68580" marT="0" marB="0"/>
                </a:tc>
                <a:tc>
                  <a:txBody>
                    <a:bodyPr/>
                    <a:lstStyle/>
                    <a:p>
                      <a:pPr>
                        <a:lnSpc>
                          <a:spcPct val="115000"/>
                        </a:lnSpc>
                        <a:spcAft>
                          <a:spcPts val="0"/>
                        </a:spcAft>
                      </a:pPr>
                      <a:r>
                        <a:rPr lang="en-GB" sz="1400" dirty="0" smtClean="0">
                          <a:solidFill>
                            <a:srgbClr val="000000"/>
                          </a:solidFill>
                          <a:effectLst/>
                          <a:latin typeface="+mn-lt"/>
                          <a:ea typeface="Calibri"/>
                          <a:cs typeface="Times New Roman"/>
                        </a:rPr>
                        <a:t>Phase 1: 02 – 12 May 2017</a:t>
                      </a:r>
                    </a:p>
                    <a:p>
                      <a:pPr>
                        <a:lnSpc>
                          <a:spcPct val="115000"/>
                        </a:lnSpc>
                        <a:spcAft>
                          <a:spcPts val="0"/>
                        </a:spcAft>
                      </a:pPr>
                      <a:r>
                        <a:rPr lang="en-GB" sz="1400" dirty="0" smtClean="0">
                          <a:solidFill>
                            <a:srgbClr val="000000"/>
                          </a:solidFill>
                          <a:effectLst/>
                          <a:latin typeface="+mn-lt"/>
                          <a:ea typeface="Calibri"/>
                          <a:cs typeface="Times New Roman"/>
                        </a:rPr>
                        <a:t>Phase 2: 03 – 13 July 2017</a:t>
                      </a:r>
                      <a:endParaRPr lang="en-GB" sz="1400" dirty="0">
                        <a:solidFill>
                          <a:srgbClr val="000000"/>
                        </a:solidFill>
                        <a:effectLst/>
                        <a:latin typeface="+mn-lt"/>
                        <a:ea typeface="Calibri"/>
                        <a:cs typeface="Times New Roman"/>
                      </a:endParaRPr>
                    </a:p>
                  </a:txBody>
                  <a:tcPr marL="68580" marR="68580" marT="0" marB="0"/>
                </a:tc>
              </a:tr>
              <a:tr h="405142">
                <a:tc>
                  <a:txBody>
                    <a:bodyPr/>
                    <a:lstStyle/>
                    <a:p>
                      <a:pPr>
                        <a:lnSpc>
                          <a:spcPct val="100000"/>
                        </a:lnSpc>
                        <a:spcAft>
                          <a:spcPts val="600"/>
                        </a:spcAft>
                      </a:pPr>
                      <a:r>
                        <a:rPr lang="en-GB" sz="1400" dirty="0" smtClean="0">
                          <a:solidFill>
                            <a:srgbClr val="000000"/>
                          </a:solidFill>
                          <a:effectLst/>
                          <a:latin typeface="+mn-lt"/>
                          <a:ea typeface="Calibri"/>
                          <a:cs typeface="Times New Roman"/>
                        </a:rPr>
                        <a:t>Mobilisation</a:t>
                      </a:r>
                      <a:endParaRPr lang="en-GB" sz="1400" dirty="0">
                        <a:solidFill>
                          <a:srgbClr val="000000"/>
                        </a:solidFill>
                        <a:effectLst/>
                        <a:latin typeface="+mn-lt"/>
                        <a:ea typeface="Calibri"/>
                        <a:cs typeface="Times New Roman"/>
                      </a:endParaRPr>
                    </a:p>
                  </a:txBody>
                  <a:tcPr marL="68580" marR="68580" marT="0" marB="0"/>
                </a:tc>
                <a:tc>
                  <a:txBody>
                    <a:bodyPr/>
                    <a:lstStyle/>
                    <a:p>
                      <a:pPr>
                        <a:lnSpc>
                          <a:spcPct val="115000"/>
                        </a:lnSpc>
                        <a:spcAft>
                          <a:spcPts val="0"/>
                        </a:spcAft>
                      </a:pPr>
                      <a:r>
                        <a:rPr lang="en-GB" sz="1400" dirty="0" smtClean="0">
                          <a:solidFill>
                            <a:srgbClr val="000000"/>
                          </a:solidFill>
                          <a:effectLst/>
                          <a:latin typeface="+mn-lt"/>
                          <a:ea typeface="Calibri"/>
                          <a:cs typeface="Times New Roman"/>
                        </a:rPr>
                        <a:t>Phase 1: 15 May – 30 June 2017</a:t>
                      </a:r>
                    </a:p>
                    <a:p>
                      <a:pPr>
                        <a:lnSpc>
                          <a:spcPct val="115000"/>
                        </a:lnSpc>
                        <a:spcAft>
                          <a:spcPts val="0"/>
                        </a:spcAft>
                      </a:pPr>
                      <a:r>
                        <a:rPr lang="en-GB" sz="1400" dirty="0" smtClean="0">
                          <a:solidFill>
                            <a:srgbClr val="000000"/>
                          </a:solidFill>
                          <a:effectLst/>
                          <a:latin typeface="+mn-lt"/>
                          <a:ea typeface="Calibri"/>
                          <a:cs typeface="Times New Roman"/>
                        </a:rPr>
                        <a:t>Phase 2: 17 July – 30 September 2017</a:t>
                      </a:r>
                      <a:endParaRPr lang="en-GB" sz="1400" dirty="0">
                        <a:solidFill>
                          <a:srgbClr val="000000"/>
                        </a:solidFill>
                        <a:effectLst/>
                        <a:latin typeface="+mn-lt"/>
                        <a:ea typeface="Calibri"/>
                        <a:cs typeface="Times New Roman"/>
                      </a:endParaRPr>
                    </a:p>
                  </a:txBody>
                  <a:tcPr marL="68580" marR="68580" marT="0" marB="0"/>
                </a:tc>
              </a:tr>
              <a:tr h="406660">
                <a:tc>
                  <a:txBody>
                    <a:bodyPr/>
                    <a:lstStyle/>
                    <a:p>
                      <a:pPr>
                        <a:lnSpc>
                          <a:spcPct val="100000"/>
                        </a:lnSpc>
                        <a:spcAft>
                          <a:spcPts val="600"/>
                        </a:spcAft>
                      </a:pPr>
                      <a:r>
                        <a:rPr lang="en-GB" sz="1400" dirty="0" smtClean="0">
                          <a:solidFill>
                            <a:srgbClr val="000000"/>
                          </a:solidFill>
                          <a:effectLst/>
                          <a:latin typeface="+mn-lt"/>
                          <a:ea typeface="Calibri"/>
                          <a:cs typeface="Times New Roman"/>
                        </a:rPr>
                        <a:t>Contract</a:t>
                      </a:r>
                      <a:r>
                        <a:rPr lang="en-GB" sz="1400" baseline="0" dirty="0" smtClean="0">
                          <a:solidFill>
                            <a:srgbClr val="000000"/>
                          </a:solidFill>
                          <a:effectLst/>
                          <a:latin typeface="+mn-lt"/>
                          <a:ea typeface="Calibri"/>
                          <a:cs typeface="Times New Roman"/>
                        </a:rPr>
                        <a:t> Commencement</a:t>
                      </a:r>
                    </a:p>
                    <a:p>
                      <a:pPr>
                        <a:lnSpc>
                          <a:spcPct val="100000"/>
                        </a:lnSpc>
                        <a:spcAft>
                          <a:spcPts val="600"/>
                        </a:spcAft>
                      </a:pPr>
                      <a:endParaRPr lang="en-GB" sz="1400" dirty="0">
                        <a:solidFill>
                          <a:srgbClr val="000000"/>
                        </a:solidFill>
                        <a:effectLst/>
                        <a:latin typeface="+mn-lt"/>
                        <a:ea typeface="Calibri"/>
                        <a:cs typeface="Times New Roman"/>
                      </a:endParaRPr>
                    </a:p>
                  </a:txBody>
                  <a:tcPr marL="68580" marR="68580" marT="0" marB="0"/>
                </a:tc>
                <a:tc>
                  <a:txBody>
                    <a:bodyPr/>
                    <a:lstStyle/>
                    <a:p>
                      <a:pPr>
                        <a:lnSpc>
                          <a:spcPct val="115000"/>
                        </a:lnSpc>
                        <a:spcAft>
                          <a:spcPts val="0"/>
                        </a:spcAft>
                      </a:pPr>
                      <a:r>
                        <a:rPr lang="en-GB" sz="1400" dirty="0" smtClean="0">
                          <a:solidFill>
                            <a:srgbClr val="000000"/>
                          </a:solidFill>
                          <a:effectLst/>
                          <a:latin typeface="+mn-lt"/>
                          <a:ea typeface="Calibri"/>
                          <a:cs typeface="Times New Roman"/>
                        </a:rPr>
                        <a:t>Phase 1: 01 July onwards</a:t>
                      </a:r>
                    </a:p>
                    <a:p>
                      <a:pPr>
                        <a:lnSpc>
                          <a:spcPct val="115000"/>
                        </a:lnSpc>
                        <a:spcAft>
                          <a:spcPts val="0"/>
                        </a:spcAft>
                      </a:pPr>
                      <a:r>
                        <a:rPr lang="en-GB" sz="1400" dirty="0" smtClean="0">
                          <a:solidFill>
                            <a:srgbClr val="000000"/>
                          </a:solidFill>
                          <a:effectLst/>
                          <a:latin typeface="+mn-lt"/>
                          <a:ea typeface="Calibri"/>
                          <a:cs typeface="Times New Roman"/>
                        </a:rPr>
                        <a:t>Phase 2: 01 October onwards</a:t>
                      </a:r>
                      <a:endParaRPr lang="en-GB" sz="1400" dirty="0">
                        <a:solidFill>
                          <a:srgbClr val="000000"/>
                        </a:solidFill>
                        <a:effectLst/>
                        <a:latin typeface="+mn-lt"/>
                        <a:ea typeface="Calibri"/>
                        <a:cs typeface="Times New Roman"/>
                      </a:endParaRPr>
                    </a:p>
                  </a:txBody>
                  <a:tcPr marL="68580" marR="68580" marT="0" marB="0"/>
                </a:tc>
              </a:tr>
            </a:tbl>
          </a:graphicData>
        </a:graphic>
      </p:graphicFrame>
      <p:sp>
        <p:nvSpPr>
          <p:cNvPr id="3" name="Slide Number Placeholder 2"/>
          <p:cNvSpPr>
            <a:spLocks noGrp="1"/>
          </p:cNvSpPr>
          <p:nvPr>
            <p:ph type="sldNum" sz="quarter" idx="12"/>
          </p:nvPr>
        </p:nvSpPr>
        <p:spPr/>
        <p:txBody>
          <a:bodyPr/>
          <a:lstStyle/>
          <a:p>
            <a:fld id="{23134A5E-8B9A-4F1B-8A1C-D54727A06F98}" type="slidenum">
              <a:rPr lang="en-GB" smtClean="0">
                <a:solidFill>
                  <a:prstClr val="black"/>
                </a:solidFill>
              </a:rPr>
              <a:pPr/>
              <a:t>25</a:t>
            </a:fld>
            <a:endParaRPr lang="en-GB">
              <a:solidFill>
                <a:prstClr val="black"/>
              </a:solidFill>
            </a:endParaRPr>
          </a:p>
        </p:txBody>
      </p:sp>
    </p:spTree>
    <p:extLst>
      <p:ext uri="{BB962C8B-B14F-4D97-AF65-F5344CB8AC3E}">
        <p14:creationId xmlns:p14="http://schemas.microsoft.com/office/powerpoint/2010/main" val="9069465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3200" dirty="0" smtClean="0"/>
              <a:t>Overview of each Contract</a:t>
            </a:r>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sz="3200" dirty="0" smtClean="0"/>
              <a:t>CCG &amp; NHS England Commissioners</a:t>
            </a:r>
            <a:endParaRPr lang="en-GB" sz="3200" dirty="0"/>
          </a:p>
        </p:txBody>
      </p:sp>
      <p:sp>
        <p:nvSpPr>
          <p:cNvPr id="3" name="Slide Number Placeholder 2"/>
          <p:cNvSpPr>
            <a:spLocks noGrp="1"/>
          </p:cNvSpPr>
          <p:nvPr>
            <p:ph type="sldNum" sz="quarter" idx="12"/>
          </p:nvPr>
        </p:nvSpPr>
        <p:spPr/>
        <p:txBody>
          <a:bodyPr/>
          <a:lstStyle/>
          <a:p>
            <a:fld id="{23134A5E-8B9A-4F1B-8A1C-D54727A06F98}" type="slidenum">
              <a:rPr lang="en-GB" smtClean="0">
                <a:solidFill>
                  <a:prstClr val="white"/>
                </a:solidFill>
              </a:rPr>
              <a:pPr/>
              <a:t>26</a:t>
            </a:fld>
            <a:endParaRPr lang="en-GB">
              <a:solidFill>
                <a:prstClr val="white"/>
              </a:solidFill>
            </a:endParaRPr>
          </a:p>
        </p:txBody>
      </p:sp>
    </p:spTree>
    <p:extLst>
      <p:ext uri="{BB962C8B-B14F-4D97-AF65-F5344CB8AC3E}">
        <p14:creationId xmlns:p14="http://schemas.microsoft.com/office/powerpoint/2010/main" val="22242435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3134A5E-8B9A-4F1B-8A1C-D54727A06F98}" type="slidenum">
              <a:rPr lang="en-GB" noProof="0" smtClean="0"/>
              <a:pPr/>
              <a:t>27</a:t>
            </a:fld>
            <a:endParaRPr lang="en-GB" noProof="0"/>
          </a:p>
        </p:txBody>
      </p:sp>
      <p:sp>
        <p:nvSpPr>
          <p:cNvPr id="3" name="Title 2"/>
          <p:cNvSpPr>
            <a:spLocks noGrp="1"/>
          </p:cNvSpPr>
          <p:nvPr>
            <p:ph type="ctrTitle"/>
          </p:nvPr>
        </p:nvSpPr>
        <p:spPr/>
        <p:txBody>
          <a:bodyPr/>
          <a:lstStyle/>
          <a:p>
            <a:r>
              <a:rPr lang="en-GB" sz="3200" dirty="0" smtClean="0"/>
              <a:t>South West London STP</a:t>
            </a:r>
            <a:endParaRPr lang="en-GB" sz="3200" dirty="0"/>
          </a:p>
        </p:txBody>
      </p:sp>
      <p:sp>
        <p:nvSpPr>
          <p:cNvPr id="4" name="Subtitle 3"/>
          <p:cNvSpPr>
            <a:spLocks noGrp="1"/>
          </p:cNvSpPr>
          <p:nvPr>
            <p:ph type="subTitle" idx="1"/>
          </p:nvPr>
        </p:nvSpPr>
        <p:spPr>
          <a:xfrm>
            <a:off x="358774" y="3869544"/>
            <a:ext cx="5580000" cy="921600"/>
          </a:xfrm>
        </p:spPr>
        <p:txBody>
          <a:bodyPr/>
          <a:lstStyle/>
          <a:p>
            <a:r>
              <a:rPr lang="en-GB" sz="3200" dirty="0" smtClean="0"/>
              <a:t>Fadi Dexter</a:t>
            </a:r>
            <a:endParaRPr lang="en-GB" sz="3200" dirty="0"/>
          </a:p>
        </p:txBody>
      </p:sp>
    </p:spTree>
    <p:extLst>
      <p:ext uri="{BB962C8B-B14F-4D97-AF65-F5344CB8AC3E}">
        <p14:creationId xmlns:p14="http://schemas.microsoft.com/office/powerpoint/2010/main" val="42381770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1267173"/>
            <a:ext cx="8426449" cy="565200"/>
          </a:xfrm>
        </p:spPr>
        <p:txBody>
          <a:bodyPr/>
          <a:lstStyle/>
          <a:p>
            <a:r>
              <a:rPr lang="en-GB" sz="3200" dirty="0" smtClean="0"/>
              <a:t>SWL STP Priorities</a:t>
            </a:r>
            <a:endParaRPr lang="en-GB" sz="3200" dirty="0"/>
          </a:p>
        </p:txBody>
      </p:sp>
      <p:sp>
        <p:nvSpPr>
          <p:cNvPr id="3" name="Content Placeholder 2"/>
          <p:cNvSpPr>
            <a:spLocks noGrp="1"/>
          </p:cNvSpPr>
          <p:nvPr>
            <p:ph idx="1"/>
          </p:nvPr>
        </p:nvSpPr>
        <p:spPr>
          <a:xfrm>
            <a:off x="358775" y="2105328"/>
            <a:ext cx="8426449" cy="4077107"/>
          </a:xfrm>
        </p:spPr>
        <p:txBody>
          <a:bodyPr/>
          <a:lstStyle/>
          <a:p>
            <a:pPr lvl="0" defTabSz="914400">
              <a:lnSpc>
                <a:spcPct val="100000"/>
              </a:lnSpc>
              <a:spcBef>
                <a:spcPts val="0"/>
              </a:spcBef>
              <a:spcAft>
                <a:spcPts val="600"/>
              </a:spcAft>
              <a:buClrTx/>
              <a:buFont typeface="Courier New" panose="02070309020205020404" pitchFamily="49" charset="0"/>
              <a:buChar char="o"/>
            </a:pPr>
            <a:r>
              <a:rPr lang="en-GB" sz="1800" b="1" dirty="0">
                <a:latin typeface="Calibri"/>
                <a:cs typeface="+mn-cs"/>
              </a:rPr>
              <a:t>Set</a:t>
            </a:r>
            <a:r>
              <a:rPr lang="en-GB" sz="1800" dirty="0">
                <a:solidFill>
                  <a:prstClr val="black"/>
                </a:solidFill>
                <a:latin typeface="Calibri"/>
                <a:cs typeface="+mn-cs"/>
              </a:rPr>
              <a:t> </a:t>
            </a:r>
            <a:r>
              <a:rPr lang="en-GB" sz="1800" b="1" dirty="0">
                <a:solidFill>
                  <a:prstClr val="black"/>
                </a:solidFill>
                <a:latin typeface="Calibri"/>
                <a:cs typeface="+mn-cs"/>
              </a:rPr>
              <a:t>up locality teams </a:t>
            </a:r>
            <a:r>
              <a:rPr lang="en-GB" sz="1800" dirty="0" smtClean="0">
                <a:solidFill>
                  <a:prstClr val="black"/>
                </a:solidFill>
                <a:latin typeface="Calibri"/>
                <a:cs typeface="+mn-cs"/>
              </a:rPr>
              <a:t>to </a:t>
            </a:r>
            <a:r>
              <a:rPr lang="en-GB" sz="1800" dirty="0">
                <a:solidFill>
                  <a:prstClr val="black"/>
                </a:solidFill>
                <a:latin typeface="Calibri"/>
                <a:cs typeface="+mn-cs"/>
              </a:rPr>
              <a:t>provide care to defined populations of approximately 50,000 people. The teams </a:t>
            </a:r>
            <a:r>
              <a:rPr lang="en-GB" sz="1800" dirty="0" smtClean="0">
                <a:solidFill>
                  <a:prstClr val="black"/>
                </a:solidFill>
                <a:latin typeface="Calibri"/>
                <a:cs typeface="+mn-cs"/>
              </a:rPr>
              <a:t>will align </a:t>
            </a:r>
            <a:r>
              <a:rPr lang="en-GB" sz="1800" dirty="0">
                <a:solidFill>
                  <a:prstClr val="black"/>
                </a:solidFill>
                <a:latin typeface="Calibri"/>
                <a:cs typeface="+mn-cs"/>
              </a:rPr>
              <a:t>with GP practice localities and have the skills, resources and capacity to deliver preventative health and support self-care </a:t>
            </a:r>
          </a:p>
          <a:p>
            <a:pPr lvl="0" defTabSz="914400">
              <a:lnSpc>
                <a:spcPct val="100000"/>
              </a:lnSpc>
              <a:spcBef>
                <a:spcPts val="0"/>
              </a:spcBef>
              <a:spcAft>
                <a:spcPts val="600"/>
              </a:spcAft>
              <a:buClrTx/>
              <a:buFont typeface="Courier New" panose="02070309020205020404" pitchFamily="49" charset="0"/>
              <a:buChar char="o"/>
            </a:pPr>
            <a:r>
              <a:rPr lang="en-GB" sz="1800" b="1" dirty="0">
                <a:solidFill>
                  <a:prstClr val="black"/>
                </a:solidFill>
                <a:latin typeface="Calibri"/>
                <a:cs typeface="+mn-cs"/>
              </a:rPr>
              <a:t>Address both mental and physical needs in an integrated </a:t>
            </a:r>
            <a:r>
              <a:rPr lang="en-GB" sz="1800" b="1" dirty="0" smtClean="0">
                <a:solidFill>
                  <a:prstClr val="black"/>
                </a:solidFill>
                <a:latin typeface="Calibri"/>
                <a:cs typeface="+mn-cs"/>
              </a:rPr>
              <a:t>way </a:t>
            </a:r>
            <a:r>
              <a:rPr lang="en-GB" sz="1800" dirty="0" smtClean="0">
                <a:solidFill>
                  <a:prstClr val="black"/>
                </a:solidFill>
                <a:latin typeface="Calibri"/>
                <a:cs typeface="+mn-cs"/>
              </a:rPr>
              <a:t>to improve </a:t>
            </a:r>
            <a:r>
              <a:rPr lang="en-GB" sz="1800" dirty="0">
                <a:solidFill>
                  <a:prstClr val="black"/>
                </a:solidFill>
                <a:latin typeface="Calibri"/>
                <a:cs typeface="+mn-cs"/>
              </a:rPr>
              <a:t>the wellbeing and life expectancy of people with severe mental illness and </a:t>
            </a:r>
            <a:r>
              <a:rPr lang="en-GB" sz="1800" dirty="0" smtClean="0">
                <a:solidFill>
                  <a:prstClr val="black"/>
                </a:solidFill>
                <a:latin typeface="Calibri"/>
                <a:cs typeface="+mn-cs"/>
              </a:rPr>
              <a:t>reduce </a:t>
            </a:r>
            <a:r>
              <a:rPr lang="en-GB" sz="1800" dirty="0">
                <a:solidFill>
                  <a:prstClr val="black"/>
                </a:solidFill>
                <a:latin typeface="Calibri"/>
                <a:cs typeface="+mn-cs"/>
              </a:rPr>
              <a:t>the need for acute and primary care services for people with long-term conditions </a:t>
            </a:r>
          </a:p>
          <a:p>
            <a:pPr lvl="0" defTabSz="914400">
              <a:lnSpc>
                <a:spcPct val="100000"/>
              </a:lnSpc>
              <a:spcBef>
                <a:spcPts val="0"/>
              </a:spcBef>
              <a:spcAft>
                <a:spcPts val="600"/>
              </a:spcAft>
              <a:buClrTx/>
              <a:buFont typeface="Courier New" panose="02070309020205020404" pitchFamily="49" charset="0"/>
              <a:buChar char="o"/>
            </a:pPr>
            <a:r>
              <a:rPr lang="en-GB" sz="1800" b="1" dirty="0">
                <a:solidFill>
                  <a:prstClr val="black"/>
                </a:solidFill>
                <a:latin typeface="Calibri"/>
                <a:cs typeface="+mn-cs"/>
              </a:rPr>
              <a:t>Introduce new technologies to deliver better patient care </a:t>
            </a:r>
            <a:r>
              <a:rPr lang="en-GB" sz="1800" dirty="0">
                <a:solidFill>
                  <a:prstClr val="black"/>
                </a:solidFill>
                <a:latin typeface="Calibri"/>
                <a:cs typeface="+mn-cs"/>
              </a:rPr>
              <a:t>(e.g. virtual clinics and apps) </a:t>
            </a:r>
          </a:p>
          <a:p>
            <a:pPr lvl="0" defTabSz="914400">
              <a:lnSpc>
                <a:spcPct val="100000"/>
              </a:lnSpc>
              <a:spcBef>
                <a:spcPts val="0"/>
              </a:spcBef>
              <a:spcAft>
                <a:spcPts val="600"/>
              </a:spcAft>
              <a:buClrTx/>
              <a:buFont typeface="Courier New" panose="02070309020205020404" pitchFamily="49" charset="0"/>
              <a:buChar char="o"/>
            </a:pPr>
            <a:r>
              <a:rPr lang="en-GB" sz="1800" b="1" dirty="0">
                <a:solidFill>
                  <a:prstClr val="black"/>
                </a:solidFill>
                <a:latin typeface="Calibri"/>
                <a:cs typeface="+mn-cs"/>
              </a:rPr>
              <a:t>Use our workforce differently </a:t>
            </a:r>
            <a:r>
              <a:rPr lang="en-GB" sz="1800" dirty="0">
                <a:solidFill>
                  <a:prstClr val="black"/>
                </a:solidFill>
                <a:latin typeface="Calibri"/>
                <a:cs typeface="+mn-cs"/>
              </a:rPr>
              <a:t>to give us enough capacity in community, social care and mental health services to bring care closer to home and reduce hospital admissions </a:t>
            </a:r>
          </a:p>
          <a:p>
            <a:pPr lvl="0" defTabSz="914400">
              <a:lnSpc>
                <a:spcPct val="100000"/>
              </a:lnSpc>
              <a:spcBef>
                <a:spcPts val="0"/>
              </a:spcBef>
              <a:spcAft>
                <a:spcPts val="600"/>
              </a:spcAft>
              <a:buClrTx/>
              <a:buFont typeface="Courier New" panose="02070309020205020404" pitchFamily="49" charset="0"/>
              <a:buChar char="o"/>
            </a:pPr>
            <a:r>
              <a:rPr lang="en-GB" sz="1800" b="1" dirty="0">
                <a:solidFill>
                  <a:prstClr val="black"/>
                </a:solidFill>
                <a:latin typeface="Calibri"/>
                <a:cs typeface="+mn-cs"/>
              </a:rPr>
              <a:t>Make best use of acute hospital staff</a:t>
            </a:r>
            <a:r>
              <a:rPr lang="en-GB" sz="1800" dirty="0">
                <a:solidFill>
                  <a:prstClr val="black"/>
                </a:solidFill>
                <a:latin typeface="Calibri"/>
                <a:cs typeface="+mn-cs"/>
              </a:rPr>
              <a:t> through clinical networking and/or consolidating activity on a smaller number of sites</a:t>
            </a:r>
          </a:p>
          <a:p>
            <a:pPr lvl="0" defTabSz="914400">
              <a:lnSpc>
                <a:spcPct val="100000"/>
              </a:lnSpc>
              <a:spcBef>
                <a:spcPts val="0"/>
              </a:spcBef>
              <a:spcAft>
                <a:spcPts val="600"/>
              </a:spcAft>
              <a:buClrTx/>
              <a:buFont typeface="Courier New" panose="02070309020205020404" pitchFamily="49" charset="0"/>
              <a:buChar char="o"/>
            </a:pPr>
            <a:r>
              <a:rPr lang="en-GB" sz="1800" b="1" dirty="0">
                <a:solidFill>
                  <a:prstClr val="black"/>
                </a:solidFill>
                <a:latin typeface="Calibri"/>
                <a:cs typeface="+mn-cs"/>
              </a:rPr>
              <a:t>Review our acute hospitals </a:t>
            </a:r>
            <a:r>
              <a:rPr lang="en-GB" sz="1800" dirty="0" smtClean="0">
                <a:solidFill>
                  <a:prstClr val="black"/>
                </a:solidFill>
                <a:latin typeface="Calibri"/>
                <a:cs typeface="+mn-cs"/>
              </a:rPr>
              <a:t>to </a:t>
            </a:r>
            <a:r>
              <a:rPr lang="en-GB" sz="1800" dirty="0">
                <a:solidFill>
                  <a:prstClr val="black"/>
                </a:solidFill>
                <a:latin typeface="Calibri"/>
                <a:cs typeface="+mn-cs"/>
              </a:rPr>
              <a:t>meet the changing demands of our populations and to ensure that acute providers deliver high-quality, efficient care</a:t>
            </a:r>
            <a:r>
              <a:rPr lang="en-GB" sz="1800" dirty="0" smtClean="0">
                <a:solidFill>
                  <a:prstClr val="black"/>
                </a:solidFill>
                <a:latin typeface="Calibri"/>
                <a:cs typeface="+mn-cs"/>
              </a:rPr>
              <a:t>.</a:t>
            </a:r>
            <a:endParaRPr lang="en-GB" sz="1800" dirty="0">
              <a:solidFill>
                <a:prstClr val="black"/>
              </a:solidFill>
              <a:latin typeface="Calibri"/>
              <a:cs typeface="+mn-cs"/>
            </a:endParaRPr>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28</a:t>
            </a:fld>
            <a:endParaRPr lang="en-GB" noProof="0"/>
          </a:p>
        </p:txBody>
      </p:sp>
    </p:spTree>
    <p:extLst>
      <p:ext uri="{BB962C8B-B14F-4D97-AF65-F5344CB8AC3E}">
        <p14:creationId xmlns:p14="http://schemas.microsoft.com/office/powerpoint/2010/main" val="4967118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1103400"/>
            <a:ext cx="8426449" cy="565200"/>
          </a:xfrm>
        </p:spPr>
        <p:txBody>
          <a:bodyPr/>
          <a:lstStyle/>
          <a:p>
            <a:r>
              <a:rPr lang="en-GB" sz="3200" dirty="0" smtClean="0"/>
              <a:t>Edridge Road Community Health Centre</a:t>
            </a:r>
            <a:endParaRPr lang="en-GB" sz="3200" dirty="0"/>
          </a:p>
        </p:txBody>
      </p:sp>
      <p:sp>
        <p:nvSpPr>
          <p:cNvPr id="3" name="Content Placeholder 2"/>
          <p:cNvSpPr>
            <a:spLocks noGrp="1"/>
          </p:cNvSpPr>
          <p:nvPr>
            <p:ph idx="1"/>
          </p:nvPr>
        </p:nvSpPr>
        <p:spPr>
          <a:xfrm>
            <a:off x="358775" y="1722790"/>
            <a:ext cx="8426449" cy="5013966"/>
          </a:xfrm>
        </p:spPr>
        <p:txBody>
          <a:bodyPr/>
          <a:lstStyle/>
          <a:p>
            <a:pPr>
              <a:spcBef>
                <a:spcPts val="0"/>
              </a:spcBef>
              <a:spcAft>
                <a:spcPts val="600"/>
              </a:spcAft>
              <a:buFont typeface="Courier New" panose="02070309020205020404" pitchFamily="49" charset="0"/>
              <a:buChar char="o"/>
            </a:pPr>
            <a:r>
              <a:rPr lang="en-GB" sz="1800" dirty="0"/>
              <a:t>O</a:t>
            </a:r>
            <a:r>
              <a:rPr lang="en-GB" sz="1800" dirty="0" smtClean="0"/>
              <a:t>pened </a:t>
            </a:r>
            <a:r>
              <a:rPr lang="en-GB" sz="1800" dirty="0"/>
              <a:t>to </a:t>
            </a:r>
            <a:r>
              <a:rPr lang="en-GB" sz="1800" dirty="0" smtClean="0"/>
              <a:t>the public </a:t>
            </a:r>
            <a:r>
              <a:rPr lang="en-GB" sz="1800" dirty="0"/>
              <a:t>on 31 March </a:t>
            </a:r>
            <a:r>
              <a:rPr lang="en-GB" sz="1800" dirty="0" smtClean="0"/>
              <a:t>2011</a:t>
            </a:r>
            <a:r>
              <a:rPr lang="en-GB" sz="1800" dirty="0"/>
              <a:t> </a:t>
            </a:r>
            <a:r>
              <a:rPr lang="en-GB" sz="1800" dirty="0" smtClean="0"/>
              <a:t>as </a:t>
            </a:r>
            <a:r>
              <a:rPr lang="en-GB" sz="1800" dirty="0"/>
              <a:t>a GPLHC  and currently offers bookable appointments to registered  patients, and walk-in services to registered and unregistered patients ( 8 am to 8pm) 365 days per year . </a:t>
            </a:r>
          </a:p>
          <a:p>
            <a:pPr>
              <a:spcBef>
                <a:spcPts val="0"/>
              </a:spcBef>
              <a:spcAft>
                <a:spcPts val="600"/>
              </a:spcAft>
              <a:buFont typeface="Courier New" panose="02070309020205020404" pitchFamily="49" charset="0"/>
              <a:buChar char="o"/>
            </a:pPr>
            <a:r>
              <a:rPr lang="en-GB" sz="1800" dirty="0"/>
              <a:t>The </a:t>
            </a:r>
            <a:r>
              <a:rPr lang="en-GB" sz="1800" dirty="0" smtClean="0"/>
              <a:t>disaggregated GP practice will operate the London APMS core hours. </a:t>
            </a:r>
          </a:p>
          <a:p>
            <a:pPr>
              <a:spcBef>
                <a:spcPts val="0"/>
              </a:spcBef>
              <a:spcAft>
                <a:spcPts val="600"/>
              </a:spcAft>
              <a:buFont typeface="Courier New" panose="02070309020205020404" pitchFamily="49" charset="0"/>
              <a:buChar char="o"/>
            </a:pPr>
            <a:r>
              <a:rPr lang="en-GB" sz="1800" dirty="0"/>
              <a:t>The walk-in centre service is being recommissioned by Croydon CCG to run as a separate service from April 2017. </a:t>
            </a:r>
            <a:endParaRPr lang="en-GB" sz="1800" dirty="0" smtClean="0"/>
          </a:p>
          <a:p>
            <a:pPr>
              <a:spcBef>
                <a:spcPts val="0"/>
              </a:spcBef>
              <a:spcAft>
                <a:spcPts val="600"/>
              </a:spcAft>
              <a:buFont typeface="Courier New" panose="02070309020205020404" pitchFamily="49" charset="0"/>
              <a:buChar char="o"/>
            </a:pPr>
            <a:r>
              <a:rPr lang="en-GB" sz="1800" dirty="0" smtClean="0"/>
              <a:t>The </a:t>
            </a:r>
            <a:r>
              <a:rPr lang="en-GB" sz="1800" dirty="0"/>
              <a:t>new GP provider will be required to provided primary care medical services to patients allocated to the Special Allocation Scheme. </a:t>
            </a:r>
          </a:p>
          <a:p>
            <a:pPr>
              <a:spcBef>
                <a:spcPts val="0"/>
              </a:spcBef>
              <a:spcAft>
                <a:spcPts val="600"/>
              </a:spcAft>
              <a:buFont typeface="Courier New" panose="02070309020205020404" pitchFamily="49" charset="0"/>
              <a:buChar char="o"/>
            </a:pPr>
            <a:r>
              <a:rPr lang="en-GB" sz="1800" dirty="0" smtClean="0"/>
              <a:t>The building is managed by NHS </a:t>
            </a:r>
            <a:r>
              <a:rPr lang="en-GB" sz="1800" dirty="0"/>
              <a:t>Property Services (NHSPS</a:t>
            </a:r>
            <a:r>
              <a:rPr lang="en-GB" sz="1800" dirty="0" smtClean="0"/>
              <a:t>) and houses several other services including an </a:t>
            </a:r>
            <a:r>
              <a:rPr lang="en-GB" sz="1800" dirty="0"/>
              <a:t>emergency </a:t>
            </a:r>
            <a:r>
              <a:rPr lang="en-GB" sz="1800" dirty="0" smtClean="0"/>
              <a:t>dental, </a:t>
            </a:r>
            <a:r>
              <a:rPr lang="en-GB" sz="1800" dirty="0"/>
              <a:t>sexual </a:t>
            </a:r>
            <a:r>
              <a:rPr lang="en-GB" sz="1800" dirty="0" smtClean="0"/>
              <a:t>health, </a:t>
            </a:r>
            <a:r>
              <a:rPr lang="en-GB" sz="1800" dirty="0"/>
              <a:t>breast screening and health promotion </a:t>
            </a:r>
            <a:r>
              <a:rPr lang="en-GB" sz="1800" dirty="0" smtClean="0"/>
              <a:t>services. </a:t>
            </a:r>
            <a:endParaRPr lang="en-GB" sz="1800" dirty="0"/>
          </a:p>
          <a:p>
            <a:pPr>
              <a:spcBef>
                <a:spcPts val="0"/>
              </a:spcBef>
              <a:spcAft>
                <a:spcPts val="600"/>
              </a:spcAft>
              <a:buFont typeface="Courier New" panose="02070309020205020404" pitchFamily="49" charset="0"/>
              <a:buChar char="o"/>
            </a:pPr>
            <a:r>
              <a:rPr lang="en-GB" sz="1800" dirty="0" smtClean="0"/>
              <a:t>The </a:t>
            </a:r>
            <a:r>
              <a:rPr lang="en-GB" sz="1800" dirty="0"/>
              <a:t>registered list size at October 2016 was </a:t>
            </a:r>
            <a:r>
              <a:rPr lang="en-GB" sz="1800" dirty="0" smtClean="0"/>
              <a:t>5,852 and therefore attracts PSS. </a:t>
            </a:r>
            <a:endParaRPr lang="en-GB" sz="1800" dirty="0"/>
          </a:p>
          <a:p>
            <a:pPr>
              <a:spcBef>
                <a:spcPts val="0"/>
              </a:spcBef>
              <a:spcAft>
                <a:spcPts val="600"/>
              </a:spcAft>
              <a:buFont typeface="Courier New" panose="02070309020205020404" pitchFamily="49" charset="0"/>
              <a:buChar char="o"/>
            </a:pPr>
            <a:r>
              <a:rPr lang="en-GB" sz="1800" dirty="0" smtClean="0"/>
              <a:t>Ethnicity: </a:t>
            </a:r>
            <a:r>
              <a:rPr lang="en-GB" sz="1800" dirty="0"/>
              <a:t>(45%) white, (24%) </a:t>
            </a:r>
            <a:r>
              <a:rPr lang="en-GB" sz="1800" dirty="0" smtClean="0"/>
              <a:t>black, </a:t>
            </a:r>
            <a:r>
              <a:rPr lang="en-GB" sz="1800" dirty="0"/>
              <a:t>(14% ) Asian, </a:t>
            </a:r>
            <a:r>
              <a:rPr lang="en-GB" sz="1800" dirty="0" smtClean="0"/>
              <a:t>and </a:t>
            </a:r>
            <a:r>
              <a:rPr lang="en-GB" sz="1800" dirty="0"/>
              <a:t>(4% )of mixed race.  </a:t>
            </a:r>
            <a:endParaRPr lang="en-GB" sz="1800" dirty="0" smtClean="0"/>
          </a:p>
          <a:p>
            <a:pPr>
              <a:spcBef>
                <a:spcPts val="0"/>
              </a:spcBef>
              <a:spcAft>
                <a:spcPts val="600"/>
              </a:spcAft>
              <a:buFont typeface="Courier New" panose="02070309020205020404" pitchFamily="49" charset="0"/>
              <a:buChar char="o"/>
            </a:pPr>
            <a:r>
              <a:rPr lang="en-GB" sz="1800" dirty="0" smtClean="0"/>
              <a:t>Age: Higher </a:t>
            </a:r>
            <a:r>
              <a:rPr lang="en-GB" sz="1800" dirty="0"/>
              <a:t>proportion of registered patients aged 24 to 43. </a:t>
            </a:r>
          </a:p>
          <a:p>
            <a:endParaRPr lang="en-GB" dirty="0"/>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29</a:t>
            </a:fld>
            <a:endParaRPr lang="en-GB" noProof="0"/>
          </a:p>
        </p:txBody>
      </p:sp>
    </p:spTree>
    <p:extLst>
      <p:ext uri="{BB962C8B-B14F-4D97-AF65-F5344CB8AC3E}">
        <p14:creationId xmlns:p14="http://schemas.microsoft.com/office/powerpoint/2010/main" val="39232068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pPr eaLnBrk="1" hangingPunct="1"/>
            <a:r>
              <a:rPr lang="en-US" sz="3200" dirty="0" smtClean="0"/>
              <a:t>Introductions</a:t>
            </a:r>
            <a:br>
              <a:rPr lang="en-US" sz="3200" dirty="0" smtClean="0"/>
            </a:br>
            <a:r>
              <a:rPr lang="en-US" sz="3200" dirty="0"/>
              <a:t/>
            </a:r>
            <a:br>
              <a:rPr lang="en-US" sz="3200" dirty="0"/>
            </a:br>
            <a:r>
              <a:rPr lang="en-US" sz="3200" dirty="0" smtClean="0"/>
              <a:t/>
            </a:r>
            <a:br>
              <a:rPr lang="en-US" sz="3200" dirty="0" smtClean="0"/>
            </a:br>
            <a:r>
              <a:rPr lang="en-US" sz="3200" dirty="0"/>
              <a:t/>
            </a:r>
            <a:br>
              <a:rPr lang="en-US" sz="3200" dirty="0"/>
            </a:br>
            <a:r>
              <a:rPr lang="en-US" sz="3200" dirty="0" smtClean="0"/>
              <a:t>Jill Webb</a:t>
            </a:r>
          </a:p>
        </p:txBody>
      </p:sp>
      <p:sp>
        <p:nvSpPr>
          <p:cNvPr id="2" name="Slide Number Placeholder 1"/>
          <p:cNvSpPr>
            <a:spLocks noGrp="1"/>
          </p:cNvSpPr>
          <p:nvPr>
            <p:ph type="sldNum" sz="quarter" idx="12"/>
          </p:nvPr>
        </p:nvSpPr>
        <p:spPr/>
        <p:txBody>
          <a:bodyPr/>
          <a:lstStyle/>
          <a:p>
            <a:fld id="{23134A5E-8B9A-4F1B-8A1C-D54727A06F98}" type="slidenum">
              <a:rPr lang="en-GB" noProof="0" smtClean="0"/>
              <a:pPr/>
              <a:t>3</a:t>
            </a:fld>
            <a:endParaRPr lang="en-GB" noProof="0"/>
          </a:p>
        </p:txBody>
      </p:sp>
    </p:spTree>
    <p:extLst>
      <p:ext uri="{BB962C8B-B14F-4D97-AF65-F5344CB8AC3E}">
        <p14:creationId xmlns:p14="http://schemas.microsoft.com/office/powerpoint/2010/main" val="11891189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1103400"/>
            <a:ext cx="8426449" cy="565200"/>
          </a:xfrm>
        </p:spPr>
        <p:txBody>
          <a:bodyPr/>
          <a:lstStyle/>
          <a:p>
            <a:r>
              <a:rPr lang="en-GB" sz="3200" dirty="0" smtClean="0"/>
              <a:t>The Rowans Surgery</a:t>
            </a:r>
            <a:endParaRPr lang="en-GB" sz="3200" dirty="0"/>
          </a:p>
        </p:txBody>
      </p:sp>
      <p:sp>
        <p:nvSpPr>
          <p:cNvPr id="3" name="Content Placeholder 2"/>
          <p:cNvSpPr>
            <a:spLocks noGrp="1"/>
          </p:cNvSpPr>
          <p:nvPr>
            <p:ph idx="1"/>
          </p:nvPr>
        </p:nvSpPr>
        <p:spPr>
          <a:xfrm>
            <a:off x="358776" y="1787857"/>
            <a:ext cx="8431544" cy="4044144"/>
          </a:xfrm>
        </p:spPr>
        <p:txBody>
          <a:bodyPr/>
          <a:lstStyle/>
          <a:p>
            <a:pPr>
              <a:spcBef>
                <a:spcPts val="0"/>
              </a:spcBef>
              <a:spcAft>
                <a:spcPts val="600"/>
              </a:spcAft>
              <a:buFont typeface="Courier New" panose="02070309020205020404" pitchFamily="49" charset="0"/>
              <a:buChar char="o"/>
            </a:pPr>
            <a:r>
              <a:rPr lang="en-GB" sz="1800" dirty="0" smtClean="0"/>
              <a:t>Part of Merton Clinical Commissioning Group.</a:t>
            </a:r>
          </a:p>
          <a:p>
            <a:pPr>
              <a:spcBef>
                <a:spcPts val="0"/>
              </a:spcBef>
              <a:spcAft>
                <a:spcPts val="600"/>
              </a:spcAft>
              <a:buFont typeface="Courier New" panose="02070309020205020404" pitchFamily="49" charset="0"/>
              <a:buChar char="o"/>
            </a:pPr>
            <a:r>
              <a:rPr lang="en-GB" sz="1800" dirty="0" smtClean="0"/>
              <a:t>8,094 </a:t>
            </a:r>
            <a:r>
              <a:rPr lang="en-GB" sz="1800" dirty="0"/>
              <a:t>registered patients (list size @ 1/10/16)</a:t>
            </a:r>
          </a:p>
          <a:p>
            <a:pPr>
              <a:spcBef>
                <a:spcPts val="0"/>
              </a:spcBef>
              <a:spcAft>
                <a:spcPts val="600"/>
              </a:spcAft>
              <a:buFont typeface="Courier New" panose="02070309020205020404" pitchFamily="49" charset="0"/>
              <a:buChar char="o"/>
            </a:pPr>
            <a:r>
              <a:rPr lang="en-GB" sz="1800" dirty="0"/>
              <a:t>The surgery is </a:t>
            </a:r>
            <a:r>
              <a:rPr lang="en-GB" sz="1800" dirty="0" smtClean="0"/>
              <a:t>located in the Streatham/</a:t>
            </a:r>
            <a:r>
              <a:rPr lang="en-GB" sz="1800" dirty="0" err="1" smtClean="0"/>
              <a:t>Norbury</a:t>
            </a:r>
            <a:r>
              <a:rPr lang="en-GB" sz="1800" dirty="0" smtClean="0"/>
              <a:t> area and is the sole occupier of purpose built premises owned and run by Assura.</a:t>
            </a:r>
          </a:p>
          <a:p>
            <a:pPr>
              <a:spcBef>
                <a:spcPts val="0"/>
              </a:spcBef>
              <a:spcAft>
                <a:spcPts val="600"/>
              </a:spcAft>
              <a:buFont typeface="Courier New" panose="02070309020205020404" pitchFamily="49" charset="0"/>
              <a:buChar char="o"/>
            </a:pPr>
            <a:r>
              <a:rPr lang="en-GB" sz="1800" dirty="0" smtClean="0"/>
              <a:t>There are plans for the </a:t>
            </a:r>
            <a:r>
              <a:rPr lang="en-GB" sz="1800" dirty="0"/>
              <a:t>practice </a:t>
            </a:r>
            <a:r>
              <a:rPr lang="en-GB" sz="1800" dirty="0" smtClean="0"/>
              <a:t>to </a:t>
            </a:r>
            <a:r>
              <a:rPr lang="en-GB" sz="1800" dirty="0"/>
              <a:t>move from the current site to the nearby Rowans School site once the build is complete (unlikely to be before 2018</a:t>
            </a:r>
            <a:r>
              <a:rPr lang="en-GB" sz="1800" dirty="0" smtClean="0"/>
              <a:t>).</a:t>
            </a:r>
          </a:p>
          <a:p>
            <a:pPr>
              <a:spcBef>
                <a:spcPts val="0"/>
              </a:spcBef>
              <a:spcAft>
                <a:spcPts val="600"/>
              </a:spcAft>
              <a:buFont typeface="Courier New" panose="02070309020205020404" pitchFamily="49" charset="0"/>
              <a:buChar char="o"/>
            </a:pPr>
            <a:r>
              <a:rPr lang="en-GB" sz="1800" dirty="0" smtClean="0"/>
              <a:t>The practice has been under </a:t>
            </a:r>
            <a:r>
              <a:rPr lang="en-GB" sz="1800" dirty="0"/>
              <a:t>a caretaking arrangement since June 2016 after the previous GP partnership surrendered its contract</a:t>
            </a:r>
            <a:r>
              <a:rPr lang="en-GB" sz="1800" dirty="0" smtClean="0"/>
              <a:t>.</a:t>
            </a:r>
          </a:p>
          <a:p>
            <a:pPr>
              <a:spcBef>
                <a:spcPts val="0"/>
              </a:spcBef>
              <a:spcAft>
                <a:spcPts val="600"/>
              </a:spcAft>
              <a:buFont typeface="Courier New" panose="02070309020205020404" pitchFamily="49" charset="0"/>
              <a:buChar char="o"/>
            </a:pPr>
            <a:r>
              <a:rPr lang="en-GB" sz="1800" dirty="0" smtClean="0"/>
              <a:t> The surgery </a:t>
            </a:r>
            <a:r>
              <a:rPr lang="en-GB" sz="1800" dirty="0"/>
              <a:t>is situated in </a:t>
            </a:r>
            <a:r>
              <a:rPr lang="en-GB" sz="1800" dirty="0" err="1"/>
              <a:t>Longthornton</a:t>
            </a:r>
            <a:r>
              <a:rPr lang="en-GB" sz="1800" dirty="0"/>
              <a:t> </a:t>
            </a:r>
            <a:r>
              <a:rPr lang="en-GB" sz="1800" dirty="0" smtClean="0"/>
              <a:t>ward which </a:t>
            </a:r>
            <a:r>
              <a:rPr lang="en-GB" sz="1800" dirty="0"/>
              <a:t>has a higher proportion of younger people aged (10-24) and a lower proportion of working age people (aged 25-44</a:t>
            </a:r>
            <a:r>
              <a:rPr lang="en-GB" sz="1800" dirty="0" smtClean="0"/>
              <a:t>) than other Merton wards, and a significantly </a:t>
            </a:r>
            <a:r>
              <a:rPr lang="en-GB" sz="1800" dirty="0"/>
              <a:t>higher </a:t>
            </a:r>
            <a:r>
              <a:rPr lang="en-GB" sz="1800" dirty="0" smtClean="0"/>
              <a:t>BME </a:t>
            </a:r>
            <a:r>
              <a:rPr lang="en-GB" sz="1800" dirty="0"/>
              <a:t>population (58%) than the Merton average (35%) or London average (49%).</a:t>
            </a:r>
          </a:p>
          <a:p>
            <a:endParaRPr lang="en-GB" dirty="0"/>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30</a:t>
            </a:fld>
            <a:endParaRPr lang="en-GB" noProof="0"/>
          </a:p>
        </p:txBody>
      </p:sp>
    </p:spTree>
    <p:extLst>
      <p:ext uri="{BB962C8B-B14F-4D97-AF65-F5344CB8AC3E}">
        <p14:creationId xmlns:p14="http://schemas.microsoft.com/office/powerpoint/2010/main" val="122016201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3134A5E-8B9A-4F1B-8A1C-D54727A06F98}" type="slidenum">
              <a:rPr lang="en-GB" noProof="0" smtClean="0"/>
              <a:pPr/>
              <a:t>31</a:t>
            </a:fld>
            <a:endParaRPr lang="en-GB" noProof="0"/>
          </a:p>
        </p:txBody>
      </p:sp>
      <p:sp>
        <p:nvSpPr>
          <p:cNvPr id="3" name="Title 2"/>
          <p:cNvSpPr>
            <a:spLocks noGrp="1"/>
          </p:cNvSpPr>
          <p:nvPr>
            <p:ph type="ctrTitle"/>
          </p:nvPr>
        </p:nvSpPr>
        <p:spPr/>
        <p:txBody>
          <a:bodyPr/>
          <a:lstStyle/>
          <a:p>
            <a:r>
              <a:rPr lang="en-GB" sz="3200" dirty="0" smtClean="0"/>
              <a:t>North East London STP</a:t>
            </a:r>
            <a:endParaRPr lang="en-GB" sz="3200" dirty="0"/>
          </a:p>
        </p:txBody>
      </p:sp>
      <p:sp>
        <p:nvSpPr>
          <p:cNvPr id="4" name="Subtitle 3"/>
          <p:cNvSpPr>
            <a:spLocks noGrp="1"/>
          </p:cNvSpPr>
          <p:nvPr>
            <p:ph type="subTitle" idx="1"/>
          </p:nvPr>
        </p:nvSpPr>
        <p:spPr>
          <a:xfrm>
            <a:off x="358774" y="3869544"/>
            <a:ext cx="5580000" cy="921600"/>
          </a:xfrm>
        </p:spPr>
        <p:txBody>
          <a:bodyPr/>
          <a:lstStyle/>
          <a:p>
            <a:r>
              <a:rPr lang="en-GB" sz="3200" dirty="0" err="1" smtClean="0"/>
              <a:t>Aysha</a:t>
            </a:r>
            <a:r>
              <a:rPr lang="en-GB" sz="3200" dirty="0" smtClean="0"/>
              <a:t> Patel</a:t>
            </a:r>
          </a:p>
        </p:txBody>
      </p:sp>
    </p:spTree>
    <p:extLst>
      <p:ext uri="{BB962C8B-B14F-4D97-AF65-F5344CB8AC3E}">
        <p14:creationId xmlns:p14="http://schemas.microsoft.com/office/powerpoint/2010/main" val="141713217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p:cNvSpPr>
            <a:spLocks noGrp="1"/>
          </p:cNvSpPr>
          <p:nvPr>
            <p:ph type="title"/>
          </p:nvPr>
        </p:nvSpPr>
        <p:spPr/>
        <p:txBody>
          <a:bodyPr/>
          <a:lstStyle/>
          <a:p>
            <a:r>
              <a:rPr lang="en-GB" dirty="0" smtClean="0"/>
              <a:t>NEL STP Priorities</a:t>
            </a:r>
            <a:endParaRPr lang="en-GB" dirty="0"/>
          </a:p>
        </p:txBody>
      </p:sp>
      <p:sp>
        <p:nvSpPr>
          <p:cNvPr id="5" name="Content Placeholder 5"/>
          <p:cNvSpPr txBox="1">
            <a:spLocks/>
          </p:cNvSpPr>
          <p:nvPr/>
        </p:nvSpPr>
        <p:spPr>
          <a:xfrm>
            <a:off x="344025" y="1177174"/>
            <a:ext cx="2927901" cy="1794626"/>
          </a:xfrm>
          <a:prstGeom prst="rect">
            <a:avLst/>
          </a:prstGeom>
          <a:solidFill>
            <a:srgbClr val="1E6482"/>
          </a:solidFill>
          <a:ln w="28575">
            <a:noFill/>
          </a:ln>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a:sp3d>
            <a:bevelT w="190500" h="38100" prst="softRound"/>
          </a:sp3d>
        </p:spPr>
        <p:txBody>
          <a:bodyPr vert="horz" lIns="78893" tIns="78893" rIns="78893" bIns="78893" numCol="1" spcCol="189344" rtlCol="0">
            <a:normAutofit/>
          </a:bodyPr>
          <a:lstStyle>
            <a:lvl1pPr marL="0" indent="0" algn="l" defTabSz="697779" rtl="0" eaLnBrk="1" latinLnBrk="0" hangingPunct="1">
              <a:lnSpc>
                <a:spcPct val="100000"/>
              </a:lnSpc>
              <a:spcBef>
                <a:spcPts val="0"/>
              </a:spcBef>
              <a:spcAft>
                <a:spcPts val="300"/>
              </a:spcAft>
              <a:buFont typeface="Arial" panose="020B0604020202020204" pitchFamily="34" charset="0"/>
              <a:buNone/>
              <a:defRPr sz="1000" b="1" kern="1200">
                <a:solidFill>
                  <a:schemeClr val="accent2"/>
                </a:solidFill>
                <a:latin typeface="Arial" panose="020B0604020202020204" pitchFamily="34" charset="0"/>
                <a:ea typeface="+mn-ea"/>
                <a:cs typeface="+mn-cs"/>
              </a:defRPr>
            </a:lvl1pPr>
            <a:lvl2pPr marL="0" indent="0" algn="l" defTabSz="697779" rtl="0" eaLnBrk="1" latinLnBrk="0" hangingPunct="1">
              <a:lnSpc>
                <a:spcPct val="100000"/>
              </a:lnSpc>
              <a:spcBef>
                <a:spcPts val="0"/>
              </a:spcBef>
              <a:spcAft>
                <a:spcPts val="300"/>
              </a:spcAft>
              <a:buFont typeface="Arial" panose="020B0604020202020204" pitchFamily="34" charset="0"/>
              <a:buNone/>
              <a:defRPr sz="900" kern="1200">
                <a:solidFill>
                  <a:schemeClr val="tx1"/>
                </a:solidFill>
                <a:latin typeface="Arial" panose="020B0604020202020204" pitchFamily="34" charset="0"/>
                <a:ea typeface="+mn-ea"/>
                <a:cs typeface="+mn-cs"/>
              </a:defRPr>
            </a:lvl2pPr>
            <a:lvl3pPr marL="188913" indent="-188913" algn="l" defTabSz="697779" rtl="0" eaLnBrk="1" latinLnBrk="0" hangingPunct="1">
              <a:lnSpc>
                <a:spcPct val="100000"/>
              </a:lnSpc>
              <a:spcBef>
                <a:spcPts val="0"/>
              </a:spcBef>
              <a:spcAft>
                <a:spcPts val="300"/>
              </a:spcAft>
              <a:buFont typeface="Arial" panose="020B0604020202020204" pitchFamily="34" charset="0"/>
              <a:buChar char="•"/>
              <a:defRPr sz="900" kern="1200">
                <a:solidFill>
                  <a:schemeClr val="tx1"/>
                </a:solidFill>
                <a:latin typeface="Arial" panose="020B0604020202020204" pitchFamily="34" charset="0"/>
                <a:ea typeface="+mn-ea"/>
                <a:cs typeface="+mn-cs"/>
              </a:defRPr>
            </a:lvl3pPr>
            <a:lvl4pPr marL="357188" indent="-166688" algn="l" defTabSz="697779" rtl="0" eaLnBrk="1" latinLnBrk="0" hangingPunct="1">
              <a:lnSpc>
                <a:spcPct val="100000"/>
              </a:lnSpc>
              <a:spcBef>
                <a:spcPts val="0"/>
              </a:spcBef>
              <a:spcAft>
                <a:spcPts val="300"/>
              </a:spcAft>
              <a:buFont typeface="Arial" panose="020B0604020202020204" pitchFamily="34" charset="0"/>
              <a:buChar char="•"/>
              <a:defRPr sz="900" kern="1200">
                <a:solidFill>
                  <a:schemeClr val="tx1"/>
                </a:solidFill>
                <a:latin typeface="Arial" panose="020B0604020202020204" pitchFamily="34" charset="0"/>
                <a:ea typeface="+mn-ea"/>
                <a:cs typeface="+mn-cs"/>
              </a:defRPr>
            </a:lvl4pPr>
            <a:lvl5pPr marL="541338" indent="-188913" algn="l" defTabSz="697779" rtl="0" eaLnBrk="1" latinLnBrk="0" hangingPunct="1">
              <a:lnSpc>
                <a:spcPct val="100000"/>
              </a:lnSpc>
              <a:spcBef>
                <a:spcPts val="0"/>
              </a:spcBef>
              <a:spcAft>
                <a:spcPts val="300"/>
              </a:spcAft>
              <a:buFont typeface="Arial" panose="020B0604020202020204" pitchFamily="34" charset="0"/>
              <a:buChar char="•"/>
              <a:defRPr sz="900" kern="1200">
                <a:solidFill>
                  <a:schemeClr val="tx1"/>
                </a:solidFill>
                <a:latin typeface="Arial" panose="020B0604020202020204" pitchFamily="34" charset="0"/>
                <a:ea typeface="+mn-ea"/>
                <a:cs typeface="+mn-cs"/>
              </a:defRPr>
            </a:lvl5pPr>
            <a:lvl6pPr marL="1918891" indent="-174445" algn="l" defTabSz="697779" rtl="0" eaLnBrk="1" latinLnBrk="0" hangingPunct="1">
              <a:lnSpc>
                <a:spcPct val="90000"/>
              </a:lnSpc>
              <a:spcBef>
                <a:spcPts val="382"/>
              </a:spcBef>
              <a:buFont typeface="Arial" panose="020B0604020202020204" pitchFamily="34" charset="0"/>
              <a:buChar char="•"/>
              <a:defRPr sz="1374" kern="1200">
                <a:solidFill>
                  <a:schemeClr val="tx1"/>
                </a:solidFill>
                <a:latin typeface="+mn-lt"/>
                <a:ea typeface="+mn-ea"/>
                <a:cs typeface="+mn-cs"/>
              </a:defRPr>
            </a:lvl6pPr>
            <a:lvl7pPr marL="2267781" indent="-174445" algn="l" defTabSz="697779" rtl="0" eaLnBrk="1" latinLnBrk="0" hangingPunct="1">
              <a:lnSpc>
                <a:spcPct val="90000"/>
              </a:lnSpc>
              <a:spcBef>
                <a:spcPts val="382"/>
              </a:spcBef>
              <a:buFont typeface="Arial" panose="020B0604020202020204" pitchFamily="34" charset="0"/>
              <a:buChar char="•"/>
              <a:defRPr sz="1374" kern="1200">
                <a:solidFill>
                  <a:schemeClr val="tx1"/>
                </a:solidFill>
                <a:latin typeface="+mn-lt"/>
                <a:ea typeface="+mn-ea"/>
                <a:cs typeface="+mn-cs"/>
              </a:defRPr>
            </a:lvl7pPr>
            <a:lvl8pPr marL="2616670" indent="-174445" algn="l" defTabSz="697779" rtl="0" eaLnBrk="1" latinLnBrk="0" hangingPunct="1">
              <a:lnSpc>
                <a:spcPct val="90000"/>
              </a:lnSpc>
              <a:spcBef>
                <a:spcPts val="382"/>
              </a:spcBef>
              <a:buFont typeface="Arial" panose="020B0604020202020204" pitchFamily="34" charset="0"/>
              <a:buChar char="•"/>
              <a:defRPr sz="1374" kern="1200">
                <a:solidFill>
                  <a:schemeClr val="tx1"/>
                </a:solidFill>
                <a:latin typeface="+mn-lt"/>
                <a:ea typeface="+mn-ea"/>
                <a:cs typeface="+mn-cs"/>
              </a:defRPr>
            </a:lvl8pPr>
            <a:lvl9pPr marL="2965559" indent="-174445" algn="l" defTabSz="697779" rtl="0" eaLnBrk="1" latinLnBrk="0" hangingPunct="1">
              <a:lnSpc>
                <a:spcPct val="90000"/>
              </a:lnSpc>
              <a:spcBef>
                <a:spcPts val="382"/>
              </a:spcBef>
              <a:buFont typeface="Arial" panose="020B0604020202020204" pitchFamily="34" charset="0"/>
              <a:buChar char="•"/>
              <a:defRPr sz="1374" kern="1200">
                <a:solidFill>
                  <a:schemeClr val="tx1"/>
                </a:solidFill>
                <a:latin typeface="+mn-lt"/>
                <a:ea typeface="+mn-ea"/>
                <a:cs typeface="+mn-cs"/>
              </a:defRPr>
            </a:lvl9pPr>
          </a:lstStyle>
          <a:p>
            <a:pPr lvl="1" defTabSz="468653">
              <a:defRPr/>
            </a:pPr>
            <a:r>
              <a:rPr lang="en-GB" sz="1200" i="1" dirty="0">
                <a:solidFill>
                  <a:srgbClr val="FFFFFF"/>
                </a:solidFill>
              </a:rPr>
              <a:t>Locally designed, integrated models of care in place across north east London, that wrap around the individual, supporting them to manage their own care and to access services  appropriately that are delivered close to home</a:t>
            </a:r>
            <a:r>
              <a:rPr lang="en-GB" sz="1100" i="1" dirty="0">
                <a:solidFill>
                  <a:srgbClr val="FFFFFF"/>
                </a:solidFill>
              </a:rPr>
              <a:t>.</a:t>
            </a:r>
          </a:p>
        </p:txBody>
      </p:sp>
      <p:sp>
        <p:nvSpPr>
          <p:cNvPr id="22" name="Content Placeholder 5"/>
          <p:cNvSpPr txBox="1">
            <a:spLocks/>
          </p:cNvSpPr>
          <p:nvPr/>
        </p:nvSpPr>
        <p:spPr>
          <a:xfrm>
            <a:off x="323228" y="3048000"/>
            <a:ext cx="8608336" cy="1143000"/>
          </a:xfrm>
          <a:prstGeom prst="rect">
            <a:avLst/>
          </a:prstGeom>
          <a:ln/>
        </p:spPr>
        <p:style>
          <a:lnRef idx="1">
            <a:schemeClr val="accent2"/>
          </a:lnRef>
          <a:fillRef idx="2">
            <a:schemeClr val="accent2"/>
          </a:fillRef>
          <a:effectRef idx="1">
            <a:schemeClr val="accent2"/>
          </a:effectRef>
          <a:fontRef idx="minor">
            <a:schemeClr val="dk1"/>
          </a:fontRef>
        </p:style>
        <p:txBody>
          <a:bodyPr vert="horz" lIns="78893" tIns="78893" rIns="78893" bIns="78893" numCol="1" spcCol="189344" rtlCol="0">
            <a:noAutofit/>
          </a:bodyPr>
          <a:lstStyle>
            <a:lvl1pPr marL="0" indent="0" algn="l" defTabSz="493503" rtl="0" eaLnBrk="1" latinLnBrk="0" hangingPunct="1">
              <a:lnSpc>
                <a:spcPct val="100000"/>
              </a:lnSpc>
              <a:spcBef>
                <a:spcPts val="0"/>
              </a:spcBef>
              <a:spcAft>
                <a:spcPts val="212"/>
              </a:spcAft>
              <a:buFont typeface="Arial" panose="020B0604020202020204" pitchFamily="34" charset="0"/>
              <a:buNone/>
              <a:defRPr sz="1100" b="1" kern="1200">
                <a:solidFill>
                  <a:srgbClr val="1E6482"/>
                </a:solidFill>
                <a:latin typeface="Arial" panose="020B0604020202020204" pitchFamily="34" charset="0"/>
                <a:ea typeface="+mn-ea"/>
                <a:cs typeface="+mn-cs"/>
              </a:defRPr>
            </a:lvl1pPr>
            <a:lvl2pPr marL="0" indent="0" algn="l" defTabSz="493503" rtl="0" eaLnBrk="1" latinLnBrk="0" hangingPunct="1">
              <a:lnSpc>
                <a:spcPct val="100000"/>
              </a:lnSpc>
              <a:spcBef>
                <a:spcPts val="0"/>
              </a:spcBef>
              <a:spcAft>
                <a:spcPts val="212"/>
              </a:spcAft>
              <a:buFont typeface="Arial" panose="020B0604020202020204" pitchFamily="34" charset="0"/>
              <a:buNone/>
              <a:defRPr sz="1100" kern="1200">
                <a:solidFill>
                  <a:schemeClr val="tx1"/>
                </a:solidFill>
                <a:latin typeface="Arial" panose="020B0604020202020204" pitchFamily="34" charset="0"/>
                <a:ea typeface="+mn-ea"/>
                <a:cs typeface="+mn-cs"/>
              </a:defRPr>
            </a:lvl2pPr>
            <a:lvl3pPr marL="133607" indent="-133607" algn="l" defTabSz="493503" rtl="0" eaLnBrk="1" latinLnBrk="0" hangingPunct="1">
              <a:lnSpc>
                <a:spcPct val="100000"/>
              </a:lnSpc>
              <a:spcBef>
                <a:spcPts val="0"/>
              </a:spcBef>
              <a:spcAft>
                <a:spcPts val="212"/>
              </a:spcAft>
              <a:buFont typeface="Arial" panose="020B0604020202020204" pitchFamily="34" charset="0"/>
              <a:buChar char="•"/>
              <a:defRPr sz="1100" kern="1200">
                <a:solidFill>
                  <a:schemeClr val="tx1"/>
                </a:solidFill>
                <a:latin typeface="Arial" panose="020B0604020202020204" pitchFamily="34" charset="0"/>
                <a:ea typeface="+mn-ea"/>
                <a:cs typeface="+mn-cs"/>
              </a:defRPr>
            </a:lvl3pPr>
            <a:lvl4pPr marL="252621" indent="-117888" algn="l" defTabSz="493503" rtl="0" eaLnBrk="1" latinLnBrk="0" hangingPunct="1">
              <a:lnSpc>
                <a:spcPct val="100000"/>
              </a:lnSpc>
              <a:spcBef>
                <a:spcPts val="0"/>
              </a:spcBef>
              <a:spcAft>
                <a:spcPts val="212"/>
              </a:spcAft>
              <a:buFont typeface="Arial" panose="020B0604020202020204" pitchFamily="34" charset="0"/>
              <a:buChar char="•"/>
              <a:defRPr sz="1100" kern="1200">
                <a:solidFill>
                  <a:schemeClr val="tx1"/>
                </a:solidFill>
                <a:latin typeface="Arial" panose="020B0604020202020204" pitchFamily="34" charset="0"/>
                <a:ea typeface="+mn-ea"/>
                <a:cs typeface="+mn-cs"/>
              </a:defRPr>
            </a:lvl4pPr>
            <a:lvl5pPr marL="382588" indent="-133350" algn="l" defTabSz="493503" rtl="0" eaLnBrk="1" latinLnBrk="0" hangingPunct="1">
              <a:lnSpc>
                <a:spcPct val="100000"/>
              </a:lnSpc>
              <a:spcBef>
                <a:spcPts val="0"/>
              </a:spcBef>
              <a:spcAft>
                <a:spcPts val="212"/>
              </a:spcAft>
              <a:buFont typeface="Arial" panose="020B0604020202020204" pitchFamily="34" charset="0"/>
              <a:buChar char="•"/>
              <a:defRPr sz="1100" kern="1200">
                <a:solidFill>
                  <a:schemeClr val="tx1"/>
                </a:solidFill>
                <a:latin typeface="Arial" panose="020B0604020202020204" pitchFamily="34" charset="0"/>
                <a:ea typeface="+mn-ea"/>
                <a:cs typeface="+mn-cs"/>
              </a:defRPr>
            </a:lvl5pPr>
            <a:lvl6pPr marL="1357128" indent="-123376" algn="l" defTabSz="493503" rtl="0" eaLnBrk="1" latinLnBrk="0" hangingPunct="1">
              <a:lnSpc>
                <a:spcPct val="90000"/>
              </a:lnSpc>
              <a:spcBef>
                <a:spcPts val="270"/>
              </a:spcBef>
              <a:buFont typeface="Arial" panose="020B0604020202020204" pitchFamily="34" charset="0"/>
              <a:buChar char="•"/>
              <a:defRPr sz="972" kern="1200">
                <a:solidFill>
                  <a:schemeClr val="tx1"/>
                </a:solidFill>
                <a:latin typeface="+mn-lt"/>
                <a:ea typeface="+mn-ea"/>
                <a:cs typeface="+mn-cs"/>
              </a:defRPr>
            </a:lvl6pPr>
            <a:lvl7pPr marL="1603877" indent="-123376" algn="l" defTabSz="493503" rtl="0" eaLnBrk="1" latinLnBrk="0" hangingPunct="1">
              <a:lnSpc>
                <a:spcPct val="90000"/>
              </a:lnSpc>
              <a:spcBef>
                <a:spcPts val="270"/>
              </a:spcBef>
              <a:buFont typeface="Arial" panose="020B0604020202020204" pitchFamily="34" charset="0"/>
              <a:buChar char="•"/>
              <a:defRPr sz="972" kern="1200">
                <a:solidFill>
                  <a:schemeClr val="tx1"/>
                </a:solidFill>
                <a:latin typeface="+mn-lt"/>
                <a:ea typeface="+mn-ea"/>
                <a:cs typeface="+mn-cs"/>
              </a:defRPr>
            </a:lvl7pPr>
            <a:lvl8pPr marL="1850628" indent="-123376" algn="l" defTabSz="493503" rtl="0" eaLnBrk="1" latinLnBrk="0" hangingPunct="1">
              <a:lnSpc>
                <a:spcPct val="90000"/>
              </a:lnSpc>
              <a:spcBef>
                <a:spcPts val="270"/>
              </a:spcBef>
              <a:buFont typeface="Arial" panose="020B0604020202020204" pitchFamily="34" charset="0"/>
              <a:buChar char="•"/>
              <a:defRPr sz="972" kern="1200">
                <a:solidFill>
                  <a:schemeClr val="tx1"/>
                </a:solidFill>
                <a:latin typeface="+mn-lt"/>
                <a:ea typeface="+mn-ea"/>
                <a:cs typeface="+mn-cs"/>
              </a:defRPr>
            </a:lvl8pPr>
            <a:lvl9pPr marL="2097378" indent="-123376" algn="l" defTabSz="493503" rtl="0" eaLnBrk="1" latinLnBrk="0" hangingPunct="1">
              <a:lnSpc>
                <a:spcPct val="90000"/>
              </a:lnSpc>
              <a:spcBef>
                <a:spcPts val="270"/>
              </a:spcBef>
              <a:buFont typeface="Arial" panose="020B0604020202020204" pitchFamily="34" charset="0"/>
              <a:buChar char="•"/>
              <a:defRPr sz="972" kern="1200">
                <a:solidFill>
                  <a:schemeClr val="tx1"/>
                </a:solidFill>
                <a:latin typeface="+mn-lt"/>
                <a:ea typeface="+mn-ea"/>
                <a:cs typeface="+mn-cs"/>
              </a:defRPr>
            </a:lvl9pPr>
          </a:lstStyle>
          <a:p>
            <a:pPr lvl="1"/>
            <a:r>
              <a:rPr lang="en-GB" sz="900" b="1" dirty="0">
                <a:solidFill>
                  <a:srgbClr val="1E6482"/>
                </a:solidFill>
              </a:rPr>
              <a:t>STP Priorities and </a:t>
            </a:r>
            <a:r>
              <a:rPr lang="en-GB" sz="900" b="1" dirty="0" smtClean="0">
                <a:solidFill>
                  <a:srgbClr val="1E6482"/>
                </a:solidFill>
              </a:rPr>
              <a:t>Objectives- </a:t>
            </a:r>
            <a:r>
              <a:rPr lang="en-GB" sz="900" dirty="0" smtClean="0">
                <a:solidFill>
                  <a:srgbClr val="1E6482"/>
                </a:solidFill>
              </a:rPr>
              <a:t>We </a:t>
            </a:r>
            <a:r>
              <a:rPr lang="en-GB" sz="900" dirty="0">
                <a:solidFill>
                  <a:srgbClr val="1E6482"/>
                </a:solidFill>
              </a:rPr>
              <a:t>have identified four priority areas where transformation programmes are required across north east London to support the delivery of new care models and enable people to access care close to their home. </a:t>
            </a:r>
          </a:p>
          <a:p>
            <a:pPr marL="300583" lvl="1" indent="-300583">
              <a:buFont typeface="Arial" panose="020B0604020202020204" pitchFamily="34" charset="0"/>
              <a:buAutoNum type="arabicPeriod"/>
            </a:pPr>
            <a:r>
              <a:rPr lang="en-GB" sz="900" dirty="0">
                <a:solidFill>
                  <a:srgbClr val="1E6482"/>
                </a:solidFill>
              </a:rPr>
              <a:t>People will be well-informed regarding the resources and services that are available to them, empowering them to choose the most appropriate pathway for their care;</a:t>
            </a:r>
          </a:p>
          <a:p>
            <a:pPr marL="300583" lvl="1" indent="-300583">
              <a:buFont typeface="Arial" panose="020B0604020202020204" pitchFamily="34" charset="0"/>
              <a:buAutoNum type="arabicPeriod"/>
            </a:pPr>
            <a:r>
              <a:rPr lang="en-GB" sz="900" dirty="0">
                <a:solidFill>
                  <a:srgbClr val="1E6482"/>
                </a:solidFill>
              </a:rPr>
              <a:t>Support the development of primary care collaboration at scale with hubs, networks and federations. This will improve access, quality and coordination of care;</a:t>
            </a:r>
          </a:p>
          <a:p>
            <a:pPr marL="200389" lvl="1" indent="-200389">
              <a:buFont typeface="+mj-lt"/>
              <a:buAutoNum type="arabicPeriod"/>
            </a:pPr>
            <a:r>
              <a:rPr lang="en-GB" sz="900" dirty="0">
                <a:solidFill>
                  <a:srgbClr val="1E6482"/>
                </a:solidFill>
              </a:rPr>
              <a:t>   Improve the population mental health and wellbeing, improving self care &amp;  prevention</a:t>
            </a:r>
          </a:p>
          <a:p>
            <a:pPr marL="200389" lvl="1" indent="-200389">
              <a:buFont typeface="+mj-lt"/>
              <a:buAutoNum type="arabicPeriod"/>
            </a:pPr>
            <a:r>
              <a:rPr lang="en-GB" sz="900" dirty="0">
                <a:solidFill>
                  <a:srgbClr val="1E6482"/>
                </a:solidFill>
              </a:rPr>
              <a:t>   Enable all people to access a consistent high quality integrated urgent and emergency  care offer across north east London, 7 days a week.</a:t>
            </a:r>
          </a:p>
        </p:txBody>
      </p:sp>
      <p:sp>
        <p:nvSpPr>
          <p:cNvPr id="4" name="Rectangle 3"/>
          <p:cNvSpPr/>
          <p:nvPr/>
        </p:nvSpPr>
        <p:spPr>
          <a:xfrm>
            <a:off x="3271925" y="1135304"/>
            <a:ext cx="5527141" cy="1989153"/>
          </a:xfrm>
          <a:prstGeom prst="rect">
            <a:avLst/>
          </a:prstGeom>
        </p:spPr>
        <p:txBody>
          <a:bodyPr wrap="square" lIns="80155" tIns="40078" rIns="80155" bIns="40078">
            <a:spAutoFit/>
          </a:bodyPr>
          <a:lstStyle/>
          <a:p>
            <a:pPr marL="0" lvl="1" defTabSz="468653">
              <a:spcAft>
                <a:spcPts val="186"/>
              </a:spcAft>
              <a:defRPr/>
            </a:pPr>
            <a:r>
              <a:rPr lang="en-GB" sz="1100" b="1" dirty="0">
                <a:solidFill>
                  <a:srgbClr val="1E6482"/>
                </a:solidFill>
                <a:latin typeface="Arial" panose="020B0604020202020204" pitchFamily="34" charset="0"/>
              </a:rPr>
              <a:t>Background and Case for Change</a:t>
            </a:r>
          </a:p>
          <a:p>
            <a:pPr marL="177154" lvl="1" indent="-177154" defTabSz="432601">
              <a:spcAft>
                <a:spcPts val="186"/>
              </a:spcAft>
              <a:buFont typeface="Arial" panose="020B0604020202020204" pitchFamily="34" charset="0"/>
              <a:buChar char="•"/>
              <a:defRPr/>
            </a:pPr>
            <a:r>
              <a:rPr lang="en-GB" sz="900" dirty="0">
                <a:solidFill>
                  <a:srgbClr val="1E6482"/>
                </a:solidFill>
                <a:latin typeface="Arial" panose="020B0604020202020204" pitchFamily="34" charset="0"/>
              </a:rPr>
              <a:t>NEL </a:t>
            </a:r>
            <a:r>
              <a:rPr lang="en-GB" sz="900" dirty="0" smtClean="0">
                <a:solidFill>
                  <a:srgbClr val="1E6482"/>
                </a:solidFill>
                <a:latin typeface="Arial" panose="020B0604020202020204" pitchFamily="34" charset="0"/>
              </a:rPr>
              <a:t>have </a:t>
            </a:r>
            <a:r>
              <a:rPr lang="en-GB" sz="900" dirty="0">
                <a:solidFill>
                  <a:srgbClr val="1E6482"/>
                </a:solidFill>
                <a:latin typeface="Arial" panose="020B0604020202020204" pitchFamily="34" charset="0"/>
              </a:rPr>
              <a:t>significant health and wellbeing challenges. Our population is set to grow by 18% in the next fifteen years, and five out of our eight boroughs are in the lowest quintile for deprivation in the UK, with   </a:t>
            </a:r>
            <a:r>
              <a:rPr lang="en-GB" sz="900" dirty="0" smtClean="0">
                <a:solidFill>
                  <a:srgbClr val="1E6482"/>
                </a:solidFill>
                <a:latin typeface="Arial" panose="020B0604020202020204" pitchFamily="34" charset="0"/>
              </a:rPr>
              <a:t>a rising </a:t>
            </a:r>
            <a:r>
              <a:rPr lang="en-GB" sz="900" dirty="0">
                <a:solidFill>
                  <a:srgbClr val="1E6482"/>
                </a:solidFill>
                <a:latin typeface="Arial" panose="020B0604020202020204" pitchFamily="34" charset="0"/>
              </a:rPr>
              <a:t>burden of chronic disease .  There is a rapid increase in demand  for services and scarce resources. We all recognise that </a:t>
            </a:r>
            <a:r>
              <a:rPr lang="en-GB" sz="900" b="1" dirty="0">
                <a:solidFill>
                  <a:srgbClr val="1E6482"/>
                </a:solidFill>
                <a:latin typeface="Arial" panose="020B0604020202020204" pitchFamily="34" charset="0"/>
              </a:rPr>
              <a:t>we must work together to address these </a:t>
            </a:r>
            <a:r>
              <a:rPr lang="en-GB" sz="900" b="1" dirty="0" smtClean="0">
                <a:solidFill>
                  <a:srgbClr val="1E6482"/>
                </a:solidFill>
                <a:latin typeface="Arial" panose="020B0604020202020204" pitchFamily="34" charset="0"/>
              </a:rPr>
              <a:t>challenges.</a:t>
            </a:r>
            <a:endParaRPr lang="en-GB" sz="900" b="1" dirty="0">
              <a:solidFill>
                <a:srgbClr val="1E6482"/>
              </a:solidFill>
              <a:latin typeface="Arial" panose="020B0604020202020204" pitchFamily="34" charset="0"/>
            </a:endParaRPr>
          </a:p>
          <a:p>
            <a:pPr marL="177154" lvl="1" indent="-177154" defTabSz="432601">
              <a:spcAft>
                <a:spcPts val="186"/>
              </a:spcAft>
              <a:buFont typeface="Arial" panose="020B0604020202020204" pitchFamily="34" charset="0"/>
              <a:buChar char="•"/>
              <a:defRPr/>
            </a:pPr>
            <a:r>
              <a:rPr lang="en-GB" sz="900" dirty="0">
                <a:solidFill>
                  <a:srgbClr val="1E6482"/>
                </a:solidFill>
                <a:latin typeface="Arial" panose="020B0604020202020204" pitchFamily="34" charset="0"/>
              </a:rPr>
              <a:t>Our local programmes for developing </a:t>
            </a:r>
            <a:r>
              <a:rPr lang="en-GB" sz="900" b="1" dirty="0">
                <a:solidFill>
                  <a:srgbClr val="1E6482"/>
                </a:solidFill>
                <a:latin typeface="Arial" panose="020B0604020202020204" pitchFamily="34" charset="0"/>
              </a:rPr>
              <a:t>new care models </a:t>
            </a:r>
            <a:r>
              <a:rPr lang="en-GB" sz="900" dirty="0">
                <a:solidFill>
                  <a:srgbClr val="1E6482"/>
                </a:solidFill>
                <a:latin typeface="Arial" panose="020B0604020202020204" pitchFamily="34" charset="0"/>
              </a:rPr>
              <a:t>are building new </a:t>
            </a:r>
            <a:r>
              <a:rPr lang="en-GB" sz="900" b="1" dirty="0">
                <a:solidFill>
                  <a:srgbClr val="1E6482"/>
                </a:solidFill>
                <a:latin typeface="Arial" panose="020B0604020202020204" pitchFamily="34" charset="0"/>
              </a:rPr>
              <a:t>partnerships with local authorities, communities and employers</a:t>
            </a:r>
            <a:r>
              <a:rPr lang="en-GB" sz="900" dirty="0">
                <a:solidFill>
                  <a:srgbClr val="1E6482"/>
                </a:solidFill>
                <a:latin typeface="Arial" panose="020B0604020202020204" pitchFamily="34" charset="0"/>
              </a:rPr>
              <a:t>, and seeking to break down barriers between GPs and hospitals, physical and mental health services, health and social care, and building new links to other public services.</a:t>
            </a:r>
          </a:p>
          <a:p>
            <a:pPr marL="177154" lvl="1" indent="-177154" defTabSz="432601">
              <a:spcAft>
                <a:spcPts val="186"/>
              </a:spcAft>
              <a:buFont typeface="Arial" panose="020B0604020202020204" pitchFamily="34" charset="0"/>
              <a:buChar char="•"/>
              <a:defRPr/>
            </a:pPr>
            <a:r>
              <a:rPr lang="en-GB" sz="900" dirty="0">
                <a:solidFill>
                  <a:srgbClr val="1E6482"/>
                </a:solidFill>
                <a:latin typeface="Arial" panose="020B0604020202020204" pitchFamily="34" charset="0"/>
              </a:rPr>
              <a:t>These plans will only succeed if they are supported by </a:t>
            </a:r>
            <a:r>
              <a:rPr lang="en-GB" sz="900" b="1" dirty="0">
                <a:solidFill>
                  <a:srgbClr val="1E6482"/>
                </a:solidFill>
                <a:latin typeface="Arial" panose="020B0604020202020204" pitchFamily="34" charset="0"/>
              </a:rPr>
              <a:t>system wide transformation through the STP</a:t>
            </a:r>
            <a:r>
              <a:rPr lang="en-GB" sz="900" dirty="0">
                <a:solidFill>
                  <a:srgbClr val="1E6482"/>
                </a:solidFill>
                <a:latin typeface="Arial" panose="020B0604020202020204" pitchFamily="34" charset="0"/>
              </a:rPr>
              <a:t>. Our current models for Primary Care, Mental Health, Urgent and Emergency Care, and Learning Disabilities need to be radically transformed to support these new models of integrated community care</a:t>
            </a:r>
          </a:p>
        </p:txBody>
      </p:sp>
      <p:sp>
        <p:nvSpPr>
          <p:cNvPr id="36" name="Rectangle 35"/>
          <p:cNvSpPr/>
          <p:nvPr/>
        </p:nvSpPr>
        <p:spPr>
          <a:xfrm>
            <a:off x="401876" y="204673"/>
            <a:ext cx="2414047" cy="390893"/>
          </a:xfrm>
          <a:prstGeom prst="rect">
            <a:avLst/>
          </a:prstGeom>
        </p:spPr>
        <p:txBody>
          <a:bodyPr wrap="square" lIns="80155" tIns="40078" rIns="80155" bIns="40078">
            <a:spAutoFit/>
          </a:bodyPr>
          <a:lstStyle/>
          <a:p>
            <a:pPr defTabSz="801555"/>
            <a:r>
              <a:rPr lang="en-GB" sz="1000" dirty="0">
                <a:solidFill>
                  <a:prstClr val="white"/>
                </a:solidFill>
                <a:latin typeface="Arial" panose="020B0604020202020204" pitchFamily="34" charset="0"/>
                <a:cs typeface="Arial" panose="020B0604020202020204" pitchFamily="34" charset="0"/>
              </a:rPr>
              <a:t>Promote independence and enable access to care close to home</a:t>
            </a:r>
          </a:p>
        </p:txBody>
      </p:sp>
      <p:sp>
        <p:nvSpPr>
          <p:cNvPr id="10" name="TextBox 9"/>
          <p:cNvSpPr txBox="1"/>
          <p:nvPr/>
        </p:nvSpPr>
        <p:spPr>
          <a:xfrm>
            <a:off x="344024" y="4267200"/>
            <a:ext cx="4761376" cy="3404926"/>
          </a:xfrm>
          <a:prstGeom prst="rect">
            <a:avLst/>
          </a:prstGeom>
          <a:noFill/>
        </p:spPr>
        <p:txBody>
          <a:bodyPr wrap="square" lIns="80155" tIns="40078" rIns="80155" bIns="40078" rtlCol="0">
            <a:spAutoFit/>
          </a:bodyPr>
          <a:lstStyle/>
          <a:p>
            <a:pPr defTabSz="801555"/>
            <a:r>
              <a:rPr lang="en-GB" sz="1100" b="1" dirty="0" smtClean="0">
                <a:solidFill>
                  <a:srgbClr val="1E6482"/>
                </a:solidFill>
                <a:latin typeface="Arial" panose="020B0604020202020204" pitchFamily="34" charset="0"/>
                <a:cs typeface="Arial" panose="020B0604020202020204" pitchFamily="34" charset="0"/>
              </a:rPr>
              <a:t>Primary </a:t>
            </a:r>
            <a:r>
              <a:rPr lang="en-GB" sz="1100" b="1" dirty="0">
                <a:solidFill>
                  <a:srgbClr val="1E6482"/>
                </a:solidFill>
                <a:latin typeface="Arial" panose="020B0604020202020204" pitchFamily="34" charset="0"/>
                <a:cs typeface="Arial" panose="020B0604020202020204" pitchFamily="34" charset="0"/>
              </a:rPr>
              <a:t>Care Deliverables</a:t>
            </a:r>
          </a:p>
          <a:p>
            <a:pPr defTabSz="801555"/>
            <a:r>
              <a:rPr lang="en-GB" sz="1000" b="1" dirty="0">
                <a:solidFill>
                  <a:srgbClr val="1E6482"/>
                </a:solidFill>
                <a:latin typeface="Arial" panose="020B0604020202020204" pitchFamily="34" charset="0"/>
                <a:cs typeface="Arial" panose="020B0604020202020204" pitchFamily="34" charset="0"/>
              </a:rPr>
              <a:t>Access</a:t>
            </a:r>
            <a:r>
              <a:rPr lang="en-GB" sz="900" b="1" dirty="0">
                <a:solidFill>
                  <a:srgbClr val="1E6482"/>
                </a:solidFill>
                <a:latin typeface="Arial" panose="020B0604020202020204" pitchFamily="34" charset="0"/>
                <a:cs typeface="Arial" panose="020B0604020202020204" pitchFamily="34" charset="0"/>
              </a:rPr>
              <a:t>: </a:t>
            </a:r>
            <a:r>
              <a:rPr lang="en-GB" sz="900" dirty="0">
                <a:solidFill>
                  <a:srgbClr val="1E6482"/>
                </a:solidFill>
                <a:latin typeface="Arial" panose="020B0604020202020204" pitchFamily="34" charset="0"/>
                <a:cs typeface="Arial" panose="020B0604020202020204" pitchFamily="34" charset="0"/>
              </a:rPr>
              <a:t>Digital – e-Consult, Telephone Triage, Shared records. extended access , demand management initiatives </a:t>
            </a:r>
          </a:p>
          <a:p>
            <a:pPr defTabSz="801555"/>
            <a:r>
              <a:rPr lang="en-GB" sz="1000" b="1" dirty="0">
                <a:solidFill>
                  <a:srgbClr val="1E6482"/>
                </a:solidFill>
                <a:latin typeface="Arial" panose="020B0604020202020204" pitchFamily="34" charset="0"/>
                <a:cs typeface="Arial" panose="020B0604020202020204" pitchFamily="34" charset="0"/>
              </a:rPr>
              <a:t>Coordinated care: </a:t>
            </a:r>
            <a:r>
              <a:rPr lang="en-GB" sz="1000" dirty="0">
                <a:solidFill>
                  <a:srgbClr val="1E6482"/>
                </a:solidFill>
                <a:latin typeface="Arial" panose="020B0604020202020204" pitchFamily="34" charset="0"/>
                <a:cs typeface="Arial" panose="020B0604020202020204" pitchFamily="34" charset="0"/>
              </a:rPr>
              <a:t>S</a:t>
            </a:r>
            <a:r>
              <a:rPr lang="en-GB" sz="900" dirty="0">
                <a:solidFill>
                  <a:srgbClr val="1E6482"/>
                </a:solidFill>
                <a:latin typeface="Arial" panose="020B0604020202020204" pitchFamily="34" charset="0"/>
                <a:cs typeface="Arial" panose="020B0604020202020204" pitchFamily="34" charset="0"/>
              </a:rPr>
              <a:t>ingle shared care plan, e-referrals &amp; self care apps. New roles &amp; skill mix, care plans reviewed and managed by MDTs, Shared care record available to aid clinical decisions.  </a:t>
            </a:r>
            <a:r>
              <a:rPr lang="en-GB" sz="900" dirty="0" err="1">
                <a:solidFill>
                  <a:srgbClr val="1E6482"/>
                </a:solidFill>
                <a:latin typeface="Arial" panose="020B0604020202020204" pitchFamily="34" charset="0"/>
                <a:cs typeface="Arial" panose="020B0604020202020204" pitchFamily="34" charset="0"/>
              </a:rPr>
              <a:t>MiDoS</a:t>
            </a:r>
            <a:r>
              <a:rPr lang="en-GB" sz="900" dirty="0">
                <a:solidFill>
                  <a:srgbClr val="1E6482"/>
                </a:solidFill>
                <a:latin typeface="Arial" panose="020B0604020202020204" pitchFamily="34" charset="0"/>
                <a:cs typeface="Arial" panose="020B0604020202020204" pitchFamily="34" charset="0"/>
              </a:rPr>
              <a:t> available to clinicians and patients</a:t>
            </a:r>
          </a:p>
          <a:p>
            <a:pPr defTabSz="801555"/>
            <a:r>
              <a:rPr lang="en-GB" sz="1000" b="1" dirty="0">
                <a:solidFill>
                  <a:srgbClr val="1E6482"/>
                </a:solidFill>
                <a:latin typeface="Arial" panose="020B0604020202020204" pitchFamily="34" charset="0"/>
                <a:cs typeface="Arial" panose="020B0604020202020204" pitchFamily="34" charset="0"/>
              </a:rPr>
              <a:t>Proactive care: </a:t>
            </a:r>
            <a:r>
              <a:rPr lang="en-GB" sz="900" dirty="0">
                <a:solidFill>
                  <a:srgbClr val="1E6482"/>
                </a:solidFill>
                <a:latin typeface="Arial" panose="020B0604020202020204" pitchFamily="34" charset="0"/>
                <a:cs typeface="Arial" panose="020B0604020202020204" pitchFamily="34" charset="0"/>
              </a:rPr>
              <a:t>Self care apps, new roles &amp; skill mix, Social prescribing to be in place across all NEL boroughs for targeted patient groups, Patient Online</a:t>
            </a:r>
          </a:p>
          <a:p>
            <a:pPr defTabSz="801555"/>
            <a:r>
              <a:rPr lang="en-GB" sz="1100" b="1" dirty="0">
                <a:solidFill>
                  <a:srgbClr val="1E6482"/>
                </a:solidFill>
                <a:latin typeface="Arial" panose="020B0604020202020204" pitchFamily="34" charset="0"/>
                <a:cs typeface="Arial" panose="020B0604020202020204" pitchFamily="34" charset="0"/>
              </a:rPr>
              <a:t>Quality Improvement: </a:t>
            </a:r>
            <a:r>
              <a:rPr lang="en-GB" sz="900" dirty="0">
                <a:solidFill>
                  <a:srgbClr val="1E6482"/>
                </a:solidFill>
                <a:latin typeface="Arial" panose="020B0604020202020204" pitchFamily="34" charset="0"/>
                <a:cs typeface="Arial" panose="020B0604020202020204" pitchFamily="34" charset="0"/>
              </a:rPr>
              <a:t>NEL Quality Improvement Collaboration Board, with </a:t>
            </a:r>
            <a:r>
              <a:rPr lang="en-GB" sz="900" dirty="0" err="1" smtClean="0">
                <a:solidFill>
                  <a:srgbClr val="1E6482"/>
                </a:solidFill>
                <a:latin typeface="Arial" panose="020B0604020202020204" pitchFamily="34" charset="0"/>
                <a:cs typeface="Arial" panose="020B0604020202020204" pitchFamily="34" charset="0"/>
              </a:rPr>
              <a:t>workstreams</a:t>
            </a:r>
            <a:r>
              <a:rPr lang="en-GB" sz="900" dirty="0" smtClean="0">
                <a:solidFill>
                  <a:srgbClr val="1E6482"/>
                </a:solidFill>
                <a:latin typeface="Arial" panose="020B0604020202020204" pitchFamily="34" charset="0"/>
                <a:cs typeface="Arial" panose="020B0604020202020204" pitchFamily="34" charset="0"/>
              </a:rPr>
              <a:t> </a:t>
            </a:r>
            <a:r>
              <a:rPr lang="en-GB" sz="900" dirty="0">
                <a:solidFill>
                  <a:srgbClr val="1E6482"/>
                </a:solidFill>
                <a:latin typeface="Arial" panose="020B0604020202020204" pitchFamily="34" charset="0"/>
                <a:cs typeface="Arial" panose="020B0604020202020204" pitchFamily="34" charset="0"/>
              </a:rPr>
              <a:t>focusing on workforce, practice resilience, estates and access. </a:t>
            </a:r>
          </a:p>
          <a:p>
            <a:pPr defTabSz="801555"/>
            <a:r>
              <a:rPr lang="en-GB" sz="1000" b="1" dirty="0">
                <a:solidFill>
                  <a:srgbClr val="1E6482"/>
                </a:solidFill>
                <a:latin typeface="Arial" panose="020B0604020202020204" pitchFamily="34" charset="0"/>
                <a:cs typeface="Arial" panose="020B0604020202020204" pitchFamily="34" charset="0"/>
              </a:rPr>
              <a:t>Provider development and Practice resilience</a:t>
            </a:r>
            <a:r>
              <a:rPr lang="en-GB" sz="900" b="1" dirty="0">
                <a:solidFill>
                  <a:srgbClr val="1E6482"/>
                </a:solidFill>
                <a:latin typeface="Arial" panose="020B0604020202020204" pitchFamily="34" charset="0"/>
                <a:cs typeface="Arial" panose="020B0604020202020204" pitchFamily="34" charset="0"/>
              </a:rPr>
              <a:t>: </a:t>
            </a:r>
            <a:r>
              <a:rPr lang="en-GB" sz="900" dirty="0" smtClean="0">
                <a:solidFill>
                  <a:srgbClr val="1E6482"/>
                </a:solidFill>
                <a:latin typeface="Arial" panose="020B0604020202020204" pitchFamily="34" charset="0"/>
                <a:cs typeface="Arial" panose="020B0604020202020204" pitchFamily="34" charset="0"/>
              </a:rPr>
              <a:t>Benchmarking </a:t>
            </a:r>
            <a:r>
              <a:rPr lang="en-GB" sz="900" dirty="0">
                <a:solidFill>
                  <a:srgbClr val="1E6482"/>
                </a:solidFill>
                <a:latin typeface="Arial" panose="020B0604020202020204" pitchFamily="34" charset="0"/>
                <a:cs typeface="Arial" panose="020B0604020202020204" pitchFamily="34" charset="0"/>
              </a:rPr>
              <a:t>survey of all practices to identify support requirements</a:t>
            </a:r>
          </a:p>
          <a:p>
            <a:pPr defTabSz="801555"/>
            <a:r>
              <a:rPr lang="en-GB" sz="1000" b="1" dirty="0">
                <a:solidFill>
                  <a:srgbClr val="1E6482"/>
                </a:solidFill>
                <a:latin typeface="Arial" panose="020B0604020202020204" pitchFamily="34" charset="0"/>
                <a:cs typeface="Arial" panose="020B0604020202020204" pitchFamily="34" charset="0"/>
              </a:rPr>
              <a:t>Workforce development</a:t>
            </a:r>
            <a:r>
              <a:rPr lang="en-GB" sz="900" b="1" dirty="0">
                <a:solidFill>
                  <a:srgbClr val="1E6482"/>
                </a:solidFill>
                <a:latin typeface="Arial" panose="020B0604020202020204" pitchFamily="34" charset="0"/>
                <a:cs typeface="Arial" panose="020B0604020202020204" pitchFamily="34" charset="0"/>
              </a:rPr>
              <a:t>: </a:t>
            </a:r>
            <a:r>
              <a:rPr lang="en-GB" sz="900" dirty="0">
                <a:solidFill>
                  <a:srgbClr val="1E6482"/>
                </a:solidFill>
                <a:latin typeface="Arial" panose="020B0604020202020204" pitchFamily="34" charset="0"/>
                <a:cs typeface="Arial" panose="020B0604020202020204" pitchFamily="34" charset="0"/>
              </a:rPr>
              <a:t>Patients supported by new roles including physician associates, clinical pharmacists in practices and care navigators </a:t>
            </a:r>
          </a:p>
          <a:p>
            <a:pPr defTabSz="801555"/>
            <a:r>
              <a:rPr lang="en-GB" sz="1000" b="1" dirty="0">
                <a:solidFill>
                  <a:srgbClr val="1E6482"/>
                </a:solidFill>
                <a:latin typeface="Arial" panose="020B0604020202020204" pitchFamily="34" charset="0"/>
                <a:cs typeface="Arial" panose="020B0604020202020204" pitchFamily="34" charset="0"/>
              </a:rPr>
              <a:t>Estates: </a:t>
            </a:r>
            <a:r>
              <a:rPr lang="en-GB" sz="900" dirty="0">
                <a:solidFill>
                  <a:srgbClr val="1E6482"/>
                </a:solidFill>
                <a:latin typeface="Arial" panose="020B0604020202020204" pitchFamily="34" charset="0"/>
                <a:cs typeface="Arial" panose="020B0604020202020204" pitchFamily="34" charset="0"/>
              </a:rPr>
              <a:t>Hubs providing extended access to patients, supported by new roles/ </a:t>
            </a:r>
            <a:r>
              <a:rPr lang="en-GB" sz="1000" dirty="0">
                <a:solidFill>
                  <a:srgbClr val="1E6482"/>
                </a:solidFill>
                <a:latin typeface="Arial" panose="020B0604020202020204" pitchFamily="34" charset="0"/>
                <a:cs typeface="Arial" panose="020B0604020202020204" pitchFamily="34" charset="0"/>
              </a:rPr>
              <a:t>skill mix.  </a:t>
            </a:r>
            <a:r>
              <a:rPr lang="en-GB" sz="900" dirty="0">
                <a:solidFill>
                  <a:srgbClr val="1E6482"/>
                </a:solidFill>
                <a:latin typeface="Arial" panose="020B0604020202020204" pitchFamily="34" charset="0"/>
                <a:cs typeface="Arial" panose="020B0604020202020204" pitchFamily="34" charset="0"/>
              </a:rPr>
              <a:t>Maximise EMIS functionality and other CCG/joint initiatives/local Digital </a:t>
            </a:r>
            <a:r>
              <a:rPr lang="en-GB" sz="900" dirty="0" smtClean="0">
                <a:solidFill>
                  <a:srgbClr val="1E6482"/>
                </a:solidFill>
                <a:latin typeface="Arial" panose="020B0604020202020204" pitchFamily="34" charset="0"/>
                <a:cs typeface="Arial" panose="020B0604020202020204" pitchFamily="34" charset="0"/>
              </a:rPr>
              <a:t>Roadmap, patient </a:t>
            </a:r>
            <a:r>
              <a:rPr lang="en-GB" sz="900" dirty="0">
                <a:solidFill>
                  <a:srgbClr val="1E6482"/>
                </a:solidFill>
                <a:latin typeface="Arial" panose="020B0604020202020204" pitchFamily="34" charset="0"/>
                <a:cs typeface="Arial" panose="020B0604020202020204" pitchFamily="34" charset="0"/>
              </a:rPr>
              <a:t>record sharing functionality </a:t>
            </a:r>
          </a:p>
          <a:p>
            <a:pPr defTabSz="801555"/>
            <a:endParaRPr lang="en-GB" sz="900" dirty="0">
              <a:solidFill>
                <a:srgbClr val="1E6482"/>
              </a:solidFill>
            </a:endParaRPr>
          </a:p>
          <a:p>
            <a:pPr defTabSz="801555"/>
            <a:endParaRPr lang="en-GB" sz="900" dirty="0">
              <a:solidFill>
                <a:srgbClr val="1E6482"/>
              </a:solidFill>
            </a:endParaRPr>
          </a:p>
          <a:p>
            <a:pPr defTabSz="801555"/>
            <a:endParaRPr lang="en-GB" dirty="0" smtClean="0">
              <a:solidFill>
                <a:srgbClr val="1E6482"/>
              </a:solidFill>
            </a:endParaRPr>
          </a:p>
          <a:p>
            <a:pPr defTabSz="801555"/>
            <a:endParaRPr lang="en-GB" dirty="0">
              <a:solidFill>
                <a:srgbClr val="1E6482"/>
              </a:solidFill>
            </a:endParaRPr>
          </a:p>
        </p:txBody>
      </p:sp>
      <p:sp>
        <p:nvSpPr>
          <p:cNvPr id="6" name="Content Placeholder 5"/>
          <p:cNvSpPr>
            <a:spLocks noGrp="1"/>
          </p:cNvSpPr>
          <p:nvPr>
            <p:ph idx="1"/>
          </p:nvPr>
        </p:nvSpPr>
        <p:spPr>
          <a:xfrm>
            <a:off x="5040785" y="4181641"/>
            <a:ext cx="3860761" cy="2583873"/>
          </a:xfrm>
          <a:ln>
            <a:noFill/>
            <a:prstDash val="solid"/>
          </a:ln>
        </p:spPr>
        <p:txBody>
          <a:bodyPr numCol="1">
            <a:noAutofit/>
          </a:bodyPr>
          <a:lstStyle/>
          <a:p>
            <a:pPr lvl="1"/>
            <a:r>
              <a:rPr lang="en-GB" b="1" dirty="0" smtClean="0"/>
              <a:t>Expected Impact </a:t>
            </a:r>
          </a:p>
          <a:p>
            <a:pPr marL="150292" lvl="1" indent="-150292">
              <a:buFont typeface="Arial" panose="020B0604020202020204" pitchFamily="34" charset="0"/>
              <a:buChar char="•"/>
            </a:pPr>
            <a:r>
              <a:rPr lang="en-GB" dirty="0" smtClean="0"/>
              <a:t>Reduction in </a:t>
            </a:r>
            <a:r>
              <a:rPr lang="en-GB" dirty="0"/>
              <a:t>the number of unnecessary </a:t>
            </a:r>
            <a:r>
              <a:rPr lang="en-GB" dirty="0" smtClean="0"/>
              <a:t>admissions</a:t>
            </a:r>
          </a:p>
          <a:p>
            <a:pPr marL="150292" lvl="1" indent="-150292">
              <a:buFont typeface="Arial" panose="020B0604020202020204" pitchFamily="34" charset="0"/>
              <a:buChar char="•"/>
            </a:pPr>
            <a:r>
              <a:rPr lang="en-GB" dirty="0"/>
              <a:t>Meet the national urgent and emergency care access </a:t>
            </a:r>
            <a:r>
              <a:rPr lang="en-GB" dirty="0" smtClean="0"/>
              <a:t>standards</a:t>
            </a:r>
          </a:p>
          <a:p>
            <a:pPr marL="150292" lvl="1" indent="-150292">
              <a:buFont typeface="Arial" panose="020B0604020202020204" pitchFamily="34" charset="0"/>
              <a:buChar char="•"/>
            </a:pPr>
            <a:r>
              <a:rPr lang="en-GB" dirty="0"/>
              <a:t>Improved ability to meet current / future </a:t>
            </a:r>
            <a:r>
              <a:rPr lang="en-GB" dirty="0" smtClean="0"/>
              <a:t>demand in primary care</a:t>
            </a:r>
            <a:endParaRPr lang="en-GB" dirty="0"/>
          </a:p>
          <a:p>
            <a:pPr marL="150292" lvl="1" indent="-150292">
              <a:buFont typeface="Arial" panose="020B0604020202020204" pitchFamily="34" charset="0"/>
              <a:buChar char="•"/>
            </a:pPr>
            <a:r>
              <a:rPr lang="en-GB" dirty="0" smtClean="0"/>
              <a:t>Improved </a:t>
            </a:r>
            <a:r>
              <a:rPr lang="en-GB" dirty="0"/>
              <a:t>access to </a:t>
            </a:r>
            <a:r>
              <a:rPr lang="en-GB" dirty="0" smtClean="0"/>
              <a:t>Mental Health </a:t>
            </a:r>
            <a:r>
              <a:rPr lang="en-GB" dirty="0"/>
              <a:t>treatment</a:t>
            </a:r>
          </a:p>
          <a:p>
            <a:pPr marL="150292" lvl="1" indent="-150292">
              <a:buFont typeface="Arial" panose="020B0604020202020204" pitchFamily="34" charset="0"/>
              <a:buChar char="•"/>
            </a:pPr>
            <a:r>
              <a:rPr lang="en-GB" dirty="0"/>
              <a:t>Better enable people to access integrated urgent and emergency care services appropriate to their need 7 days a week</a:t>
            </a:r>
          </a:p>
          <a:p>
            <a:pPr marL="150292" lvl="1" indent="-150292">
              <a:buFont typeface="Arial" panose="020B0604020202020204" pitchFamily="34" charset="0"/>
              <a:buChar char="•"/>
            </a:pPr>
            <a:r>
              <a:rPr lang="en-GB" dirty="0"/>
              <a:t>Improved coordination and enhanced service for patients with complex conditions who need care from multiple </a:t>
            </a:r>
            <a:r>
              <a:rPr lang="en-GB" dirty="0" smtClean="0"/>
              <a:t>professionals</a:t>
            </a:r>
          </a:p>
          <a:p>
            <a:pPr marL="150292" lvl="1" indent="-150292">
              <a:buFont typeface="Arial" panose="020B0604020202020204" pitchFamily="34" charset="0"/>
              <a:buChar char="•"/>
            </a:pPr>
            <a:r>
              <a:rPr lang="en-GB" dirty="0" smtClean="0"/>
              <a:t>Workforce</a:t>
            </a:r>
            <a:r>
              <a:rPr lang="en-GB" dirty="0"/>
              <a:t>, technology and infrastructure </a:t>
            </a:r>
            <a:r>
              <a:rPr lang="en-GB" dirty="0" smtClean="0"/>
              <a:t>are key </a:t>
            </a:r>
            <a:r>
              <a:rPr lang="en-GB" dirty="0"/>
              <a:t>enablers which will </a:t>
            </a:r>
            <a:r>
              <a:rPr lang="en-GB" dirty="0" smtClean="0"/>
              <a:t>receive investment </a:t>
            </a:r>
            <a:r>
              <a:rPr lang="en-GB" dirty="0"/>
              <a:t>and development</a:t>
            </a:r>
            <a:r>
              <a:rPr lang="en-GB" dirty="0" smtClean="0"/>
              <a:t>.</a:t>
            </a:r>
            <a:endParaRPr lang="en-GB" dirty="0"/>
          </a:p>
        </p:txBody>
      </p:sp>
      <p:sp>
        <p:nvSpPr>
          <p:cNvPr id="2" name="TextBox 1"/>
          <p:cNvSpPr txBox="1"/>
          <p:nvPr/>
        </p:nvSpPr>
        <p:spPr>
          <a:xfrm>
            <a:off x="5486400" y="6400800"/>
            <a:ext cx="3541266" cy="369332"/>
          </a:xfrm>
          <a:prstGeom prst="rect">
            <a:avLst/>
          </a:prstGeom>
          <a:solidFill>
            <a:schemeClr val="bg1"/>
          </a:solidFill>
          <a:ln>
            <a:solidFill>
              <a:schemeClr val="bg1"/>
            </a:solidFill>
          </a:ln>
        </p:spPr>
        <p:txBody>
          <a:bodyPr wrap="square" rtlCol="0">
            <a:spAutoFit/>
          </a:bodyPr>
          <a:lstStyle/>
          <a:p>
            <a:pPr defTabSz="914061"/>
            <a:endParaRPr lang="en-GB" dirty="0">
              <a:solidFill>
                <a:srgbClr val="1E6482"/>
              </a:solidFill>
            </a:endParaRPr>
          </a:p>
        </p:txBody>
      </p:sp>
    </p:spTree>
    <p:extLst>
      <p:ext uri="{BB962C8B-B14F-4D97-AF65-F5344CB8AC3E}">
        <p14:creationId xmlns:p14="http://schemas.microsoft.com/office/powerpoint/2010/main" val="333029874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1103400"/>
            <a:ext cx="8426449" cy="565200"/>
          </a:xfrm>
        </p:spPr>
        <p:txBody>
          <a:bodyPr/>
          <a:lstStyle/>
          <a:p>
            <a:r>
              <a:rPr lang="en-GB" sz="3200" dirty="0" smtClean="0"/>
              <a:t>Kings Park Surgery</a:t>
            </a:r>
            <a:endParaRPr lang="en-GB" sz="3200" dirty="0"/>
          </a:p>
        </p:txBody>
      </p:sp>
      <p:sp>
        <p:nvSpPr>
          <p:cNvPr id="3" name="Content Placeholder 2"/>
          <p:cNvSpPr>
            <a:spLocks noGrp="1"/>
          </p:cNvSpPr>
          <p:nvPr>
            <p:ph idx="1"/>
          </p:nvPr>
        </p:nvSpPr>
        <p:spPr>
          <a:xfrm>
            <a:off x="358775" y="1668600"/>
            <a:ext cx="8426449" cy="4821100"/>
          </a:xfrm>
        </p:spPr>
        <p:txBody>
          <a:bodyPr/>
          <a:lstStyle/>
          <a:p>
            <a:pPr>
              <a:spcBef>
                <a:spcPts val="0"/>
              </a:spcBef>
              <a:spcAft>
                <a:spcPts val="600"/>
              </a:spcAft>
              <a:buFont typeface="Courier New" panose="02070309020205020404" pitchFamily="49" charset="0"/>
              <a:buChar char="o"/>
            </a:pPr>
            <a:r>
              <a:rPr lang="en-GB" sz="1800" dirty="0" smtClean="0"/>
              <a:t>Part of Havering Clinical Commissioning Group.</a:t>
            </a:r>
          </a:p>
          <a:p>
            <a:pPr>
              <a:spcBef>
                <a:spcPts val="0"/>
              </a:spcBef>
              <a:spcAft>
                <a:spcPts val="600"/>
              </a:spcAft>
              <a:buFont typeface="Courier New" panose="02070309020205020404" pitchFamily="49" charset="0"/>
              <a:buChar char="o"/>
            </a:pPr>
            <a:r>
              <a:rPr lang="en-GB" sz="1800" dirty="0" smtClean="0"/>
              <a:t>Located </a:t>
            </a:r>
            <a:r>
              <a:rPr lang="en-GB" sz="1800" dirty="0"/>
              <a:t>on the ground floor within a purpose-built polyclinic that also </a:t>
            </a:r>
            <a:r>
              <a:rPr lang="en-GB" sz="1800" dirty="0" smtClean="0"/>
              <a:t>hosts a </a:t>
            </a:r>
            <a:r>
              <a:rPr lang="en-GB" sz="1800" dirty="0"/>
              <a:t>community </a:t>
            </a:r>
            <a:r>
              <a:rPr lang="en-GB" sz="1800" dirty="0" smtClean="0"/>
              <a:t>pharmacy and walk-in, </a:t>
            </a:r>
            <a:r>
              <a:rPr lang="en-GB" sz="1800" dirty="0"/>
              <a:t>phlebotomy, X-ray and plaster-cast services</a:t>
            </a:r>
            <a:r>
              <a:rPr lang="en-GB" sz="1800" dirty="0" smtClean="0"/>
              <a:t>.</a:t>
            </a:r>
            <a:endParaRPr lang="en-GB" sz="1800" dirty="0"/>
          </a:p>
          <a:p>
            <a:pPr>
              <a:spcBef>
                <a:spcPts val="0"/>
              </a:spcBef>
              <a:spcAft>
                <a:spcPts val="600"/>
              </a:spcAft>
              <a:buFont typeface="Courier New" panose="02070309020205020404" pitchFamily="49" charset="0"/>
              <a:buChar char="o"/>
            </a:pPr>
            <a:r>
              <a:rPr lang="en-GB" sz="1800" dirty="0"/>
              <a:t>List size </a:t>
            </a:r>
            <a:r>
              <a:rPr lang="en-GB" sz="1800" dirty="0" smtClean="0"/>
              <a:t>6,691 </a:t>
            </a:r>
            <a:r>
              <a:rPr lang="en-GB" sz="1800" dirty="0"/>
              <a:t>(Oct 16) and expected to grow further due to ongoing housing </a:t>
            </a:r>
            <a:r>
              <a:rPr lang="en-GB" sz="1800" dirty="0" smtClean="0"/>
              <a:t>development in </a:t>
            </a:r>
            <a:r>
              <a:rPr lang="en-GB" sz="1800" dirty="0"/>
              <a:t>the immediate </a:t>
            </a:r>
            <a:r>
              <a:rPr lang="en-GB" sz="1800" dirty="0" smtClean="0"/>
              <a:t>vicinity.</a:t>
            </a:r>
            <a:endParaRPr lang="en-GB" sz="1800" dirty="0"/>
          </a:p>
          <a:p>
            <a:pPr>
              <a:spcBef>
                <a:spcPts val="0"/>
              </a:spcBef>
              <a:spcAft>
                <a:spcPts val="600"/>
              </a:spcAft>
              <a:buFont typeface="Courier New" panose="02070309020205020404" pitchFamily="49" charset="0"/>
              <a:buChar char="o"/>
            </a:pPr>
            <a:r>
              <a:rPr lang="en-GB" sz="1800" dirty="0"/>
              <a:t> Current contract includes provision of primary medical service to a registered list as well as </a:t>
            </a:r>
            <a:r>
              <a:rPr lang="en-GB" sz="1800" dirty="0" err="1"/>
              <a:t>WiC</a:t>
            </a:r>
            <a:r>
              <a:rPr lang="en-GB" sz="1800" dirty="0"/>
              <a:t> services to unregistered </a:t>
            </a:r>
            <a:r>
              <a:rPr lang="en-GB" sz="1800" dirty="0" smtClean="0"/>
              <a:t>patients.</a:t>
            </a:r>
          </a:p>
          <a:p>
            <a:pPr>
              <a:spcBef>
                <a:spcPts val="0"/>
              </a:spcBef>
              <a:spcAft>
                <a:spcPts val="600"/>
              </a:spcAft>
              <a:buFont typeface="Courier New" panose="02070309020205020404" pitchFamily="49" charset="0"/>
              <a:buChar char="o"/>
            </a:pPr>
            <a:r>
              <a:rPr lang="en-GB" sz="1800" dirty="0" smtClean="0"/>
              <a:t>The </a:t>
            </a:r>
            <a:r>
              <a:rPr lang="en-GB" sz="1800" dirty="0"/>
              <a:t>two services will be disaggregated and therefore the procurement only applies to the registered list. </a:t>
            </a:r>
            <a:r>
              <a:rPr lang="en-GB" sz="1800" dirty="0" smtClean="0"/>
              <a:t>The </a:t>
            </a:r>
            <a:r>
              <a:rPr lang="en-GB" sz="1800" dirty="0" err="1"/>
              <a:t>WiC</a:t>
            </a:r>
            <a:r>
              <a:rPr lang="en-GB" sz="1800" dirty="0"/>
              <a:t> service will be subject to review as part of Havering CCG’s urgent care </a:t>
            </a:r>
            <a:r>
              <a:rPr lang="en-GB" sz="1800" dirty="0" smtClean="0"/>
              <a:t>strategy.</a:t>
            </a:r>
          </a:p>
          <a:p>
            <a:pPr>
              <a:spcBef>
                <a:spcPts val="0"/>
              </a:spcBef>
              <a:spcAft>
                <a:spcPts val="600"/>
              </a:spcAft>
              <a:buFont typeface="Courier New" panose="02070309020205020404" pitchFamily="49" charset="0"/>
              <a:buChar char="o"/>
            </a:pPr>
            <a:r>
              <a:rPr lang="en-GB" sz="1800" dirty="0" smtClean="0"/>
              <a:t>The GP service will provide London APMS hours – slightly more than the existing contracted hours.</a:t>
            </a:r>
            <a:endParaRPr lang="en-GB" sz="1800" dirty="0"/>
          </a:p>
          <a:p>
            <a:pPr>
              <a:spcBef>
                <a:spcPts val="0"/>
              </a:spcBef>
              <a:spcAft>
                <a:spcPts val="600"/>
              </a:spcAft>
              <a:buFont typeface="Courier New" panose="02070309020205020404" pitchFamily="49" charset="0"/>
              <a:buChar char="o"/>
            </a:pPr>
            <a:r>
              <a:rPr lang="en-GB" sz="1800" dirty="0" smtClean="0"/>
              <a:t>CQC </a:t>
            </a:r>
            <a:r>
              <a:rPr lang="en-GB" sz="1800" dirty="0"/>
              <a:t>report published in June 2016 </a:t>
            </a:r>
            <a:r>
              <a:rPr lang="en-GB" sz="1800" dirty="0" smtClean="0"/>
              <a:t>rates </a:t>
            </a:r>
            <a:r>
              <a:rPr lang="en-GB" sz="1800" dirty="0"/>
              <a:t>the practice as ‘Good</a:t>
            </a:r>
            <a:r>
              <a:rPr lang="en-GB" sz="1800" dirty="0" smtClean="0"/>
              <a:t>’ and it has very good patient satisfaction results.</a:t>
            </a:r>
            <a:endParaRPr lang="en-GB" sz="1800" dirty="0"/>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33</a:t>
            </a:fld>
            <a:endParaRPr lang="en-GB" noProof="0"/>
          </a:p>
        </p:txBody>
      </p:sp>
    </p:spTree>
    <p:extLst>
      <p:ext uri="{BB962C8B-B14F-4D97-AF65-F5344CB8AC3E}">
        <p14:creationId xmlns:p14="http://schemas.microsoft.com/office/powerpoint/2010/main" val="336959280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1103400"/>
            <a:ext cx="8426449" cy="565200"/>
          </a:xfrm>
        </p:spPr>
        <p:txBody>
          <a:bodyPr/>
          <a:lstStyle/>
          <a:p>
            <a:r>
              <a:rPr lang="en-GB" sz="3200" dirty="0" smtClean="0"/>
              <a:t>Orient Community Practice</a:t>
            </a:r>
            <a:endParaRPr lang="en-GB" sz="3200" dirty="0"/>
          </a:p>
        </p:txBody>
      </p:sp>
      <p:sp>
        <p:nvSpPr>
          <p:cNvPr id="3" name="Content Placeholder 2"/>
          <p:cNvSpPr>
            <a:spLocks noGrp="1"/>
          </p:cNvSpPr>
          <p:nvPr>
            <p:ph idx="1"/>
          </p:nvPr>
        </p:nvSpPr>
        <p:spPr>
          <a:xfrm>
            <a:off x="358775" y="1787858"/>
            <a:ext cx="8566861" cy="4380930"/>
          </a:xfrm>
        </p:spPr>
        <p:txBody>
          <a:bodyPr/>
          <a:lstStyle/>
          <a:p>
            <a:pPr>
              <a:spcBef>
                <a:spcPts val="0"/>
              </a:spcBef>
              <a:spcAft>
                <a:spcPts val="600"/>
              </a:spcAft>
              <a:buFont typeface="Courier New" panose="02070309020205020404" pitchFamily="49" charset="0"/>
              <a:buChar char="o"/>
            </a:pPr>
            <a:r>
              <a:rPr lang="en-GB" sz="1800" dirty="0" smtClean="0"/>
              <a:t>Part of Waltham Forest Clinical Commissioning Group.</a:t>
            </a:r>
          </a:p>
          <a:p>
            <a:pPr>
              <a:spcBef>
                <a:spcPts val="0"/>
              </a:spcBef>
              <a:spcAft>
                <a:spcPts val="600"/>
              </a:spcAft>
              <a:buFont typeface="Courier New" panose="02070309020205020404" pitchFamily="49" charset="0"/>
              <a:buChar char="o"/>
            </a:pPr>
            <a:r>
              <a:rPr lang="en-GB" sz="1800" dirty="0" smtClean="0"/>
              <a:t>The practice is located </a:t>
            </a:r>
            <a:r>
              <a:rPr lang="en-GB" sz="1800" dirty="0"/>
              <a:t>on the first floor </a:t>
            </a:r>
            <a:r>
              <a:rPr lang="en-GB" sz="1800" dirty="0" smtClean="0"/>
              <a:t>of </a:t>
            </a:r>
            <a:r>
              <a:rPr lang="en-GB" sz="1800" dirty="0"/>
              <a:t>Oliver Road Polyclinic in the same building as the Leyton Orient Football Club Stadium. A</a:t>
            </a:r>
            <a:r>
              <a:rPr lang="en-GB" sz="1800" dirty="0" smtClean="0"/>
              <a:t>nother practice, </a:t>
            </a:r>
            <a:r>
              <a:rPr lang="en-GB" sz="1800" dirty="0"/>
              <a:t>Leyton </a:t>
            </a:r>
            <a:r>
              <a:rPr lang="en-GB" sz="1800" dirty="0" smtClean="0"/>
              <a:t>Healthcare, is </a:t>
            </a:r>
            <a:r>
              <a:rPr lang="en-GB" sz="1800" dirty="0"/>
              <a:t>located in the polyclinic together with a community pharmacy and community health services</a:t>
            </a:r>
            <a:r>
              <a:rPr lang="en-GB" sz="1800" dirty="0" smtClean="0"/>
              <a:t>.</a:t>
            </a:r>
            <a:endParaRPr lang="en-GB" sz="1800" dirty="0"/>
          </a:p>
          <a:p>
            <a:pPr>
              <a:spcBef>
                <a:spcPts val="0"/>
              </a:spcBef>
              <a:spcAft>
                <a:spcPts val="600"/>
              </a:spcAft>
              <a:buFont typeface="Courier New" panose="02070309020205020404" pitchFamily="49" charset="0"/>
              <a:buChar char="o"/>
            </a:pPr>
            <a:r>
              <a:rPr lang="en-GB" sz="1800" dirty="0"/>
              <a:t>List </a:t>
            </a:r>
            <a:r>
              <a:rPr lang="en-GB" sz="1800" dirty="0" smtClean="0"/>
              <a:t>size 8,504(Oct </a:t>
            </a:r>
            <a:r>
              <a:rPr lang="en-GB" sz="1800" dirty="0"/>
              <a:t>16) and expected to grow further due </a:t>
            </a:r>
            <a:r>
              <a:rPr lang="en-GB" sz="1800" dirty="0" smtClean="0"/>
              <a:t>to high population growth </a:t>
            </a:r>
            <a:r>
              <a:rPr lang="en-GB" sz="1800" dirty="0"/>
              <a:t>in the </a:t>
            </a:r>
            <a:r>
              <a:rPr lang="en-GB" sz="1800" dirty="0" smtClean="0"/>
              <a:t>Immediate vicinity - predicted to be </a:t>
            </a:r>
            <a:r>
              <a:rPr lang="en-GB" sz="1800" dirty="0"/>
              <a:t>7 to 15% within the next 5 to 10 years</a:t>
            </a:r>
            <a:r>
              <a:rPr lang="en-GB" sz="1800" dirty="0" smtClean="0"/>
              <a:t>. </a:t>
            </a:r>
          </a:p>
          <a:p>
            <a:pPr>
              <a:spcBef>
                <a:spcPts val="0"/>
              </a:spcBef>
              <a:spcAft>
                <a:spcPts val="600"/>
              </a:spcAft>
              <a:buFont typeface="Courier New" panose="02070309020205020404" pitchFamily="49" charset="0"/>
              <a:buChar char="o"/>
            </a:pPr>
            <a:r>
              <a:rPr lang="en-GB" sz="1800" dirty="0" smtClean="0"/>
              <a:t>The </a:t>
            </a:r>
            <a:r>
              <a:rPr lang="en-GB" sz="1800" dirty="0"/>
              <a:t>current APMS </a:t>
            </a:r>
            <a:r>
              <a:rPr lang="en-GB" sz="1800" dirty="0" smtClean="0"/>
              <a:t>provider will not be extending its service provision when the existing contract expires in </a:t>
            </a:r>
            <a:r>
              <a:rPr lang="en-GB" sz="1800" dirty="0"/>
              <a:t>March </a:t>
            </a:r>
            <a:r>
              <a:rPr lang="en-GB" sz="1800" dirty="0" smtClean="0"/>
              <a:t>2017, </a:t>
            </a:r>
            <a:r>
              <a:rPr lang="en-GB" sz="1800" dirty="0"/>
              <a:t>therefore  interim caretaking arrangements will be in place prior to contract award</a:t>
            </a:r>
            <a:r>
              <a:rPr lang="en-GB" sz="1800" dirty="0" smtClean="0"/>
              <a:t>.</a:t>
            </a:r>
            <a:endParaRPr lang="en-GB" sz="1800" dirty="0"/>
          </a:p>
          <a:p>
            <a:pPr>
              <a:spcBef>
                <a:spcPts val="0"/>
              </a:spcBef>
              <a:spcAft>
                <a:spcPts val="600"/>
              </a:spcAft>
              <a:buFont typeface="Courier New" panose="02070309020205020404" pitchFamily="49" charset="0"/>
              <a:buChar char="o"/>
            </a:pPr>
            <a:r>
              <a:rPr lang="en-GB" sz="1800" dirty="0"/>
              <a:t>The population is young and transient and there is a local homeless </a:t>
            </a:r>
            <a:r>
              <a:rPr lang="en-GB" sz="1800" dirty="0" smtClean="0"/>
              <a:t>population whose needs will need to be met.</a:t>
            </a:r>
          </a:p>
          <a:p>
            <a:pPr>
              <a:spcBef>
                <a:spcPts val="0"/>
              </a:spcBef>
              <a:spcAft>
                <a:spcPts val="600"/>
              </a:spcAft>
              <a:buFont typeface="Courier New" panose="02070309020205020404" pitchFamily="49" charset="0"/>
              <a:buChar char="o"/>
            </a:pPr>
            <a:r>
              <a:rPr lang="en-GB" sz="1800" dirty="0" smtClean="0"/>
              <a:t>The practice </a:t>
            </a:r>
            <a:r>
              <a:rPr lang="en-GB" sz="1800" dirty="0"/>
              <a:t>has very good patient satisfaction results</a:t>
            </a:r>
            <a:r>
              <a:rPr lang="en-GB" sz="1800" dirty="0" smtClean="0"/>
              <a:t>.</a:t>
            </a:r>
            <a:endParaRPr lang="en-GB" sz="1800" dirty="0"/>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34</a:t>
            </a:fld>
            <a:endParaRPr lang="en-GB" noProof="0"/>
          </a:p>
        </p:txBody>
      </p:sp>
    </p:spTree>
    <p:extLst>
      <p:ext uri="{BB962C8B-B14F-4D97-AF65-F5344CB8AC3E}">
        <p14:creationId xmlns:p14="http://schemas.microsoft.com/office/powerpoint/2010/main" val="231379287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Sandringham Practice</a:t>
            </a:r>
            <a:endParaRPr lang="en-GB" sz="3200" dirty="0"/>
          </a:p>
        </p:txBody>
      </p:sp>
      <p:sp>
        <p:nvSpPr>
          <p:cNvPr id="3" name="Content Placeholder 2"/>
          <p:cNvSpPr>
            <a:spLocks noGrp="1"/>
          </p:cNvSpPr>
          <p:nvPr>
            <p:ph idx="1"/>
          </p:nvPr>
        </p:nvSpPr>
        <p:spPr>
          <a:xfrm>
            <a:off x="358775" y="2052001"/>
            <a:ext cx="8426449" cy="3780000"/>
          </a:xfrm>
        </p:spPr>
        <p:txBody>
          <a:bodyPr/>
          <a:lstStyle/>
          <a:p>
            <a:pPr>
              <a:spcBef>
                <a:spcPts val="0"/>
              </a:spcBef>
              <a:spcAft>
                <a:spcPts val="600"/>
              </a:spcAft>
              <a:buFont typeface="Courier New" panose="02070309020205020404" pitchFamily="49" charset="0"/>
              <a:buChar char="o"/>
            </a:pPr>
            <a:r>
              <a:rPr lang="en-GB" sz="1800" dirty="0" smtClean="0"/>
              <a:t>Sandringham </a:t>
            </a:r>
            <a:r>
              <a:rPr lang="en-GB" sz="1800" dirty="0"/>
              <a:t>Practice is situated in the </a:t>
            </a:r>
            <a:r>
              <a:rPr lang="en-GB" sz="1800" dirty="0" err="1"/>
              <a:t>Dalston</a:t>
            </a:r>
            <a:r>
              <a:rPr lang="en-GB" sz="1800" dirty="0"/>
              <a:t> Ward of City and Hackney</a:t>
            </a:r>
          </a:p>
          <a:p>
            <a:pPr>
              <a:spcBef>
                <a:spcPts val="0"/>
              </a:spcBef>
              <a:spcAft>
                <a:spcPts val="600"/>
              </a:spcAft>
              <a:buFont typeface="Courier New" panose="02070309020205020404" pitchFamily="49" charset="0"/>
              <a:buChar char="o"/>
            </a:pPr>
            <a:r>
              <a:rPr lang="en-GB" sz="1800" dirty="0" smtClean="0"/>
              <a:t>Located </a:t>
            </a:r>
            <a:r>
              <a:rPr lang="en-GB" sz="1800" dirty="0"/>
              <a:t>on the ground and first floors of a purpose built property</a:t>
            </a:r>
          </a:p>
          <a:p>
            <a:pPr>
              <a:spcBef>
                <a:spcPts val="0"/>
              </a:spcBef>
              <a:spcAft>
                <a:spcPts val="600"/>
              </a:spcAft>
              <a:buFont typeface="Courier New" panose="02070309020205020404" pitchFamily="49" charset="0"/>
              <a:buChar char="o"/>
            </a:pPr>
            <a:r>
              <a:rPr lang="en-GB" sz="1800" dirty="0" smtClean="0"/>
              <a:t>List </a:t>
            </a:r>
            <a:r>
              <a:rPr lang="en-GB" sz="1800" dirty="0"/>
              <a:t>size at October 2016 was </a:t>
            </a:r>
            <a:r>
              <a:rPr lang="en-GB" sz="1800" dirty="0" smtClean="0"/>
              <a:t>3686 and therefore attracts PSS</a:t>
            </a:r>
            <a:endParaRPr lang="en-GB" sz="1800" dirty="0"/>
          </a:p>
          <a:p>
            <a:pPr>
              <a:spcBef>
                <a:spcPts val="0"/>
              </a:spcBef>
              <a:spcAft>
                <a:spcPts val="600"/>
              </a:spcAft>
              <a:buFont typeface="Courier New" panose="02070309020205020404" pitchFamily="49" charset="0"/>
              <a:buChar char="o"/>
            </a:pPr>
            <a:r>
              <a:rPr lang="en-GB" sz="1800" dirty="0"/>
              <a:t>CQC report published 1st July 2016 -  Requires improvement</a:t>
            </a:r>
          </a:p>
          <a:p>
            <a:pPr>
              <a:spcBef>
                <a:spcPts val="0"/>
              </a:spcBef>
              <a:spcAft>
                <a:spcPts val="600"/>
              </a:spcAft>
              <a:buFont typeface="Courier New" panose="02070309020205020404" pitchFamily="49" charset="0"/>
              <a:buChar char="o"/>
            </a:pPr>
            <a:r>
              <a:rPr lang="en-GB" sz="1800" dirty="0" smtClean="0"/>
              <a:t>The practice is exploring </a:t>
            </a:r>
            <a:r>
              <a:rPr lang="en-GB" sz="1800" dirty="0"/>
              <a:t>implementing a Business Administration Apprenticeship, administered by the </a:t>
            </a:r>
            <a:r>
              <a:rPr lang="en-GB" sz="1800" dirty="0" smtClean="0"/>
              <a:t>confederation</a:t>
            </a:r>
          </a:p>
          <a:p>
            <a:pPr>
              <a:spcBef>
                <a:spcPts val="0"/>
              </a:spcBef>
              <a:spcAft>
                <a:spcPts val="600"/>
              </a:spcAft>
              <a:buFont typeface="Courier New" panose="02070309020205020404" pitchFamily="49" charset="0"/>
              <a:buChar char="o"/>
            </a:pPr>
            <a:r>
              <a:rPr lang="en-GB" sz="1800" dirty="0"/>
              <a:t>The Primary Care Web tool has highlighted the practice as having a higher than average deprivation across 6 out of 9 of the key social deprivation standards such as income and living environment, compared to the England </a:t>
            </a:r>
            <a:r>
              <a:rPr lang="en-GB" sz="1800" dirty="0" smtClean="0"/>
              <a:t>average</a:t>
            </a:r>
            <a:endParaRPr lang="en-GB" sz="1800" dirty="0"/>
          </a:p>
          <a:p>
            <a:endParaRPr lang="en-GB" dirty="0"/>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35</a:t>
            </a:fld>
            <a:endParaRPr lang="en-GB" noProof="0"/>
          </a:p>
        </p:txBody>
      </p:sp>
    </p:spTree>
    <p:extLst>
      <p:ext uri="{BB962C8B-B14F-4D97-AF65-F5344CB8AC3E}">
        <p14:creationId xmlns:p14="http://schemas.microsoft.com/office/powerpoint/2010/main" val="125352459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1103400"/>
            <a:ext cx="8426449" cy="565200"/>
          </a:xfrm>
        </p:spPr>
        <p:txBody>
          <a:bodyPr/>
          <a:lstStyle/>
          <a:p>
            <a:r>
              <a:rPr lang="en-GB" sz="3200" dirty="0" smtClean="0"/>
              <a:t>Springfield Tollgate Practice</a:t>
            </a:r>
            <a:endParaRPr lang="en-GB" sz="3200" dirty="0"/>
          </a:p>
        </p:txBody>
      </p:sp>
      <p:sp>
        <p:nvSpPr>
          <p:cNvPr id="3" name="Content Placeholder 2"/>
          <p:cNvSpPr>
            <a:spLocks noGrp="1"/>
          </p:cNvSpPr>
          <p:nvPr>
            <p:ph idx="1"/>
          </p:nvPr>
        </p:nvSpPr>
        <p:spPr>
          <a:xfrm>
            <a:off x="358775" y="1779046"/>
            <a:ext cx="8426449" cy="4403390"/>
          </a:xfrm>
        </p:spPr>
        <p:txBody>
          <a:bodyPr/>
          <a:lstStyle/>
          <a:p>
            <a:pPr>
              <a:spcBef>
                <a:spcPts val="0"/>
              </a:spcBef>
              <a:spcAft>
                <a:spcPts val="600"/>
              </a:spcAft>
              <a:buFont typeface="Courier New" panose="02070309020205020404" pitchFamily="49" charset="0"/>
              <a:buChar char="o"/>
            </a:pPr>
            <a:r>
              <a:rPr lang="en-GB" sz="1800" dirty="0"/>
              <a:t>The practices are currently located  in </a:t>
            </a:r>
            <a:r>
              <a:rPr lang="en-GB" sz="1800" dirty="0" smtClean="0"/>
              <a:t>2 different Wards in City &amp; Hackney less </a:t>
            </a:r>
            <a:r>
              <a:rPr lang="en-GB" sz="1800" dirty="0"/>
              <a:t>than 500 </a:t>
            </a:r>
            <a:r>
              <a:rPr lang="en-GB" sz="1800" dirty="0" smtClean="0"/>
              <a:t>metres </a:t>
            </a:r>
            <a:r>
              <a:rPr lang="en-GB" sz="1800" dirty="0"/>
              <a:t>from each other and managed under separate APMS contracts.</a:t>
            </a:r>
          </a:p>
          <a:p>
            <a:pPr>
              <a:spcBef>
                <a:spcPts val="0"/>
              </a:spcBef>
              <a:spcAft>
                <a:spcPts val="600"/>
              </a:spcAft>
              <a:buFont typeface="Courier New" panose="02070309020205020404" pitchFamily="49" charset="0"/>
              <a:buChar char="o"/>
            </a:pPr>
            <a:r>
              <a:rPr lang="en-GB" sz="1800" dirty="0"/>
              <a:t>Strategy to merge these 2 contracts for the purpose of </a:t>
            </a:r>
            <a:r>
              <a:rPr lang="en-GB" sz="1800" dirty="0" smtClean="0"/>
              <a:t>procurement, with Tollgate remaining in its current premises and Springfield moving to a new location closer to Tollgate. This location will be shared with bidders prior to conclusion of the ITT.</a:t>
            </a:r>
            <a:endParaRPr lang="en-GB" sz="1800" dirty="0"/>
          </a:p>
          <a:p>
            <a:pPr>
              <a:spcBef>
                <a:spcPts val="0"/>
              </a:spcBef>
              <a:spcAft>
                <a:spcPts val="600"/>
              </a:spcAft>
              <a:buFont typeface="Courier New" panose="02070309020205020404" pitchFamily="49" charset="0"/>
              <a:buChar char="o"/>
            </a:pPr>
            <a:r>
              <a:rPr lang="en-GB" sz="1800" dirty="0" smtClean="0"/>
              <a:t>Future strategy is to relocate the merged </a:t>
            </a:r>
            <a:r>
              <a:rPr lang="en-GB" sz="1800" dirty="0"/>
              <a:t>practice to a local, single, new, purpose built health </a:t>
            </a:r>
            <a:r>
              <a:rPr lang="en-GB" sz="1800" dirty="0" smtClean="0"/>
              <a:t>centre within the life of the APMS contract.</a:t>
            </a:r>
          </a:p>
          <a:p>
            <a:pPr>
              <a:spcBef>
                <a:spcPts val="0"/>
              </a:spcBef>
              <a:spcAft>
                <a:spcPts val="600"/>
              </a:spcAft>
              <a:buFont typeface="Courier New" panose="02070309020205020404" pitchFamily="49" charset="0"/>
              <a:buChar char="o"/>
            </a:pPr>
            <a:r>
              <a:rPr lang="en-GB" sz="1800" dirty="0"/>
              <a:t>Combined list size as at October 2016 is </a:t>
            </a:r>
            <a:r>
              <a:rPr lang="en-GB" sz="1800" dirty="0" smtClean="0"/>
              <a:t>15,579.</a:t>
            </a:r>
            <a:endParaRPr lang="en-GB" sz="1800" dirty="0"/>
          </a:p>
          <a:p>
            <a:pPr>
              <a:spcBef>
                <a:spcPts val="0"/>
              </a:spcBef>
              <a:spcAft>
                <a:spcPts val="600"/>
              </a:spcAft>
              <a:buFont typeface="Courier New" panose="02070309020205020404" pitchFamily="49" charset="0"/>
              <a:buChar char="o"/>
            </a:pPr>
            <a:r>
              <a:rPr lang="en-GB" sz="1800" dirty="0"/>
              <a:t>Opening hours </a:t>
            </a:r>
            <a:r>
              <a:rPr lang="en-GB" sz="1800" dirty="0" smtClean="0"/>
              <a:t>will be 8am </a:t>
            </a:r>
            <a:r>
              <a:rPr lang="en-GB" sz="1800" dirty="0"/>
              <a:t>to 7.30pm Monday to Friday and </a:t>
            </a:r>
            <a:r>
              <a:rPr lang="en-GB" sz="1800" dirty="0" smtClean="0"/>
              <a:t>10am to 4pm </a:t>
            </a:r>
            <a:r>
              <a:rPr lang="en-GB" sz="1800" dirty="0"/>
              <a:t>on Sunday. This is a slight reduction to the current contracted </a:t>
            </a:r>
            <a:r>
              <a:rPr lang="en-GB" sz="1800" dirty="0" smtClean="0"/>
              <a:t>hours but exceeds the London APMS core hours.  Sunday opening is required to accommodate the needs of the practice’s Hasidic Jewish population.</a:t>
            </a:r>
            <a:endParaRPr lang="en-GB" sz="1800" dirty="0"/>
          </a:p>
          <a:p>
            <a:pPr>
              <a:spcBef>
                <a:spcPts val="0"/>
              </a:spcBef>
              <a:spcAft>
                <a:spcPts val="600"/>
              </a:spcAft>
              <a:buFont typeface="Courier New" panose="02070309020205020404" pitchFamily="49" charset="0"/>
              <a:buChar char="o"/>
            </a:pPr>
            <a:r>
              <a:rPr lang="en-GB" sz="1800" dirty="0"/>
              <a:t>Latest CQC reports for both practices were identified as ‘Good’</a:t>
            </a:r>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36</a:t>
            </a:fld>
            <a:endParaRPr lang="en-GB" noProof="0"/>
          </a:p>
        </p:txBody>
      </p:sp>
    </p:spTree>
    <p:extLst>
      <p:ext uri="{BB962C8B-B14F-4D97-AF65-F5344CB8AC3E}">
        <p14:creationId xmlns:p14="http://schemas.microsoft.com/office/powerpoint/2010/main" val="284212342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3134A5E-8B9A-4F1B-8A1C-D54727A06F98}" type="slidenum">
              <a:rPr lang="en-GB" noProof="0" smtClean="0"/>
              <a:pPr/>
              <a:t>37</a:t>
            </a:fld>
            <a:endParaRPr lang="en-GB" noProof="0"/>
          </a:p>
        </p:txBody>
      </p:sp>
      <p:sp>
        <p:nvSpPr>
          <p:cNvPr id="3" name="Title 2"/>
          <p:cNvSpPr>
            <a:spLocks noGrp="1"/>
          </p:cNvSpPr>
          <p:nvPr>
            <p:ph type="ctrTitle"/>
          </p:nvPr>
        </p:nvSpPr>
        <p:spPr/>
        <p:txBody>
          <a:bodyPr/>
          <a:lstStyle/>
          <a:p>
            <a:r>
              <a:rPr lang="en-GB" sz="3200" dirty="0" smtClean="0"/>
              <a:t>North Central London STP</a:t>
            </a:r>
            <a:endParaRPr lang="en-GB" sz="3200" dirty="0"/>
          </a:p>
        </p:txBody>
      </p:sp>
      <p:sp>
        <p:nvSpPr>
          <p:cNvPr id="4" name="Subtitle 3"/>
          <p:cNvSpPr>
            <a:spLocks noGrp="1"/>
          </p:cNvSpPr>
          <p:nvPr>
            <p:ph type="subTitle" idx="1"/>
          </p:nvPr>
        </p:nvSpPr>
        <p:spPr>
          <a:xfrm>
            <a:off x="358774" y="3869544"/>
            <a:ext cx="5580000" cy="921600"/>
          </a:xfrm>
        </p:spPr>
        <p:txBody>
          <a:bodyPr/>
          <a:lstStyle/>
          <a:p>
            <a:r>
              <a:rPr lang="en-GB" sz="3200" dirty="0" smtClean="0"/>
              <a:t>John Piesse</a:t>
            </a:r>
            <a:endParaRPr lang="en-GB" sz="3200" dirty="0"/>
          </a:p>
        </p:txBody>
      </p:sp>
    </p:spTree>
    <p:extLst>
      <p:ext uri="{BB962C8B-B14F-4D97-AF65-F5344CB8AC3E}">
        <p14:creationId xmlns:p14="http://schemas.microsoft.com/office/powerpoint/2010/main" val="253272204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Somers Town Medical Centre</a:t>
            </a:r>
            <a:endParaRPr lang="en-GB" sz="3200" dirty="0"/>
          </a:p>
        </p:txBody>
      </p:sp>
      <p:sp>
        <p:nvSpPr>
          <p:cNvPr id="3" name="Content Placeholder 2"/>
          <p:cNvSpPr>
            <a:spLocks noGrp="1"/>
          </p:cNvSpPr>
          <p:nvPr>
            <p:ph idx="1"/>
          </p:nvPr>
        </p:nvSpPr>
        <p:spPr>
          <a:xfrm>
            <a:off x="358775" y="2052001"/>
            <a:ext cx="8426449" cy="3780000"/>
          </a:xfrm>
        </p:spPr>
        <p:txBody>
          <a:bodyPr/>
          <a:lstStyle/>
          <a:p>
            <a:pPr>
              <a:spcBef>
                <a:spcPts val="0"/>
              </a:spcBef>
              <a:spcAft>
                <a:spcPts val="600"/>
              </a:spcAft>
              <a:buFont typeface="Courier New" panose="02070309020205020404" pitchFamily="49" charset="0"/>
              <a:buChar char="o"/>
            </a:pPr>
            <a:r>
              <a:rPr lang="en-GB" sz="1800" dirty="0"/>
              <a:t>Part of the Camden Clinical Commissioning Group </a:t>
            </a:r>
          </a:p>
          <a:p>
            <a:pPr>
              <a:spcBef>
                <a:spcPts val="0"/>
              </a:spcBef>
              <a:spcAft>
                <a:spcPts val="600"/>
              </a:spcAft>
              <a:buFont typeface="Courier New" panose="02070309020205020404" pitchFamily="49" charset="0"/>
              <a:buChar char="o"/>
            </a:pPr>
            <a:r>
              <a:rPr lang="en-GB" sz="1800" dirty="0"/>
              <a:t>Practice based near to Kings Cross and Euston stations </a:t>
            </a:r>
          </a:p>
          <a:p>
            <a:pPr>
              <a:spcBef>
                <a:spcPts val="0"/>
              </a:spcBef>
              <a:spcAft>
                <a:spcPts val="600"/>
              </a:spcAft>
              <a:buFont typeface="Courier New" panose="02070309020205020404" pitchFamily="49" charset="0"/>
              <a:buChar char="o"/>
            </a:pPr>
            <a:r>
              <a:rPr lang="en-GB" sz="1800" dirty="0"/>
              <a:t>3,034 patients  (October 16</a:t>
            </a:r>
            <a:r>
              <a:rPr lang="en-GB" sz="1800" dirty="0" smtClean="0"/>
              <a:t>) therefore attracts PSS</a:t>
            </a:r>
            <a:endParaRPr lang="en-GB" sz="1800" dirty="0"/>
          </a:p>
          <a:p>
            <a:pPr>
              <a:spcBef>
                <a:spcPts val="0"/>
              </a:spcBef>
              <a:spcAft>
                <a:spcPts val="600"/>
              </a:spcAft>
              <a:buFont typeface="Courier New" panose="02070309020205020404" pitchFamily="49" charset="0"/>
              <a:buChar char="o"/>
            </a:pPr>
            <a:r>
              <a:rPr lang="en-GB" sz="1800" dirty="0"/>
              <a:t>Regeneration and new build housing in the surrounding area, this ward will see the highest population growth in Camden</a:t>
            </a:r>
          </a:p>
          <a:p>
            <a:pPr>
              <a:spcBef>
                <a:spcPts val="0"/>
              </a:spcBef>
              <a:spcAft>
                <a:spcPts val="600"/>
              </a:spcAft>
              <a:buFont typeface="Courier New" panose="02070309020205020404" pitchFamily="49" charset="0"/>
              <a:buChar char="o"/>
            </a:pPr>
            <a:r>
              <a:rPr lang="en-GB" sz="1800" dirty="0"/>
              <a:t>Construction of HS2 and Cross Rail 2 will increase the health needs of local residents </a:t>
            </a:r>
          </a:p>
          <a:p>
            <a:pPr>
              <a:spcBef>
                <a:spcPts val="0"/>
              </a:spcBef>
              <a:spcAft>
                <a:spcPts val="600"/>
              </a:spcAft>
              <a:buFont typeface="Courier New" panose="02070309020205020404" pitchFamily="49" charset="0"/>
              <a:buChar char="o"/>
            </a:pPr>
            <a:r>
              <a:rPr lang="en-GB" sz="1800" dirty="0"/>
              <a:t>Young  population </a:t>
            </a:r>
          </a:p>
          <a:p>
            <a:pPr>
              <a:spcBef>
                <a:spcPts val="0"/>
              </a:spcBef>
              <a:spcAft>
                <a:spcPts val="600"/>
              </a:spcAft>
              <a:buFont typeface="Courier New" panose="02070309020205020404" pitchFamily="49" charset="0"/>
              <a:buChar char="o"/>
            </a:pPr>
            <a:r>
              <a:rPr lang="en-GB" sz="1800" dirty="0"/>
              <a:t>High BAME population </a:t>
            </a:r>
          </a:p>
          <a:p>
            <a:pPr>
              <a:spcBef>
                <a:spcPts val="0"/>
              </a:spcBef>
              <a:spcAft>
                <a:spcPts val="600"/>
              </a:spcAft>
              <a:buFont typeface="Courier New" panose="02070309020205020404" pitchFamily="49" charset="0"/>
              <a:buChar char="o"/>
            </a:pPr>
            <a:r>
              <a:rPr lang="en-GB" sz="1800" dirty="0"/>
              <a:t>Higher level of health inequalities and poorer health outcomes</a:t>
            </a:r>
          </a:p>
          <a:p>
            <a:pPr>
              <a:spcBef>
                <a:spcPts val="0"/>
              </a:spcBef>
              <a:spcAft>
                <a:spcPts val="600"/>
              </a:spcAft>
              <a:buFont typeface="Courier New" panose="02070309020205020404" pitchFamily="49" charset="0"/>
              <a:buChar char="o"/>
            </a:pPr>
            <a:endParaRPr lang="en-GB" sz="1800" dirty="0"/>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38</a:t>
            </a:fld>
            <a:endParaRPr lang="en-GB" noProof="0"/>
          </a:p>
        </p:txBody>
      </p:sp>
    </p:spTree>
    <p:extLst>
      <p:ext uri="{BB962C8B-B14F-4D97-AF65-F5344CB8AC3E}">
        <p14:creationId xmlns:p14="http://schemas.microsoft.com/office/powerpoint/2010/main" val="53284335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1103400"/>
            <a:ext cx="8426449" cy="565200"/>
          </a:xfrm>
        </p:spPr>
        <p:txBody>
          <a:bodyPr/>
          <a:lstStyle/>
          <a:p>
            <a:r>
              <a:rPr lang="en-GB" sz="3200" dirty="0" smtClean="0"/>
              <a:t>Central Colindale Practice</a:t>
            </a:r>
            <a:endParaRPr lang="en-GB" sz="3200" dirty="0"/>
          </a:p>
        </p:txBody>
      </p:sp>
      <p:sp>
        <p:nvSpPr>
          <p:cNvPr id="3" name="Content Placeholder 2"/>
          <p:cNvSpPr>
            <a:spLocks noGrp="1"/>
          </p:cNvSpPr>
          <p:nvPr>
            <p:ph idx="1"/>
          </p:nvPr>
        </p:nvSpPr>
        <p:spPr>
          <a:xfrm>
            <a:off x="358775" y="1668600"/>
            <a:ext cx="8426449" cy="4641100"/>
          </a:xfrm>
        </p:spPr>
        <p:txBody>
          <a:bodyPr/>
          <a:lstStyle/>
          <a:p>
            <a:pPr>
              <a:spcBef>
                <a:spcPts val="0"/>
              </a:spcBef>
              <a:spcAft>
                <a:spcPts val="600"/>
              </a:spcAft>
              <a:buFont typeface="Courier New" panose="02070309020205020404" pitchFamily="49" charset="0"/>
              <a:buChar char="o"/>
            </a:pPr>
            <a:r>
              <a:rPr lang="en-GB" sz="1800" dirty="0"/>
              <a:t>Part of the Barnet Clinical Commissioning </a:t>
            </a:r>
            <a:r>
              <a:rPr lang="en-GB" sz="1800" dirty="0" smtClean="0"/>
              <a:t>Group.</a:t>
            </a:r>
            <a:endParaRPr lang="en-GB" sz="1800" dirty="0"/>
          </a:p>
          <a:p>
            <a:pPr>
              <a:spcBef>
                <a:spcPts val="0"/>
              </a:spcBef>
              <a:spcAft>
                <a:spcPts val="600"/>
              </a:spcAft>
              <a:buFont typeface="Courier New" panose="02070309020205020404" pitchFamily="49" charset="0"/>
              <a:buChar char="o"/>
            </a:pPr>
            <a:r>
              <a:rPr lang="en-GB" sz="1800" dirty="0" smtClean="0"/>
              <a:t>New practice </a:t>
            </a:r>
            <a:r>
              <a:rPr lang="en-GB" sz="1800" dirty="0"/>
              <a:t>to start from a Zero List and build to </a:t>
            </a:r>
            <a:r>
              <a:rPr lang="en-GB" sz="1800" dirty="0" smtClean="0"/>
              <a:t>5k - 6k </a:t>
            </a:r>
            <a:r>
              <a:rPr lang="en-GB" sz="1800" dirty="0"/>
              <a:t>over a 5 year </a:t>
            </a:r>
            <a:r>
              <a:rPr lang="en-GB" sz="1800" dirty="0" smtClean="0"/>
              <a:t>period.</a:t>
            </a:r>
          </a:p>
          <a:p>
            <a:pPr>
              <a:spcBef>
                <a:spcPts val="0"/>
              </a:spcBef>
              <a:spcAft>
                <a:spcPts val="600"/>
              </a:spcAft>
              <a:buFont typeface="Courier New" panose="02070309020205020404" pitchFamily="49" charset="0"/>
              <a:buChar char="o"/>
            </a:pPr>
            <a:r>
              <a:rPr lang="en-GB" sz="1800" dirty="0"/>
              <a:t> T</a:t>
            </a:r>
            <a:r>
              <a:rPr lang="en-GB" sz="1800" dirty="0" smtClean="0"/>
              <a:t>o </a:t>
            </a:r>
            <a:r>
              <a:rPr lang="en-GB" sz="1800" dirty="0"/>
              <a:t>be based </a:t>
            </a:r>
            <a:r>
              <a:rPr lang="en-GB" sz="1800" dirty="0" smtClean="0"/>
              <a:t>initially in temporary premises </a:t>
            </a:r>
            <a:r>
              <a:rPr lang="en-GB" sz="1800" dirty="0"/>
              <a:t>in the Central Colindale </a:t>
            </a:r>
            <a:r>
              <a:rPr lang="en-GB" sz="1800" dirty="0" smtClean="0"/>
              <a:t>area pending a move to a new permanent site in 2019.</a:t>
            </a:r>
          </a:p>
          <a:p>
            <a:pPr>
              <a:spcBef>
                <a:spcPts val="0"/>
              </a:spcBef>
              <a:spcAft>
                <a:spcPts val="600"/>
              </a:spcAft>
              <a:buFont typeface="Courier New" panose="02070309020205020404" pitchFamily="49" charset="0"/>
              <a:buChar char="o"/>
            </a:pPr>
            <a:r>
              <a:rPr lang="en-GB" sz="1800" dirty="0" smtClean="0"/>
              <a:t>Barnet CCG may be looking to commission additional hours following the move to permanent premises.</a:t>
            </a:r>
          </a:p>
          <a:p>
            <a:pPr>
              <a:spcBef>
                <a:spcPts val="0"/>
              </a:spcBef>
              <a:spcAft>
                <a:spcPts val="600"/>
              </a:spcAft>
              <a:buFont typeface="Courier New" panose="02070309020205020404" pitchFamily="49" charset="0"/>
              <a:buChar char="o"/>
            </a:pPr>
            <a:r>
              <a:rPr lang="en-GB" sz="1800" dirty="0"/>
              <a:t>W</a:t>
            </a:r>
            <a:r>
              <a:rPr lang="en-GB" sz="1800" dirty="0" smtClean="0"/>
              <a:t>ill be required to deliver services in line with the Virtual GP programme.</a:t>
            </a:r>
            <a:endParaRPr lang="en-GB" sz="1800" dirty="0"/>
          </a:p>
          <a:p>
            <a:pPr>
              <a:spcBef>
                <a:spcPts val="0"/>
              </a:spcBef>
              <a:spcAft>
                <a:spcPts val="600"/>
              </a:spcAft>
              <a:buFont typeface="Courier New" panose="02070309020205020404" pitchFamily="49" charset="0"/>
              <a:buChar char="o"/>
            </a:pPr>
            <a:r>
              <a:rPr lang="en-GB" sz="1800" dirty="0"/>
              <a:t>Regeneration and major housing development in the area, phased over a 15 year period to </a:t>
            </a:r>
            <a:r>
              <a:rPr lang="en-GB" sz="1800" dirty="0" smtClean="0"/>
              <a:t>2026, will lead to a projected population growth of c.17,861 </a:t>
            </a:r>
            <a:r>
              <a:rPr lang="en-GB" sz="1800" dirty="0"/>
              <a:t>between 2011 </a:t>
            </a:r>
            <a:r>
              <a:rPr lang="en-GB" sz="1800" dirty="0" smtClean="0"/>
              <a:t>an2026.</a:t>
            </a:r>
            <a:endParaRPr lang="en-GB" sz="1800" dirty="0"/>
          </a:p>
          <a:p>
            <a:pPr>
              <a:spcBef>
                <a:spcPts val="0"/>
              </a:spcBef>
              <a:spcAft>
                <a:spcPts val="600"/>
              </a:spcAft>
              <a:buFont typeface="Courier New" panose="02070309020205020404" pitchFamily="49" charset="0"/>
              <a:buChar char="o"/>
            </a:pPr>
            <a:r>
              <a:rPr lang="en-GB" sz="1800" dirty="0"/>
              <a:t>The ward’s age structure has more people in the 15‐39 age group and less people in the 40‐79 age groups, with significantly less in the 80+ age </a:t>
            </a:r>
            <a:r>
              <a:rPr lang="en-GB" sz="1800" dirty="0" smtClean="0"/>
              <a:t>group</a:t>
            </a:r>
            <a:endParaRPr lang="en-GB" sz="1800" dirty="0"/>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39</a:t>
            </a:fld>
            <a:endParaRPr lang="en-GB" noProof="0"/>
          </a:p>
        </p:txBody>
      </p:sp>
    </p:spTree>
    <p:extLst>
      <p:ext uri="{BB962C8B-B14F-4D97-AF65-F5344CB8AC3E}">
        <p14:creationId xmlns:p14="http://schemas.microsoft.com/office/powerpoint/2010/main" val="31103665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sz="3200" dirty="0" smtClean="0"/>
              <a:t>Introductions</a:t>
            </a:r>
            <a:endParaRPr lang="en-GB" sz="3200" dirty="0"/>
          </a:p>
        </p:txBody>
      </p:sp>
      <p:sp>
        <p:nvSpPr>
          <p:cNvPr id="6" name="Content Placeholder 5"/>
          <p:cNvSpPr>
            <a:spLocks noGrp="1"/>
          </p:cNvSpPr>
          <p:nvPr>
            <p:ph idx="1"/>
          </p:nvPr>
        </p:nvSpPr>
        <p:spPr>
          <a:xfrm>
            <a:off x="358775" y="2052000"/>
            <a:ext cx="8426449" cy="4103139"/>
          </a:xfrm>
        </p:spPr>
        <p:txBody>
          <a:bodyPr/>
          <a:lstStyle/>
          <a:p>
            <a:pPr>
              <a:spcBef>
                <a:spcPts val="0"/>
              </a:spcBef>
              <a:spcAft>
                <a:spcPts val="600"/>
              </a:spcAft>
              <a:buFont typeface="Courier New" panose="02070309020205020404" pitchFamily="49" charset="0"/>
              <a:buChar char="o"/>
            </a:pPr>
            <a:r>
              <a:rPr lang="en-GB" sz="1400" dirty="0" smtClean="0"/>
              <a:t>Jill Webb:						Head of Primary Care, NHS England London Region, APMS Programme Lead</a:t>
            </a:r>
          </a:p>
          <a:p>
            <a:pPr>
              <a:spcBef>
                <a:spcPts val="0"/>
              </a:spcBef>
              <a:spcAft>
                <a:spcPts val="600"/>
              </a:spcAft>
              <a:buFont typeface="Courier New" panose="02070309020205020404" pitchFamily="49" charset="0"/>
              <a:buChar char="o"/>
            </a:pPr>
            <a:r>
              <a:rPr lang="en-GB" sz="1400" dirty="0" smtClean="0"/>
              <a:t>Julie Richardson:			APMS Programme Manager</a:t>
            </a:r>
          </a:p>
          <a:p>
            <a:pPr>
              <a:spcBef>
                <a:spcPts val="0"/>
              </a:spcBef>
              <a:spcAft>
                <a:spcPts val="600"/>
              </a:spcAft>
              <a:buFont typeface="Courier New" panose="02070309020205020404" pitchFamily="49" charset="0"/>
              <a:buChar char="o"/>
            </a:pPr>
            <a:r>
              <a:rPr lang="en-GB" sz="1400" dirty="0" smtClean="0"/>
              <a:t>David Mansfield:			APMS Programme Procurement Lead</a:t>
            </a:r>
          </a:p>
          <a:p>
            <a:pPr>
              <a:spcBef>
                <a:spcPts val="0"/>
              </a:spcBef>
              <a:spcAft>
                <a:spcPts val="600"/>
              </a:spcAft>
              <a:buFont typeface="Courier New" panose="02070309020205020404" pitchFamily="49" charset="0"/>
              <a:buChar char="o"/>
            </a:pPr>
            <a:r>
              <a:rPr lang="en-GB" sz="1400" dirty="0" smtClean="0"/>
              <a:t>Fadi Dexter:			</a:t>
            </a:r>
            <a:r>
              <a:rPr lang="en-GB" sz="1800" dirty="0" smtClean="0"/>
              <a:t>		</a:t>
            </a:r>
            <a:r>
              <a:rPr lang="en-GB" sz="1400" dirty="0" smtClean="0"/>
              <a:t>Senior Commissioning Manager NHS England London Region (SWL)</a:t>
            </a:r>
          </a:p>
          <a:p>
            <a:pPr>
              <a:spcBef>
                <a:spcPts val="0"/>
              </a:spcBef>
              <a:spcAft>
                <a:spcPts val="600"/>
              </a:spcAft>
              <a:buFont typeface="Courier New" panose="02070309020205020404" pitchFamily="49" charset="0"/>
              <a:buChar char="o"/>
            </a:pPr>
            <a:r>
              <a:rPr lang="en-GB" sz="1400" dirty="0" smtClean="0"/>
              <a:t>Aysha Patel:					Senior Commissioning Manager Waltham Forest CCG, NEL STP DO</a:t>
            </a:r>
          </a:p>
          <a:p>
            <a:pPr>
              <a:spcBef>
                <a:spcPts val="0"/>
              </a:spcBef>
              <a:spcAft>
                <a:spcPts val="600"/>
              </a:spcAft>
              <a:buFont typeface="Courier New" panose="02070309020205020404" pitchFamily="49" charset="0"/>
              <a:buChar char="o"/>
            </a:pPr>
            <a:r>
              <a:rPr lang="en-GB" sz="1400" dirty="0" smtClean="0"/>
              <a:t>John Piesse:					Primary Care Development Manager Enfield CCG, NCL STP DO</a:t>
            </a:r>
          </a:p>
          <a:p>
            <a:pPr>
              <a:spcBef>
                <a:spcPts val="0"/>
              </a:spcBef>
              <a:spcAft>
                <a:spcPts val="600"/>
              </a:spcAft>
              <a:buFont typeface="Courier New" panose="02070309020205020404" pitchFamily="49" charset="0"/>
              <a:buChar char="o"/>
            </a:pPr>
            <a:r>
              <a:rPr lang="en-GB" sz="1400" dirty="0" smtClean="0"/>
              <a:t>Catherine Williams:		Head of Primary Care Ealing CCG, NWL STP DO</a:t>
            </a:r>
          </a:p>
          <a:p>
            <a:pPr>
              <a:spcBef>
                <a:spcPts val="0"/>
              </a:spcBef>
              <a:spcAft>
                <a:spcPts val="600"/>
              </a:spcAft>
              <a:buFont typeface="Courier New" panose="02070309020205020404" pitchFamily="49" charset="0"/>
              <a:buChar char="o"/>
            </a:pPr>
            <a:r>
              <a:rPr lang="en-GB" sz="1400" dirty="0" smtClean="0"/>
              <a:t>Rachel Donovan:			Assistant Head of Primary Care NHS England London Region (NWL)</a:t>
            </a:r>
            <a:endParaRPr lang="en-GB" sz="1000" dirty="0" smtClean="0"/>
          </a:p>
          <a:p>
            <a:endParaRPr lang="en-GB" sz="1800" dirty="0" smtClean="0"/>
          </a:p>
          <a:p>
            <a:pPr marL="0" indent="0">
              <a:buNone/>
            </a:pPr>
            <a:endParaRPr lang="en-GB" dirty="0" smtClean="0"/>
          </a:p>
        </p:txBody>
      </p:sp>
      <p:sp>
        <p:nvSpPr>
          <p:cNvPr id="2" name="Slide Number Placeholder 1"/>
          <p:cNvSpPr>
            <a:spLocks noGrp="1"/>
          </p:cNvSpPr>
          <p:nvPr>
            <p:ph type="sldNum" sz="quarter" idx="12"/>
          </p:nvPr>
        </p:nvSpPr>
        <p:spPr/>
        <p:txBody>
          <a:bodyPr/>
          <a:lstStyle/>
          <a:p>
            <a:fld id="{23134A5E-8B9A-4F1B-8A1C-D54727A06F98}" type="slidenum">
              <a:rPr lang="en-GB" noProof="0" smtClean="0"/>
              <a:pPr/>
              <a:t>4</a:t>
            </a:fld>
            <a:endParaRPr lang="en-GB" noProof="0"/>
          </a:p>
        </p:txBody>
      </p:sp>
    </p:spTree>
    <p:extLst>
      <p:ext uri="{BB962C8B-B14F-4D97-AF65-F5344CB8AC3E}">
        <p14:creationId xmlns:p14="http://schemas.microsoft.com/office/powerpoint/2010/main" val="131219714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St Ann’s Road Surgery</a:t>
            </a:r>
            <a:endParaRPr lang="en-GB" sz="3200" dirty="0"/>
          </a:p>
        </p:txBody>
      </p:sp>
      <p:sp>
        <p:nvSpPr>
          <p:cNvPr id="3" name="Content Placeholder 2"/>
          <p:cNvSpPr>
            <a:spLocks noGrp="1"/>
          </p:cNvSpPr>
          <p:nvPr>
            <p:ph idx="1"/>
          </p:nvPr>
        </p:nvSpPr>
        <p:spPr>
          <a:xfrm>
            <a:off x="358775" y="2052001"/>
            <a:ext cx="8426449" cy="3780000"/>
          </a:xfrm>
        </p:spPr>
        <p:txBody>
          <a:bodyPr/>
          <a:lstStyle/>
          <a:p>
            <a:pPr>
              <a:spcBef>
                <a:spcPts val="0"/>
              </a:spcBef>
              <a:spcAft>
                <a:spcPts val="600"/>
              </a:spcAft>
              <a:buFont typeface="Courier New" panose="02070309020205020404" pitchFamily="49" charset="0"/>
              <a:buChar char="o"/>
            </a:pPr>
            <a:r>
              <a:rPr lang="en-GB" sz="1800" dirty="0"/>
              <a:t>Part of the Haringey Clinical Commissioning Group</a:t>
            </a:r>
          </a:p>
          <a:p>
            <a:pPr>
              <a:spcBef>
                <a:spcPts val="0"/>
              </a:spcBef>
              <a:spcAft>
                <a:spcPts val="600"/>
              </a:spcAft>
              <a:buFont typeface="Courier New" panose="02070309020205020404" pitchFamily="49" charset="0"/>
              <a:buChar char="o"/>
            </a:pPr>
            <a:r>
              <a:rPr lang="en-GB" sz="1800" dirty="0"/>
              <a:t>Located in purpose built Primary Care Premises </a:t>
            </a:r>
          </a:p>
          <a:p>
            <a:pPr>
              <a:spcBef>
                <a:spcPts val="0"/>
              </a:spcBef>
              <a:spcAft>
                <a:spcPts val="600"/>
              </a:spcAft>
              <a:buFont typeface="Courier New" panose="02070309020205020404" pitchFamily="49" charset="0"/>
              <a:buChar char="o"/>
            </a:pPr>
            <a:r>
              <a:rPr lang="en-GB" sz="1800" dirty="0"/>
              <a:t>Currently two APMS </a:t>
            </a:r>
            <a:r>
              <a:rPr lang="en-GB" sz="1800" dirty="0" smtClean="0"/>
              <a:t>contracts (Chestnuts Park and The Laurels) </a:t>
            </a:r>
            <a:r>
              <a:rPr lang="en-GB" sz="1800" dirty="0"/>
              <a:t>being care-taken until end of June 2017; will be one APMS contract going forward</a:t>
            </a:r>
          </a:p>
          <a:p>
            <a:pPr>
              <a:spcBef>
                <a:spcPts val="0"/>
              </a:spcBef>
              <a:spcAft>
                <a:spcPts val="600"/>
              </a:spcAft>
              <a:buFont typeface="Courier New" panose="02070309020205020404" pitchFamily="49" charset="0"/>
              <a:buChar char="o"/>
            </a:pPr>
            <a:r>
              <a:rPr lang="en-GB" sz="1800" dirty="0"/>
              <a:t>12,540 registered patients  (October 16)</a:t>
            </a:r>
          </a:p>
          <a:p>
            <a:pPr>
              <a:spcBef>
                <a:spcPts val="0"/>
              </a:spcBef>
              <a:spcAft>
                <a:spcPts val="600"/>
              </a:spcAft>
              <a:buFont typeface="Courier New" panose="02070309020205020404" pitchFamily="49" charset="0"/>
              <a:buChar char="o"/>
            </a:pPr>
            <a:r>
              <a:rPr lang="en-GB" sz="1800" dirty="0"/>
              <a:t>470 new housing units being built on nearby St Ann’s Hospital site</a:t>
            </a:r>
          </a:p>
          <a:p>
            <a:pPr>
              <a:spcBef>
                <a:spcPts val="0"/>
              </a:spcBef>
              <a:spcAft>
                <a:spcPts val="600"/>
              </a:spcAft>
              <a:buFont typeface="Courier New" panose="02070309020205020404" pitchFamily="49" charset="0"/>
              <a:buChar char="o"/>
            </a:pPr>
            <a:r>
              <a:rPr lang="en-GB" sz="1800" dirty="0"/>
              <a:t>Young  population </a:t>
            </a:r>
          </a:p>
          <a:p>
            <a:pPr>
              <a:spcBef>
                <a:spcPts val="0"/>
              </a:spcBef>
              <a:spcAft>
                <a:spcPts val="600"/>
              </a:spcAft>
              <a:buFont typeface="Courier New" panose="02070309020205020404" pitchFamily="49" charset="0"/>
              <a:buChar char="o"/>
            </a:pPr>
            <a:r>
              <a:rPr lang="en-GB" sz="1800" dirty="0"/>
              <a:t>High BAME population </a:t>
            </a:r>
          </a:p>
          <a:p>
            <a:pPr>
              <a:spcBef>
                <a:spcPts val="0"/>
              </a:spcBef>
              <a:spcAft>
                <a:spcPts val="600"/>
              </a:spcAft>
              <a:buFont typeface="Courier New" panose="02070309020205020404" pitchFamily="49" charset="0"/>
              <a:buChar char="o"/>
            </a:pPr>
            <a:r>
              <a:rPr lang="en-GB" sz="1800" dirty="0"/>
              <a:t>High deprivation levels</a:t>
            </a:r>
          </a:p>
          <a:p>
            <a:endParaRPr lang="en-GB" dirty="0"/>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40</a:t>
            </a:fld>
            <a:endParaRPr lang="en-GB" noProof="0"/>
          </a:p>
        </p:txBody>
      </p:sp>
    </p:spTree>
    <p:extLst>
      <p:ext uri="{BB962C8B-B14F-4D97-AF65-F5344CB8AC3E}">
        <p14:creationId xmlns:p14="http://schemas.microsoft.com/office/powerpoint/2010/main" val="129287542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3134A5E-8B9A-4F1B-8A1C-D54727A06F98}" type="slidenum">
              <a:rPr lang="en-GB" noProof="0" smtClean="0"/>
              <a:pPr/>
              <a:t>41</a:t>
            </a:fld>
            <a:endParaRPr lang="en-GB" noProof="0"/>
          </a:p>
        </p:txBody>
      </p:sp>
      <p:sp>
        <p:nvSpPr>
          <p:cNvPr id="3" name="Title 2"/>
          <p:cNvSpPr>
            <a:spLocks noGrp="1"/>
          </p:cNvSpPr>
          <p:nvPr>
            <p:ph type="ctrTitle"/>
          </p:nvPr>
        </p:nvSpPr>
        <p:spPr/>
        <p:txBody>
          <a:bodyPr/>
          <a:lstStyle/>
          <a:p>
            <a:r>
              <a:rPr lang="en-GB" sz="3200" dirty="0" smtClean="0"/>
              <a:t>North West London STP</a:t>
            </a:r>
            <a:endParaRPr lang="en-GB" sz="3200" dirty="0"/>
          </a:p>
        </p:txBody>
      </p:sp>
      <p:sp>
        <p:nvSpPr>
          <p:cNvPr id="4" name="Subtitle 3"/>
          <p:cNvSpPr>
            <a:spLocks noGrp="1"/>
          </p:cNvSpPr>
          <p:nvPr>
            <p:ph type="subTitle" idx="1"/>
          </p:nvPr>
        </p:nvSpPr>
        <p:spPr>
          <a:xfrm>
            <a:off x="358774" y="3869544"/>
            <a:ext cx="5580000" cy="921600"/>
          </a:xfrm>
        </p:spPr>
        <p:txBody>
          <a:bodyPr/>
          <a:lstStyle/>
          <a:p>
            <a:r>
              <a:rPr lang="en-GB" sz="3200" smtClean="0"/>
              <a:t>Catherine Williams</a:t>
            </a:r>
            <a:endParaRPr lang="en-GB" sz="3200" dirty="0" smtClean="0"/>
          </a:p>
          <a:p>
            <a:r>
              <a:rPr lang="en-GB" sz="3200" dirty="0" smtClean="0"/>
              <a:t>Rachel Donovan</a:t>
            </a:r>
            <a:endParaRPr lang="en-GB" sz="3200" dirty="0"/>
          </a:p>
        </p:txBody>
      </p:sp>
    </p:spTree>
    <p:extLst>
      <p:ext uri="{BB962C8B-B14F-4D97-AF65-F5344CB8AC3E}">
        <p14:creationId xmlns:p14="http://schemas.microsoft.com/office/powerpoint/2010/main" val="377390656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265672"/>
            <a:ext cx="7704856" cy="1508105"/>
          </a:xfrm>
          <a:prstGeom prst="rect">
            <a:avLst/>
          </a:prstGeom>
        </p:spPr>
        <p:txBody>
          <a:bodyPr wrap="square">
            <a:spAutoFit/>
          </a:bodyPr>
          <a:lstStyle/>
          <a:p>
            <a:r>
              <a:rPr lang="en-GB" sz="2000" b="1" dirty="0" smtClean="0">
                <a:solidFill>
                  <a:prstClr val="black"/>
                </a:solidFill>
              </a:rPr>
              <a:t>The North West London Sustainability and Transformation Plan (STP)</a:t>
            </a:r>
          </a:p>
          <a:p>
            <a:endParaRPr lang="en-GB" dirty="0" smtClean="0">
              <a:solidFill>
                <a:prstClr val="black"/>
              </a:solidFill>
            </a:endParaRPr>
          </a:p>
          <a:p>
            <a:r>
              <a:rPr lang="en-GB" dirty="0" smtClean="0">
                <a:solidFill>
                  <a:prstClr val="black"/>
                </a:solidFill>
              </a:rPr>
              <a:t>The local health and social care system in North West London has joined together to create an ambitious STP for improved health, care and finances over the next five years. </a:t>
            </a:r>
          </a:p>
        </p:txBody>
      </p:sp>
      <p:sp>
        <p:nvSpPr>
          <p:cNvPr id="5" name="Rectangle 4"/>
          <p:cNvSpPr/>
          <p:nvPr/>
        </p:nvSpPr>
        <p:spPr>
          <a:xfrm>
            <a:off x="535670" y="1628800"/>
            <a:ext cx="4572000" cy="3631763"/>
          </a:xfrm>
          <a:prstGeom prst="rect">
            <a:avLst/>
          </a:prstGeom>
        </p:spPr>
        <p:txBody>
          <a:bodyPr>
            <a:spAutoFit/>
          </a:bodyPr>
          <a:lstStyle/>
          <a:p>
            <a:endParaRPr lang="en-GB" b="1" dirty="0" smtClean="0">
              <a:solidFill>
                <a:prstClr val="black"/>
              </a:solidFill>
            </a:endParaRPr>
          </a:p>
          <a:p>
            <a:r>
              <a:rPr lang="en-GB" b="1" dirty="0" smtClean="0">
                <a:solidFill>
                  <a:prstClr val="black"/>
                </a:solidFill>
              </a:rPr>
              <a:t>The North West London footprint covers:</a:t>
            </a:r>
          </a:p>
          <a:p>
            <a:endParaRPr lang="en-GB" b="1" dirty="0" smtClean="0">
              <a:solidFill>
                <a:prstClr val="black"/>
              </a:solidFill>
            </a:endParaRPr>
          </a:p>
          <a:p>
            <a:pPr marL="285750" indent="-285750">
              <a:buFont typeface="Arial" pitchFamily="34" charset="0"/>
              <a:buChar char="•"/>
            </a:pPr>
            <a:r>
              <a:rPr lang="en-GB" sz="1600" dirty="0" smtClean="0">
                <a:solidFill>
                  <a:prstClr val="black"/>
                </a:solidFill>
              </a:rPr>
              <a:t>Over 2 million people </a:t>
            </a:r>
          </a:p>
          <a:p>
            <a:pPr marL="285750" indent="-285750">
              <a:buFont typeface="Arial" pitchFamily="34" charset="0"/>
              <a:buChar char="•"/>
            </a:pPr>
            <a:r>
              <a:rPr lang="en-GB" sz="1600" dirty="0" smtClean="0">
                <a:solidFill>
                  <a:prstClr val="black"/>
                </a:solidFill>
              </a:rPr>
              <a:t>Over £4bn annual health and care spend </a:t>
            </a:r>
          </a:p>
          <a:p>
            <a:pPr marL="285750" indent="-285750">
              <a:buFont typeface="Arial" pitchFamily="34" charset="0"/>
              <a:buChar char="•"/>
            </a:pPr>
            <a:r>
              <a:rPr lang="en-GB" sz="1600" dirty="0" smtClean="0">
                <a:solidFill>
                  <a:prstClr val="black"/>
                </a:solidFill>
              </a:rPr>
              <a:t>8 local boroughs 8 CCGs and Local Authorities</a:t>
            </a:r>
          </a:p>
          <a:p>
            <a:pPr marL="285750" indent="-285750">
              <a:buFont typeface="Arial" pitchFamily="34" charset="0"/>
              <a:buChar char="•"/>
            </a:pPr>
            <a:r>
              <a:rPr lang="en-GB" sz="1600" dirty="0" smtClean="0">
                <a:solidFill>
                  <a:prstClr val="black"/>
                </a:solidFill>
              </a:rPr>
              <a:t>Over 400 GP practices, average list size 5,560</a:t>
            </a:r>
          </a:p>
          <a:p>
            <a:pPr marL="285750" indent="-285750">
              <a:buFont typeface="Arial" pitchFamily="34" charset="0"/>
              <a:buChar char="•"/>
            </a:pPr>
            <a:r>
              <a:rPr lang="en-GB" sz="1600" dirty="0" smtClean="0">
                <a:solidFill>
                  <a:prstClr val="black"/>
                </a:solidFill>
              </a:rPr>
              <a:t>1,093 GPs</a:t>
            </a:r>
          </a:p>
          <a:p>
            <a:pPr marL="285750" indent="-285750">
              <a:buFont typeface="Arial" pitchFamily="34" charset="0"/>
              <a:buChar char="•"/>
            </a:pPr>
            <a:r>
              <a:rPr lang="en-GB" sz="1600" dirty="0" smtClean="0">
                <a:solidFill>
                  <a:prstClr val="black"/>
                </a:solidFill>
              </a:rPr>
              <a:t>473 practice nurses</a:t>
            </a:r>
          </a:p>
          <a:p>
            <a:pPr marL="285750" indent="-285750">
              <a:buFont typeface="Arial" pitchFamily="34" charset="0"/>
              <a:buChar char="•"/>
            </a:pPr>
            <a:r>
              <a:rPr lang="en-GB" sz="1600" dirty="0" smtClean="0">
                <a:solidFill>
                  <a:prstClr val="black"/>
                </a:solidFill>
              </a:rPr>
              <a:t>273 clinical support staff</a:t>
            </a:r>
          </a:p>
          <a:p>
            <a:pPr marL="285750" indent="-285750">
              <a:buFont typeface="Arial" pitchFamily="34" charset="0"/>
              <a:buChar char="•"/>
            </a:pPr>
            <a:r>
              <a:rPr lang="en-GB" sz="1600" dirty="0" smtClean="0">
                <a:solidFill>
                  <a:prstClr val="black"/>
                </a:solidFill>
              </a:rPr>
              <a:t>392 GP practices with 31 sites open at weekends</a:t>
            </a:r>
          </a:p>
          <a:p>
            <a:pPr marL="285750" indent="-285750">
              <a:buFont typeface="Arial" pitchFamily="34" charset="0"/>
              <a:buChar char="•"/>
            </a:pPr>
            <a:r>
              <a:rPr lang="en-GB" sz="1600" dirty="0" smtClean="0">
                <a:solidFill>
                  <a:prstClr val="black"/>
                </a:solidFill>
              </a:rPr>
              <a:t>10 acute and specialist hospitals</a:t>
            </a:r>
          </a:p>
          <a:p>
            <a:pPr marL="285750" indent="-285750">
              <a:buFont typeface="Arial" pitchFamily="34" charset="0"/>
              <a:buChar char="•"/>
            </a:pPr>
            <a:r>
              <a:rPr lang="en-GB" sz="1600" dirty="0" smtClean="0">
                <a:solidFill>
                  <a:prstClr val="black"/>
                </a:solidFill>
              </a:rPr>
              <a:t>2 mental health trusts</a:t>
            </a:r>
          </a:p>
          <a:p>
            <a:pPr marL="285750" indent="-285750">
              <a:buFont typeface="Arial" pitchFamily="34" charset="0"/>
              <a:buChar char="•"/>
            </a:pPr>
            <a:r>
              <a:rPr lang="en-GB" sz="1600" dirty="0" smtClean="0">
                <a:solidFill>
                  <a:prstClr val="black"/>
                </a:solidFill>
              </a:rPr>
              <a:t>2 community health trusts</a:t>
            </a:r>
          </a:p>
        </p:txBody>
      </p:sp>
      <p:grpSp>
        <p:nvGrpSpPr>
          <p:cNvPr id="4" name="Group 3"/>
          <p:cNvGrpSpPr/>
          <p:nvPr/>
        </p:nvGrpSpPr>
        <p:grpSpPr>
          <a:xfrm>
            <a:off x="4190619" y="2996952"/>
            <a:ext cx="4622067" cy="3168352"/>
            <a:chOff x="4190619" y="2996952"/>
            <a:chExt cx="4622067" cy="3168352"/>
          </a:xfrm>
        </p:grpSpPr>
        <p:pic>
          <p:nvPicPr>
            <p:cNvPr id="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49350" t="62133" r="22750" b="3867"/>
            <a:stretch/>
          </p:blipFill>
          <p:spPr bwMode="auto">
            <a:xfrm>
              <a:off x="4190619" y="2996952"/>
              <a:ext cx="4622067" cy="3168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4"/>
            <a:stretch>
              <a:fillRect/>
            </a:stretch>
          </p:blipFill>
          <p:spPr>
            <a:xfrm>
              <a:off x="7810860" y="5236342"/>
              <a:ext cx="264195" cy="203227"/>
            </a:xfrm>
            <a:prstGeom prst="rect">
              <a:avLst/>
            </a:prstGeom>
          </p:spPr>
        </p:pic>
      </p:grpSp>
    </p:spTree>
    <p:extLst>
      <p:ext uri="{BB962C8B-B14F-4D97-AF65-F5344CB8AC3E}">
        <p14:creationId xmlns:p14="http://schemas.microsoft.com/office/powerpoint/2010/main" val="25716553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North West London STP</a:t>
            </a:r>
            <a:endParaRPr lang="en-GB" sz="3200" dirty="0"/>
          </a:p>
        </p:txBody>
      </p:sp>
      <p:sp>
        <p:nvSpPr>
          <p:cNvPr id="3" name="Content Placeholder 2"/>
          <p:cNvSpPr>
            <a:spLocks noGrp="1"/>
          </p:cNvSpPr>
          <p:nvPr>
            <p:ph idx="1"/>
          </p:nvPr>
        </p:nvSpPr>
        <p:spPr>
          <a:xfrm>
            <a:off x="358775" y="2052001"/>
            <a:ext cx="8426449" cy="3780000"/>
          </a:xfrm>
        </p:spPr>
        <p:txBody>
          <a:bodyPr/>
          <a:lstStyle/>
          <a:p>
            <a:pPr>
              <a:spcBef>
                <a:spcPts val="0"/>
              </a:spcBef>
              <a:spcAft>
                <a:spcPts val="600"/>
              </a:spcAft>
              <a:buFont typeface="Courier New" panose="02070309020205020404" pitchFamily="49" charset="0"/>
              <a:buChar char="o"/>
            </a:pPr>
            <a:r>
              <a:rPr lang="en-GB" sz="1800" dirty="0"/>
              <a:t>North West London STP has a framework of the following delivery areas</a:t>
            </a:r>
            <a:r>
              <a:rPr lang="en-GB" sz="1800" dirty="0" smtClean="0"/>
              <a:t>::</a:t>
            </a:r>
            <a:endParaRPr lang="en-GB" sz="1800" dirty="0"/>
          </a:p>
          <a:p>
            <a:pPr lvl="1">
              <a:spcBef>
                <a:spcPts val="0"/>
              </a:spcBef>
              <a:spcAft>
                <a:spcPts val="600"/>
              </a:spcAft>
            </a:pPr>
            <a:r>
              <a:rPr lang="en-GB" sz="1800" dirty="0"/>
              <a:t>Improving health and wellbeing</a:t>
            </a:r>
          </a:p>
          <a:p>
            <a:pPr lvl="1">
              <a:spcBef>
                <a:spcPts val="0"/>
              </a:spcBef>
              <a:spcAft>
                <a:spcPts val="600"/>
              </a:spcAft>
            </a:pPr>
            <a:r>
              <a:rPr lang="en-GB" sz="1800" dirty="0"/>
              <a:t>Better care for people with long term conditions</a:t>
            </a:r>
          </a:p>
          <a:p>
            <a:pPr lvl="1">
              <a:spcBef>
                <a:spcPts val="0"/>
              </a:spcBef>
              <a:spcAft>
                <a:spcPts val="600"/>
              </a:spcAft>
            </a:pPr>
            <a:r>
              <a:rPr lang="en-GB" sz="1800" dirty="0"/>
              <a:t>Better care for older people </a:t>
            </a:r>
          </a:p>
          <a:p>
            <a:pPr lvl="1">
              <a:spcBef>
                <a:spcPts val="0"/>
              </a:spcBef>
              <a:spcAft>
                <a:spcPts val="600"/>
              </a:spcAft>
            </a:pPr>
            <a:r>
              <a:rPr lang="en-GB" sz="1800" dirty="0"/>
              <a:t>Improving mental health services</a:t>
            </a:r>
          </a:p>
          <a:p>
            <a:pPr lvl="1">
              <a:spcBef>
                <a:spcPts val="0"/>
              </a:spcBef>
              <a:spcAft>
                <a:spcPts val="600"/>
              </a:spcAft>
            </a:pPr>
            <a:r>
              <a:rPr lang="en-GB" sz="1800" dirty="0"/>
              <a:t>Safe, high quality and sustainable services </a:t>
            </a:r>
          </a:p>
          <a:p>
            <a:pPr>
              <a:spcBef>
                <a:spcPts val="0"/>
              </a:spcBef>
              <a:spcAft>
                <a:spcPts val="600"/>
              </a:spcAft>
              <a:buFont typeface="Courier New" panose="02070309020205020404" pitchFamily="49" charset="0"/>
              <a:buChar char="o"/>
            </a:pPr>
            <a:r>
              <a:rPr lang="en-GB" sz="1800" dirty="0"/>
              <a:t>Enhanced Primary Care and related out of hospital service improvements are critical in achieving the ambitions set out in our STP. Our immediate and longer-term plans will deliver accessible and integrated care which offer ‘right time, right care, right place’.</a:t>
            </a:r>
          </a:p>
          <a:p>
            <a:endParaRPr lang="en-GB" dirty="0"/>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43</a:t>
            </a:fld>
            <a:endParaRPr lang="en-GB" noProof="0"/>
          </a:p>
        </p:txBody>
      </p:sp>
    </p:spTree>
    <p:extLst>
      <p:ext uri="{BB962C8B-B14F-4D97-AF65-F5344CB8AC3E}">
        <p14:creationId xmlns:p14="http://schemas.microsoft.com/office/powerpoint/2010/main" val="133734611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North West London Collaborations</a:t>
            </a:r>
            <a:endParaRPr lang="en-GB" sz="3200" dirty="0"/>
          </a:p>
        </p:txBody>
      </p:sp>
      <p:sp>
        <p:nvSpPr>
          <p:cNvPr id="3" name="Content Placeholder 2"/>
          <p:cNvSpPr>
            <a:spLocks noGrp="1"/>
          </p:cNvSpPr>
          <p:nvPr>
            <p:ph idx="1"/>
          </p:nvPr>
        </p:nvSpPr>
        <p:spPr>
          <a:xfrm>
            <a:off x="358775" y="2052001"/>
            <a:ext cx="8426449" cy="3780000"/>
          </a:xfrm>
        </p:spPr>
        <p:txBody>
          <a:bodyPr/>
          <a:lstStyle/>
          <a:p>
            <a:pPr marL="0" indent="0" algn="ctr">
              <a:spcBef>
                <a:spcPts val="0"/>
              </a:spcBef>
              <a:spcAft>
                <a:spcPts val="600"/>
              </a:spcAft>
              <a:buNone/>
            </a:pPr>
            <a:r>
              <a:rPr lang="en-GB" sz="1800" b="1" dirty="0"/>
              <a:t>North West London Collaboration of Clinical Commissioning </a:t>
            </a:r>
            <a:r>
              <a:rPr lang="en-GB" sz="1800" b="1" dirty="0" smtClean="0"/>
              <a:t>Groups</a:t>
            </a:r>
            <a:endParaRPr lang="en-GB" sz="1800" b="1" dirty="0"/>
          </a:p>
          <a:p>
            <a:pPr marL="0" indent="0">
              <a:spcBef>
                <a:spcPts val="0"/>
              </a:spcBef>
              <a:spcAft>
                <a:spcPts val="600"/>
              </a:spcAft>
              <a:buNone/>
            </a:pPr>
            <a:r>
              <a:rPr lang="en-GB" sz="1800" dirty="0"/>
              <a:t>The North West London Collaboration of Clinical Commissioning Groups, comprises 2 collaborations as follows: </a:t>
            </a:r>
          </a:p>
          <a:p>
            <a:pPr lvl="1">
              <a:spcBef>
                <a:spcPts val="0"/>
              </a:spcBef>
              <a:spcAft>
                <a:spcPts val="600"/>
              </a:spcAft>
              <a:buFont typeface="Courier New" panose="02070309020205020404" pitchFamily="49" charset="0"/>
              <a:buChar char="o"/>
            </a:pPr>
            <a:r>
              <a:rPr lang="en-GB" sz="1800" b="1" dirty="0"/>
              <a:t>CWHHE Collaborative</a:t>
            </a:r>
            <a:r>
              <a:rPr lang="en-GB" sz="1800" dirty="0"/>
              <a:t>: Comprises Ealing ,Central London, West London, Hammersmith and Fulham, and Hounslow </a:t>
            </a:r>
            <a:r>
              <a:rPr lang="en-GB" sz="1800" dirty="0" smtClean="0"/>
              <a:t>CCGs.</a:t>
            </a:r>
            <a:endParaRPr lang="en-GB" sz="1800" dirty="0"/>
          </a:p>
          <a:p>
            <a:pPr lvl="1">
              <a:spcBef>
                <a:spcPts val="0"/>
              </a:spcBef>
              <a:spcAft>
                <a:spcPts val="600"/>
              </a:spcAft>
              <a:buFont typeface="Courier New" panose="02070309020205020404" pitchFamily="49" charset="0"/>
              <a:buChar char="o"/>
            </a:pPr>
            <a:r>
              <a:rPr lang="en-GB" sz="1800" b="1" dirty="0"/>
              <a:t>BHH Collaborative</a:t>
            </a:r>
            <a:r>
              <a:rPr lang="en-GB" sz="1800" dirty="0"/>
              <a:t>: Comprises Brent, Harrow and Hillingdon </a:t>
            </a:r>
            <a:r>
              <a:rPr lang="en-GB" sz="1800" dirty="0" smtClean="0"/>
              <a:t>CCGs.</a:t>
            </a:r>
            <a:endParaRPr lang="en-GB" sz="1800" dirty="0"/>
          </a:p>
          <a:p>
            <a:pPr marL="0" indent="0">
              <a:spcBef>
                <a:spcPts val="0"/>
              </a:spcBef>
              <a:spcAft>
                <a:spcPts val="600"/>
              </a:spcAft>
              <a:buNone/>
            </a:pPr>
            <a:r>
              <a:rPr lang="en-GB" sz="1800" dirty="0"/>
              <a:t>We work together on a range of programmes to improve the quality of health services and share a number of support services to help deliver effective and efficient commissioning.</a:t>
            </a:r>
          </a:p>
          <a:p>
            <a:endParaRPr lang="en-GB" dirty="0"/>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44</a:t>
            </a:fld>
            <a:endParaRPr lang="en-GB" noProof="0"/>
          </a:p>
        </p:txBody>
      </p:sp>
    </p:spTree>
    <p:extLst>
      <p:ext uri="{BB962C8B-B14F-4D97-AF65-F5344CB8AC3E}">
        <p14:creationId xmlns:p14="http://schemas.microsoft.com/office/powerpoint/2010/main" val="231633469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1103400"/>
            <a:ext cx="8426449" cy="565200"/>
          </a:xfrm>
        </p:spPr>
        <p:txBody>
          <a:bodyPr/>
          <a:lstStyle/>
          <a:p>
            <a:r>
              <a:rPr lang="en-GB" sz="3200" dirty="0" smtClean="0"/>
              <a:t>Park Royal Medical Practice</a:t>
            </a:r>
            <a:endParaRPr lang="en-GB" sz="3200" dirty="0"/>
          </a:p>
        </p:txBody>
      </p:sp>
      <p:sp>
        <p:nvSpPr>
          <p:cNvPr id="3" name="Content Placeholder 2"/>
          <p:cNvSpPr>
            <a:spLocks noGrp="1"/>
          </p:cNvSpPr>
          <p:nvPr>
            <p:ph idx="1"/>
          </p:nvPr>
        </p:nvSpPr>
        <p:spPr>
          <a:xfrm>
            <a:off x="358775" y="1668600"/>
            <a:ext cx="8426449" cy="4641100"/>
          </a:xfrm>
        </p:spPr>
        <p:txBody>
          <a:bodyPr/>
          <a:lstStyle/>
          <a:p>
            <a:pPr>
              <a:spcBef>
                <a:spcPts val="0"/>
              </a:spcBef>
              <a:spcAft>
                <a:spcPts val="600"/>
              </a:spcAft>
              <a:buFont typeface="Courier New" panose="02070309020205020404" pitchFamily="49" charset="0"/>
              <a:buChar char="o"/>
            </a:pPr>
            <a:r>
              <a:rPr lang="en-GB" sz="1800" dirty="0"/>
              <a:t>Part of NHS Brent CCG - young  population, high BAME population, high deprivation levels.</a:t>
            </a:r>
          </a:p>
          <a:p>
            <a:pPr>
              <a:spcBef>
                <a:spcPts val="0"/>
              </a:spcBef>
              <a:spcAft>
                <a:spcPts val="600"/>
              </a:spcAft>
              <a:buFont typeface="Courier New" panose="02070309020205020404" pitchFamily="49" charset="0"/>
              <a:buChar char="o"/>
            </a:pPr>
            <a:r>
              <a:rPr lang="en-GB" sz="1800" dirty="0"/>
              <a:t>Two APMS contracts </a:t>
            </a:r>
            <a:r>
              <a:rPr lang="en-GB" sz="1800" dirty="0" smtClean="0"/>
              <a:t>(Acton Lane and Harness Harlesden) to merge lists and </a:t>
            </a:r>
            <a:r>
              <a:rPr lang="en-GB" sz="1800" dirty="0"/>
              <a:t>form one </a:t>
            </a:r>
            <a:r>
              <a:rPr lang="en-GB" sz="1800" dirty="0" smtClean="0"/>
              <a:t>practice </a:t>
            </a:r>
            <a:r>
              <a:rPr lang="en-GB" sz="1800" dirty="0"/>
              <a:t>going forward (6,301 patients combined October16</a:t>
            </a:r>
            <a:r>
              <a:rPr lang="en-GB" sz="1800" dirty="0" smtClean="0"/>
              <a:t>).</a:t>
            </a:r>
            <a:endParaRPr lang="en-GB" sz="1800" dirty="0"/>
          </a:p>
          <a:p>
            <a:pPr>
              <a:spcBef>
                <a:spcPts val="0"/>
              </a:spcBef>
              <a:spcAft>
                <a:spcPts val="600"/>
              </a:spcAft>
              <a:buFont typeface="Courier New" panose="02070309020205020404" pitchFamily="49" charset="0"/>
              <a:buChar char="o"/>
            </a:pPr>
            <a:r>
              <a:rPr lang="en-GB" sz="1800" dirty="0" smtClean="0"/>
              <a:t>New practice will be located </a:t>
            </a:r>
            <a:r>
              <a:rPr lang="en-GB" sz="1800" dirty="0"/>
              <a:t>in new premises at the entrance </a:t>
            </a:r>
            <a:r>
              <a:rPr lang="en-GB" sz="1800" dirty="0" smtClean="0"/>
              <a:t>to </a:t>
            </a:r>
            <a:r>
              <a:rPr lang="en-GB" sz="1800" dirty="0"/>
              <a:t>the Central Middlesex Hospital – part of the wider development of this site under the </a:t>
            </a:r>
            <a:r>
              <a:rPr lang="en-GB" sz="1800" dirty="0" smtClean="0"/>
              <a:t>STP. Practice </a:t>
            </a:r>
            <a:r>
              <a:rPr lang="en-GB" sz="1800" dirty="0"/>
              <a:t>will be on the border of Ealing &amp; accept patients from both boroughs. CMH UCC will also redirect unregistered </a:t>
            </a:r>
            <a:r>
              <a:rPr lang="en-GB" sz="1800" dirty="0" smtClean="0"/>
              <a:t>patients </a:t>
            </a:r>
            <a:r>
              <a:rPr lang="en-GB" sz="1800" dirty="0"/>
              <a:t>to the practice.</a:t>
            </a:r>
          </a:p>
          <a:p>
            <a:pPr>
              <a:spcBef>
                <a:spcPts val="0"/>
              </a:spcBef>
              <a:spcAft>
                <a:spcPts val="600"/>
              </a:spcAft>
              <a:buFont typeface="Courier New" panose="02070309020205020404" pitchFamily="49" charset="0"/>
              <a:buChar char="o"/>
            </a:pPr>
            <a:r>
              <a:rPr lang="en-GB" sz="1800" dirty="0" smtClean="0"/>
              <a:t>Development of health services in the area is a priority - under-served </a:t>
            </a:r>
            <a:r>
              <a:rPr lang="en-GB" sz="1800" dirty="0"/>
              <a:t>at present with high levels of regeneration and new build </a:t>
            </a:r>
            <a:r>
              <a:rPr lang="en-GB" sz="1800" dirty="0" smtClean="0"/>
              <a:t>housing. </a:t>
            </a:r>
            <a:endParaRPr lang="en-GB" sz="1800" dirty="0"/>
          </a:p>
          <a:p>
            <a:pPr>
              <a:spcBef>
                <a:spcPts val="0"/>
              </a:spcBef>
              <a:spcAft>
                <a:spcPts val="600"/>
              </a:spcAft>
              <a:buFont typeface="Courier New" panose="02070309020205020404" pitchFamily="49" charset="0"/>
              <a:buChar char="o"/>
            </a:pPr>
            <a:r>
              <a:rPr lang="en-GB" sz="1800" dirty="0"/>
              <a:t>The merged list includes a higher than usual number of care home patients, and there is a high number of Extra Care &amp; Residential Homes in the area .</a:t>
            </a:r>
          </a:p>
          <a:p>
            <a:pPr>
              <a:spcBef>
                <a:spcPts val="0"/>
              </a:spcBef>
              <a:spcAft>
                <a:spcPts val="600"/>
              </a:spcAft>
              <a:buFont typeface="Courier New" panose="02070309020205020404" pitchFamily="49" charset="0"/>
              <a:buChar char="o"/>
            </a:pPr>
            <a:r>
              <a:rPr lang="en-GB" sz="1800" dirty="0" smtClean="0"/>
              <a:t>Innovative </a:t>
            </a:r>
            <a:r>
              <a:rPr lang="en-GB" sz="1800" dirty="0"/>
              <a:t>models of access (different clinic models, technology enabled access, linking core &amp; extended </a:t>
            </a:r>
            <a:r>
              <a:rPr lang="en-GB" sz="1800" dirty="0" smtClean="0"/>
              <a:t>hours etc) are being sought.</a:t>
            </a:r>
            <a:endParaRPr lang="en-GB" sz="1800" dirty="0"/>
          </a:p>
          <a:p>
            <a:endParaRPr lang="en-GB" dirty="0"/>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45</a:t>
            </a:fld>
            <a:endParaRPr lang="en-GB" noProof="0"/>
          </a:p>
        </p:txBody>
      </p:sp>
    </p:spTree>
    <p:extLst>
      <p:ext uri="{BB962C8B-B14F-4D97-AF65-F5344CB8AC3E}">
        <p14:creationId xmlns:p14="http://schemas.microsoft.com/office/powerpoint/2010/main" val="194457077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Half Penny Steps Health Centre</a:t>
            </a:r>
            <a:endParaRPr lang="en-GB" sz="3200" dirty="0"/>
          </a:p>
        </p:txBody>
      </p:sp>
      <p:sp>
        <p:nvSpPr>
          <p:cNvPr id="3" name="Content Placeholder 2"/>
          <p:cNvSpPr>
            <a:spLocks noGrp="1"/>
          </p:cNvSpPr>
          <p:nvPr>
            <p:ph idx="1"/>
          </p:nvPr>
        </p:nvSpPr>
        <p:spPr>
          <a:xfrm>
            <a:off x="358775" y="2052001"/>
            <a:ext cx="8426449" cy="3780000"/>
          </a:xfrm>
        </p:spPr>
        <p:txBody>
          <a:bodyPr/>
          <a:lstStyle/>
          <a:p>
            <a:pPr>
              <a:spcBef>
                <a:spcPts val="0"/>
              </a:spcBef>
              <a:spcAft>
                <a:spcPts val="600"/>
              </a:spcAft>
              <a:buFont typeface="Courier New" panose="02070309020205020404" pitchFamily="49" charset="0"/>
              <a:buChar char="o"/>
            </a:pPr>
            <a:r>
              <a:rPr lang="en-GB" sz="1800" dirty="0"/>
              <a:t>Part of West London CCG (K&amp;C &amp; QPP) and located in Westminster Borough</a:t>
            </a:r>
          </a:p>
          <a:p>
            <a:pPr>
              <a:spcBef>
                <a:spcPts val="0"/>
              </a:spcBef>
              <a:spcAft>
                <a:spcPts val="600"/>
              </a:spcAft>
              <a:buFont typeface="Courier New" panose="02070309020205020404" pitchFamily="49" charset="0"/>
              <a:buChar char="o"/>
            </a:pPr>
            <a:r>
              <a:rPr lang="en-GB" sz="1800" dirty="0"/>
              <a:t>Currently provided under an APMS contract which is coming to an end in September 2017. </a:t>
            </a:r>
          </a:p>
          <a:p>
            <a:pPr>
              <a:spcBef>
                <a:spcPts val="0"/>
              </a:spcBef>
              <a:spcAft>
                <a:spcPts val="600"/>
              </a:spcAft>
              <a:buFont typeface="Courier New" panose="02070309020205020404" pitchFamily="49" charset="0"/>
              <a:buChar char="o"/>
            </a:pPr>
            <a:r>
              <a:rPr lang="en-GB" sz="1800" dirty="0"/>
              <a:t>West London CCG currently </a:t>
            </a:r>
            <a:r>
              <a:rPr lang="en-GB" sz="1800" dirty="0" smtClean="0"/>
              <a:t>commissions </a:t>
            </a:r>
            <a:r>
              <a:rPr lang="en-GB" sz="1800" dirty="0"/>
              <a:t>a walk in service from Halfpenny Steps </a:t>
            </a:r>
            <a:r>
              <a:rPr lang="en-GB" sz="1800" dirty="0" smtClean="0"/>
              <a:t>through a separate contract.  This will not form part of the </a:t>
            </a:r>
            <a:r>
              <a:rPr lang="en-GB" sz="1800" smtClean="0"/>
              <a:t>APMS contract.</a:t>
            </a:r>
            <a:endParaRPr lang="en-GB" sz="1800" dirty="0"/>
          </a:p>
          <a:p>
            <a:pPr>
              <a:spcBef>
                <a:spcPts val="0"/>
              </a:spcBef>
              <a:spcAft>
                <a:spcPts val="600"/>
              </a:spcAft>
              <a:buFont typeface="Courier New" panose="02070309020205020404" pitchFamily="49" charset="0"/>
              <a:buChar char="o"/>
            </a:pPr>
            <a:r>
              <a:rPr lang="en-GB" sz="1800" dirty="0"/>
              <a:t>Located in a relatively new purpose-built community and health service facility on a busy road, in Harrow Road Ward of Westminster. </a:t>
            </a:r>
          </a:p>
          <a:p>
            <a:pPr>
              <a:spcBef>
                <a:spcPts val="0"/>
              </a:spcBef>
              <a:spcAft>
                <a:spcPts val="600"/>
              </a:spcAft>
              <a:buFont typeface="Courier New" panose="02070309020205020404" pitchFamily="49" charset="0"/>
              <a:buChar char="o"/>
            </a:pPr>
            <a:r>
              <a:rPr lang="en-GB" sz="1800" dirty="0"/>
              <a:t>List size at October 2016 was </a:t>
            </a:r>
            <a:r>
              <a:rPr lang="en-GB" sz="1800" dirty="0" smtClean="0"/>
              <a:t>5062</a:t>
            </a:r>
            <a:r>
              <a:rPr lang="en-GB" sz="1800" dirty="0"/>
              <a:t> </a:t>
            </a:r>
            <a:r>
              <a:rPr lang="en-GB" sz="1800" dirty="0" smtClean="0"/>
              <a:t>and will therefore be eligible for PSS. </a:t>
            </a:r>
            <a:endParaRPr lang="en-GB" sz="1800" dirty="0"/>
          </a:p>
          <a:p>
            <a:pPr>
              <a:spcBef>
                <a:spcPts val="0"/>
              </a:spcBef>
              <a:spcAft>
                <a:spcPts val="600"/>
              </a:spcAft>
              <a:buFont typeface="Courier New" panose="02070309020205020404" pitchFamily="49" charset="0"/>
              <a:buChar char="o"/>
            </a:pPr>
            <a:r>
              <a:rPr lang="en-GB" sz="1800" dirty="0"/>
              <a:t>List has increased by 25% since 1st April 2013. </a:t>
            </a:r>
          </a:p>
          <a:p>
            <a:pPr>
              <a:spcBef>
                <a:spcPts val="0"/>
              </a:spcBef>
              <a:spcAft>
                <a:spcPts val="600"/>
              </a:spcAft>
              <a:buFont typeface="Courier New" panose="02070309020205020404" pitchFamily="49" charset="0"/>
              <a:buChar char="o"/>
            </a:pPr>
            <a:r>
              <a:rPr lang="en-GB" sz="1800" dirty="0"/>
              <a:t>Large proportion of young children and people 25-39 years</a:t>
            </a:r>
          </a:p>
          <a:p>
            <a:endParaRPr lang="en-GB" dirty="0"/>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46</a:t>
            </a:fld>
            <a:endParaRPr lang="en-GB" noProof="0"/>
          </a:p>
        </p:txBody>
      </p:sp>
    </p:spTree>
    <p:extLst>
      <p:ext uri="{BB962C8B-B14F-4D97-AF65-F5344CB8AC3E}">
        <p14:creationId xmlns:p14="http://schemas.microsoft.com/office/powerpoint/2010/main" val="111556258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Broadmead Surgery</a:t>
            </a:r>
            <a:endParaRPr lang="en-GB" sz="3200" dirty="0"/>
          </a:p>
        </p:txBody>
      </p:sp>
      <p:sp>
        <p:nvSpPr>
          <p:cNvPr id="3" name="Content Placeholder 2"/>
          <p:cNvSpPr>
            <a:spLocks noGrp="1"/>
          </p:cNvSpPr>
          <p:nvPr>
            <p:ph idx="1"/>
          </p:nvPr>
        </p:nvSpPr>
        <p:spPr>
          <a:xfrm>
            <a:off x="358775" y="2052001"/>
            <a:ext cx="8426449" cy="3780000"/>
          </a:xfrm>
        </p:spPr>
        <p:txBody>
          <a:bodyPr/>
          <a:lstStyle/>
          <a:p>
            <a:pPr>
              <a:spcBef>
                <a:spcPts val="0"/>
              </a:spcBef>
              <a:spcAft>
                <a:spcPts val="600"/>
              </a:spcAft>
              <a:buFont typeface="Courier New" panose="02070309020205020404" pitchFamily="49" charset="0"/>
              <a:buChar char="o"/>
            </a:pPr>
            <a:r>
              <a:rPr lang="en-GB" sz="1800" dirty="0"/>
              <a:t>The practice is part of Ealing CCG</a:t>
            </a:r>
          </a:p>
          <a:p>
            <a:pPr>
              <a:spcBef>
                <a:spcPts val="0"/>
              </a:spcBef>
              <a:spcAft>
                <a:spcPts val="600"/>
              </a:spcAft>
              <a:buFont typeface="Courier New" panose="02070309020205020404" pitchFamily="49" charset="0"/>
              <a:buChar char="o"/>
            </a:pPr>
            <a:r>
              <a:rPr lang="en-GB" sz="1800" dirty="0"/>
              <a:t>APMS contract coming to an end on 30 September 2017. </a:t>
            </a:r>
          </a:p>
          <a:p>
            <a:pPr>
              <a:spcBef>
                <a:spcPts val="0"/>
              </a:spcBef>
              <a:spcAft>
                <a:spcPts val="600"/>
              </a:spcAft>
              <a:buFont typeface="Courier New" panose="02070309020205020404" pitchFamily="49" charset="0"/>
              <a:buChar char="o"/>
            </a:pPr>
            <a:r>
              <a:rPr lang="en-GB" sz="1800" dirty="0"/>
              <a:t>Relatively new purpose-built community and health service facility in Grand Union Village. </a:t>
            </a:r>
          </a:p>
          <a:p>
            <a:pPr>
              <a:spcBef>
                <a:spcPts val="0"/>
              </a:spcBef>
              <a:spcAft>
                <a:spcPts val="600"/>
              </a:spcAft>
              <a:buFont typeface="Courier New" panose="02070309020205020404" pitchFamily="49" charset="0"/>
              <a:buChar char="o"/>
            </a:pPr>
            <a:r>
              <a:rPr lang="en-GB" sz="1800" dirty="0"/>
              <a:t>Shares the health centre with 3 other practices as well as community health services.  </a:t>
            </a:r>
          </a:p>
          <a:p>
            <a:pPr>
              <a:spcBef>
                <a:spcPts val="0"/>
              </a:spcBef>
              <a:spcAft>
                <a:spcPts val="600"/>
              </a:spcAft>
              <a:buFont typeface="Courier New" panose="02070309020205020404" pitchFamily="49" charset="0"/>
              <a:buChar char="o"/>
            </a:pPr>
            <a:r>
              <a:rPr lang="en-GB" sz="1800" dirty="0"/>
              <a:t>List size at October 2016 was </a:t>
            </a:r>
            <a:r>
              <a:rPr lang="en-GB" sz="1800" dirty="0" smtClean="0"/>
              <a:t>4236 and therefore eligible for PSS. </a:t>
            </a:r>
            <a:endParaRPr lang="en-GB" sz="1800" dirty="0"/>
          </a:p>
          <a:p>
            <a:pPr>
              <a:spcBef>
                <a:spcPts val="0"/>
              </a:spcBef>
              <a:spcAft>
                <a:spcPts val="600"/>
              </a:spcAft>
              <a:buFont typeface="Courier New" panose="02070309020205020404" pitchFamily="49" charset="0"/>
              <a:buChar char="o"/>
            </a:pPr>
            <a:r>
              <a:rPr lang="en-GB" sz="1800" dirty="0"/>
              <a:t>List has grown 17% since 2013. </a:t>
            </a:r>
          </a:p>
          <a:p>
            <a:pPr>
              <a:spcBef>
                <a:spcPts val="0"/>
              </a:spcBef>
              <a:spcAft>
                <a:spcPts val="600"/>
              </a:spcAft>
              <a:buFont typeface="Courier New" panose="02070309020205020404" pitchFamily="49" charset="0"/>
              <a:buChar char="o"/>
            </a:pPr>
            <a:r>
              <a:rPr lang="en-GB" sz="1800" dirty="0"/>
              <a:t>Large proportion children under 10 (20%)</a:t>
            </a:r>
          </a:p>
          <a:p>
            <a:pPr>
              <a:spcBef>
                <a:spcPts val="0"/>
              </a:spcBef>
              <a:spcAft>
                <a:spcPts val="600"/>
              </a:spcAft>
              <a:buFont typeface="Courier New" panose="02070309020205020404" pitchFamily="49" charset="0"/>
              <a:buChar char="o"/>
            </a:pPr>
            <a:r>
              <a:rPr lang="en-GB" sz="1800" dirty="0"/>
              <a:t>Large BAME population (around 57% of total population)</a:t>
            </a:r>
          </a:p>
          <a:p>
            <a:pPr>
              <a:spcBef>
                <a:spcPts val="0"/>
              </a:spcBef>
              <a:spcAft>
                <a:spcPts val="600"/>
              </a:spcAft>
              <a:buFont typeface="Courier New" panose="02070309020205020404" pitchFamily="49" charset="0"/>
              <a:buChar char="o"/>
            </a:pPr>
            <a:endParaRPr lang="en-GB" sz="1800" dirty="0"/>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47</a:t>
            </a:fld>
            <a:endParaRPr lang="en-GB" noProof="0"/>
          </a:p>
        </p:txBody>
      </p:sp>
    </p:spTree>
    <p:extLst>
      <p:ext uri="{BB962C8B-B14F-4D97-AF65-F5344CB8AC3E}">
        <p14:creationId xmlns:p14="http://schemas.microsoft.com/office/powerpoint/2010/main" val="396448847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Woodbridge Medical Centre</a:t>
            </a:r>
            <a:endParaRPr lang="en-GB" sz="3200" dirty="0"/>
          </a:p>
        </p:txBody>
      </p:sp>
      <p:sp>
        <p:nvSpPr>
          <p:cNvPr id="3" name="Content Placeholder 2"/>
          <p:cNvSpPr>
            <a:spLocks noGrp="1"/>
          </p:cNvSpPr>
          <p:nvPr>
            <p:ph idx="1"/>
          </p:nvPr>
        </p:nvSpPr>
        <p:spPr>
          <a:xfrm>
            <a:off x="358775" y="2052001"/>
            <a:ext cx="8426449" cy="4062196"/>
          </a:xfrm>
        </p:spPr>
        <p:txBody>
          <a:bodyPr/>
          <a:lstStyle/>
          <a:p>
            <a:pPr>
              <a:spcBef>
                <a:spcPts val="0"/>
              </a:spcBef>
              <a:spcAft>
                <a:spcPts val="600"/>
              </a:spcAft>
              <a:buFont typeface="Courier New" panose="02070309020205020404" pitchFamily="49" charset="0"/>
              <a:buChar char="o"/>
            </a:pPr>
            <a:r>
              <a:rPr lang="en-GB" sz="1800" dirty="0"/>
              <a:t>Part of Ealing CCG</a:t>
            </a:r>
          </a:p>
          <a:p>
            <a:pPr>
              <a:spcBef>
                <a:spcPts val="0"/>
              </a:spcBef>
              <a:spcAft>
                <a:spcPts val="600"/>
              </a:spcAft>
              <a:buFont typeface="Courier New" panose="02070309020205020404" pitchFamily="49" charset="0"/>
              <a:buChar char="o"/>
            </a:pPr>
            <a:r>
              <a:rPr lang="en-GB" sz="1800" dirty="0"/>
              <a:t>APMS contract coming to an end on 31 December 2017. </a:t>
            </a:r>
          </a:p>
          <a:p>
            <a:pPr>
              <a:spcBef>
                <a:spcPts val="0"/>
              </a:spcBef>
              <a:spcAft>
                <a:spcPts val="600"/>
              </a:spcAft>
              <a:buFont typeface="Courier New" panose="02070309020205020404" pitchFamily="49" charset="0"/>
              <a:buChar char="o"/>
            </a:pPr>
            <a:r>
              <a:rPr lang="en-GB" sz="1800" dirty="0"/>
              <a:t>Relatively new purpose-built community and health service facility. </a:t>
            </a:r>
          </a:p>
          <a:p>
            <a:pPr>
              <a:spcBef>
                <a:spcPts val="0"/>
              </a:spcBef>
              <a:spcAft>
                <a:spcPts val="600"/>
              </a:spcAft>
              <a:buFont typeface="Courier New" panose="02070309020205020404" pitchFamily="49" charset="0"/>
              <a:buChar char="o"/>
            </a:pPr>
            <a:r>
              <a:rPr lang="en-GB" sz="1800" dirty="0"/>
              <a:t>Shares the health centre with 1 other </a:t>
            </a:r>
            <a:r>
              <a:rPr lang="en-GB" sz="1800" dirty="0" smtClean="0"/>
              <a:t>practice </a:t>
            </a:r>
            <a:r>
              <a:rPr lang="en-GB" sz="1800" dirty="0"/>
              <a:t>as well as community health services.  </a:t>
            </a:r>
          </a:p>
          <a:p>
            <a:pPr>
              <a:spcBef>
                <a:spcPts val="0"/>
              </a:spcBef>
              <a:spcAft>
                <a:spcPts val="600"/>
              </a:spcAft>
              <a:buFont typeface="Courier New" panose="02070309020205020404" pitchFamily="49" charset="0"/>
              <a:buChar char="o"/>
            </a:pPr>
            <a:r>
              <a:rPr lang="en-GB" sz="1800" dirty="0"/>
              <a:t>List size at October 2016 was </a:t>
            </a:r>
            <a:r>
              <a:rPr lang="en-GB" sz="1800" dirty="0" smtClean="0"/>
              <a:t>5283</a:t>
            </a:r>
            <a:r>
              <a:rPr lang="en-GB" sz="1800" dirty="0"/>
              <a:t> </a:t>
            </a:r>
            <a:r>
              <a:rPr lang="en-GB" sz="1800" dirty="0" smtClean="0"/>
              <a:t>and therefore eligible for PSS. </a:t>
            </a:r>
            <a:r>
              <a:rPr lang="en-GB" sz="1800" dirty="0"/>
              <a:t>The list has grown by 20% since 2013.</a:t>
            </a:r>
          </a:p>
          <a:p>
            <a:pPr>
              <a:spcBef>
                <a:spcPts val="0"/>
              </a:spcBef>
              <a:spcAft>
                <a:spcPts val="600"/>
              </a:spcAft>
              <a:buFont typeface="Courier New" panose="02070309020205020404" pitchFamily="49" charset="0"/>
              <a:buChar char="o"/>
            </a:pPr>
            <a:r>
              <a:rPr lang="en-GB" sz="1800" dirty="0"/>
              <a:t>High proportion of males aged 25-35</a:t>
            </a:r>
          </a:p>
          <a:p>
            <a:pPr>
              <a:spcBef>
                <a:spcPts val="0"/>
              </a:spcBef>
              <a:spcAft>
                <a:spcPts val="600"/>
              </a:spcAft>
              <a:buFont typeface="Courier New" panose="02070309020205020404" pitchFamily="49" charset="0"/>
              <a:buChar char="o"/>
            </a:pPr>
            <a:r>
              <a:rPr lang="en-GB" sz="1800" dirty="0"/>
              <a:t>Large Tamil speaking population, which accounts for 58% of </a:t>
            </a:r>
            <a:r>
              <a:rPr lang="en-GB" sz="1800" dirty="0" smtClean="0"/>
              <a:t>the </a:t>
            </a:r>
            <a:r>
              <a:rPr lang="en-GB" sz="1800" dirty="0"/>
              <a:t>total registered population. </a:t>
            </a:r>
          </a:p>
          <a:p>
            <a:pPr>
              <a:buFont typeface="Courier New" panose="02070309020205020404" pitchFamily="49" charset="0"/>
              <a:buChar char="o"/>
            </a:pPr>
            <a:endParaRPr lang="en-GB" sz="1800" dirty="0"/>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48</a:t>
            </a:fld>
            <a:endParaRPr lang="en-GB" noProof="0"/>
          </a:p>
        </p:txBody>
      </p:sp>
    </p:spTree>
    <p:extLst>
      <p:ext uri="{BB962C8B-B14F-4D97-AF65-F5344CB8AC3E}">
        <p14:creationId xmlns:p14="http://schemas.microsoft.com/office/powerpoint/2010/main" val="3606414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Featherstone Road Medical Centre</a:t>
            </a:r>
            <a:endParaRPr lang="en-GB" sz="3200" dirty="0"/>
          </a:p>
        </p:txBody>
      </p:sp>
      <p:sp>
        <p:nvSpPr>
          <p:cNvPr id="3" name="Content Placeholder 2"/>
          <p:cNvSpPr>
            <a:spLocks noGrp="1"/>
          </p:cNvSpPr>
          <p:nvPr>
            <p:ph idx="1"/>
          </p:nvPr>
        </p:nvSpPr>
        <p:spPr>
          <a:xfrm>
            <a:off x="358775" y="2052000"/>
            <a:ext cx="8426449" cy="4257699"/>
          </a:xfrm>
        </p:spPr>
        <p:txBody>
          <a:bodyPr/>
          <a:lstStyle/>
          <a:p>
            <a:pPr>
              <a:buFont typeface="Courier New" panose="02070309020205020404" pitchFamily="49" charset="0"/>
              <a:buChar char="o"/>
            </a:pPr>
            <a:r>
              <a:rPr lang="en-GB" sz="1800" dirty="0"/>
              <a:t>The practice is part of Ealing </a:t>
            </a:r>
            <a:r>
              <a:rPr lang="en-GB" sz="1800" dirty="0" smtClean="0"/>
              <a:t>CCG.</a:t>
            </a:r>
            <a:endParaRPr lang="en-GB" sz="1800" dirty="0"/>
          </a:p>
          <a:p>
            <a:pPr>
              <a:buFont typeface="Courier New" panose="02070309020205020404" pitchFamily="49" charset="0"/>
              <a:buChar char="o"/>
            </a:pPr>
            <a:r>
              <a:rPr lang="en-GB" sz="1800" dirty="0"/>
              <a:t>APMS contract coming to an end on 30 October 2017. </a:t>
            </a:r>
          </a:p>
          <a:p>
            <a:pPr>
              <a:buFont typeface="Courier New" panose="02070309020205020404" pitchFamily="49" charset="0"/>
              <a:buChar char="o"/>
            </a:pPr>
            <a:r>
              <a:rPr lang="en-GB" sz="1800" dirty="0"/>
              <a:t>Purpose-built health service facility owned by London North West Hospital Trust. It shares the building with a range of community health services.  </a:t>
            </a:r>
          </a:p>
          <a:p>
            <a:pPr>
              <a:buFont typeface="Courier New" panose="02070309020205020404" pitchFamily="49" charset="0"/>
              <a:buChar char="o"/>
            </a:pPr>
            <a:r>
              <a:rPr lang="en-GB" sz="1800" dirty="0"/>
              <a:t>List size at October 2016 was 8227.  This equates to 7205.71 weighted patients..</a:t>
            </a:r>
          </a:p>
          <a:p>
            <a:pPr>
              <a:buFont typeface="Courier New" panose="02070309020205020404" pitchFamily="49" charset="0"/>
              <a:buChar char="o"/>
            </a:pPr>
            <a:r>
              <a:rPr lang="en-GB" sz="1800" dirty="0"/>
              <a:t>The list has grown by 20% since 2013.</a:t>
            </a:r>
          </a:p>
          <a:p>
            <a:pPr>
              <a:buFont typeface="Courier New" panose="02070309020205020404" pitchFamily="49" charset="0"/>
              <a:buChar char="o"/>
            </a:pPr>
            <a:r>
              <a:rPr lang="en-GB" sz="1800" dirty="0"/>
              <a:t>Walk in service currently commissioned by the CCG under a separate contract. This will come to an end 31 March 2017. </a:t>
            </a:r>
          </a:p>
          <a:p>
            <a:pPr>
              <a:buFont typeface="Courier New" panose="02070309020205020404" pitchFamily="49" charset="0"/>
              <a:buChar char="o"/>
            </a:pPr>
            <a:r>
              <a:rPr lang="en-GB" sz="1800" dirty="0"/>
              <a:t>High proportion of young children and males aged 25-35. </a:t>
            </a:r>
          </a:p>
          <a:p>
            <a:pPr>
              <a:buFont typeface="Courier New" panose="02070309020205020404" pitchFamily="49" charset="0"/>
              <a:buChar char="o"/>
            </a:pPr>
            <a:r>
              <a:rPr lang="en-GB" sz="1800" dirty="0"/>
              <a:t>Very Large BAME population (90% of total registered population). </a:t>
            </a:r>
          </a:p>
          <a:p>
            <a:pPr>
              <a:buFont typeface="Courier New" panose="02070309020205020404" pitchFamily="49" charset="0"/>
              <a:buChar char="o"/>
            </a:pPr>
            <a:endParaRPr lang="en-GB" sz="1800" dirty="0"/>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49</a:t>
            </a:fld>
            <a:endParaRPr lang="en-GB" noProof="0"/>
          </a:p>
        </p:txBody>
      </p:sp>
    </p:spTree>
    <p:extLst>
      <p:ext uri="{BB962C8B-B14F-4D97-AF65-F5344CB8AC3E}">
        <p14:creationId xmlns:p14="http://schemas.microsoft.com/office/powerpoint/2010/main" val="36812119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3200" dirty="0" smtClean="0"/>
              <a:t>London’s APMS Commissioning Programme</a:t>
            </a:r>
            <a:br>
              <a:rPr lang="en-GB" sz="3200" dirty="0" smtClean="0"/>
            </a:br>
            <a:r>
              <a:rPr lang="en-GB" sz="3200" dirty="0"/>
              <a:t/>
            </a:r>
            <a:br>
              <a:rPr lang="en-GB" sz="3200" dirty="0"/>
            </a:br>
            <a:r>
              <a:rPr lang="en-GB" sz="3200" dirty="0" smtClean="0"/>
              <a:t/>
            </a:r>
            <a:br>
              <a:rPr lang="en-GB" sz="3200" dirty="0" smtClean="0"/>
            </a:br>
            <a:r>
              <a:rPr lang="en-GB" sz="3200" dirty="0" smtClean="0"/>
              <a:t>Jill Webb</a:t>
            </a:r>
            <a:endParaRPr lang="en-GB" sz="3200" dirty="0"/>
          </a:p>
        </p:txBody>
      </p:sp>
      <p:sp>
        <p:nvSpPr>
          <p:cNvPr id="3" name="Slide Number Placeholder 2"/>
          <p:cNvSpPr>
            <a:spLocks noGrp="1"/>
          </p:cNvSpPr>
          <p:nvPr>
            <p:ph type="sldNum" sz="quarter" idx="12"/>
          </p:nvPr>
        </p:nvSpPr>
        <p:spPr/>
        <p:txBody>
          <a:bodyPr/>
          <a:lstStyle/>
          <a:p>
            <a:fld id="{23134A5E-8B9A-4F1B-8A1C-D54727A06F98}" type="slidenum">
              <a:rPr lang="en-GB" noProof="0" smtClean="0"/>
              <a:pPr/>
              <a:t>5</a:t>
            </a:fld>
            <a:endParaRPr lang="en-GB" noProof="0"/>
          </a:p>
        </p:txBody>
      </p:sp>
    </p:spTree>
    <p:extLst>
      <p:ext uri="{BB962C8B-B14F-4D97-AF65-F5344CB8AC3E}">
        <p14:creationId xmlns:p14="http://schemas.microsoft.com/office/powerpoint/2010/main" val="400043224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err="1" smtClean="0"/>
              <a:t>Bedfont</a:t>
            </a:r>
            <a:r>
              <a:rPr lang="en-GB" sz="3200" dirty="0" smtClean="0"/>
              <a:t> Surgery</a:t>
            </a:r>
            <a:endParaRPr lang="en-GB" sz="3200" dirty="0"/>
          </a:p>
        </p:txBody>
      </p:sp>
      <p:sp>
        <p:nvSpPr>
          <p:cNvPr id="3" name="Content Placeholder 2"/>
          <p:cNvSpPr>
            <a:spLocks noGrp="1"/>
          </p:cNvSpPr>
          <p:nvPr>
            <p:ph idx="1"/>
          </p:nvPr>
        </p:nvSpPr>
        <p:spPr>
          <a:xfrm>
            <a:off x="358775" y="2052001"/>
            <a:ext cx="8426449" cy="3780000"/>
          </a:xfrm>
        </p:spPr>
        <p:txBody>
          <a:bodyPr/>
          <a:lstStyle/>
          <a:p>
            <a:pPr>
              <a:spcBef>
                <a:spcPts val="0"/>
              </a:spcBef>
              <a:spcAft>
                <a:spcPts val="600"/>
              </a:spcAft>
              <a:buFont typeface="Courier New" panose="02070309020205020404" pitchFamily="49" charset="0"/>
              <a:buChar char="o"/>
            </a:pPr>
            <a:r>
              <a:rPr lang="en-GB" sz="1800" dirty="0"/>
              <a:t>The practice is part of Hounslow </a:t>
            </a:r>
            <a:r>
              <a:rPr lang="en-GB" sz="1800" dirty="0" smtClean="0"/>
              <a:t>CCG.</a:t>
            </a:r>
            <a:endParaRPr lang="en-GB" sz="1800" dirty="0"/>
          </a:p>
          <a:p>
            <a:pPr>
              <a:spcBef>
                <a:spcPts val="0"/>
              </a:spcBef>
              <a:spcAft>
                <a:spcPts val="600"/>
              </a:spcAft>
              <a:buFont typeface="Courier New" panose="02070309020205020404" pitchFamily="49" charset="0"/>
              <a:buChar char="o"/>
            </a:pPr>
            <a:r>
              <a:rPr lang="en-GB" sz="1800" dirty="0"/>
              <a:t>APMS contract will come to an end on 30 June 2017. </a:t>
            </a:r>
          </a:p>
          <a:p>
            <a:pPr>
              <a:spcBef>
                <a:spcPts val="0"/>
              </a:spcBef>
              <a:spcAft>
                <a:spcPts val="600"/>
              </a:spcAft>
              <a:buFont typeface="Courier New" panose="02070309020205020404" pitchFamily="49" charset="0"/>
              <a:buChar char="o"/>
            </a:pPr>
            <a:r>
              <a:rPr lang="en-GB" sz="1800" dirty="0"/>
              <a:t>Currently in a temporary building in the site of a health centre owned by Hounslow and Richmond Community Healthcare NHS Trust (HRCH). </a:t>
            </a:r>
          </a:p>
          <a:p>
            <a:pPr>
              <a:spcBef>
                <a:spcPts val="0"/>
              </a:spcBef>
              <a:spcAft>
                <a:spcPts val="600"/>
              </a:spcAft>
              <a:buFont typeface="Courier New" panose="02070309020205020404" pitchFamily="49" charset="0"/>
              <a:buChar char="o"/>
            </a:pPr>
            <a:r>
              <a:rPr lang="en-GB" sz="1800" dirty="0"/>
              <a:t>HRCH </a:t>
            </a:r>
            <a:r>
              <a:rPr lang="en-GB" sz="1800" dirty="0" smtClean="0"/>
              <a:t>has </a:t>
            </a:r>
            <a:r>
              <a:rPr lang="en-GB" sz="1800" dirty="0"/>
              <a:t>indicted </a:t>
            </a:r>
            <a:r>
              <a:rPr lang="en-GB" sz="1800" dirty="0" smtClean="0"/>
              <a:t>its </a:t>
            </a:r>
            <a:r>
              <a:rPr lang="en-GB" sz="1800" dirty="0"/>
              <a:t>intention </a:t>
            </a:r>
            <a:r>
              <a:rPr lang="en-GB" sz="1800" dirty="0" smtClean="0"/>
              <a:t>to re-develop </a:t>
            </a:r>
            <a:r>
              <a:rPr lang="en-GB" sz="1800" dirty="0"/>
              <a:t>the site in near future. </a:t>
            </a:r>
          </a:p>
          <a:p>
            <a:pPr>
              <a:spcBef>
                <a:spcPts val="0"/>
              </a:spcBef>
              <a:spcAft>
                <a:spcPts val="600"/>
              </a:spcAft>
              <a:buFont typeface="Courier New" panose="02070309020205020404" pitchFamily="49" charset="0"/>
              <a:buChar char="o"/>
            </a:pPr>
            <a:r>
              <a:rPr lang="en-GB" sz="1800" dirty="0"/>
              <a:t>List size at October 2016 was </a:t>
            </a:r>
            <a:r>
              <a:rPr lang="en-GB" sz="1800" dirty="0" smtClean="0"/>
              <a:t>5,457</a:t>
            </a:r>
            <a:r>
              <a:rPr lang="en-GB" sz="1800" dirty="0"/>
              <a:t> </a:t>
            </a:r>
            <a:r>
              <a:rPr lang="en-GB" sz="1800" dirty="0" smtClean="0"/>
              <a:t>and is therefore eligible for PSS. </a:t>
            </a:r>
            <a:endParaRPr lang="en-GB" sz="1800" dirty="0"/>
          </a:p>
          <a:p>
            <a:pPr>
              <a:spcBef>
                <a:spcPts val="0"/>
              </a:spcBef>
              <a:spcAft>
                <a:spcPts val="600"/>
              </a:spcAft>
              <a:buFont typeface="Courier New" panose="02070309020205020404" pitchFamily="49" charset="0"/>
              <a:buChar char="o"/>
            </a:pPr>
            <a:r>
              <a:rPr lang="en-GB" sz="1800" dirty="0"/>
              <a:t>The list includes a higher than usual number of nursing home </a:t>
            </a:r>
            <a:r>
              <a:rPr lang="en-GB" sz="1800" dirty="0" smtClean="0"/>
              <a:t>patients.</a:t>
            </a:r>
            <a:endParaRPr lang="en-GB" sz="1800" dirty="0"/>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50</a:t>
            </a:fld>
            <a:endParaRPr lang="en-GB" noProof="0"/>
          </a:p>
        </p:txBody>
      </p:sp>
    </p:spTree>
    <p:extLst>
      <p:ext uri="{BB962C8B-B14F-4D97-AF65-F5344CB8AC3E}">
        <p14:creationId xmlns:p14="http://schemas.microsoft.com/office/powerpoint/2010/main" val="211051915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Isleworth Medical Centre</a:t>
            </a:r>
            <a:endParaRPr lang="en-GB" sz="3200" dirty="0"/>
          </a:p>
        </p:txBody>
      </p:sp>
      <p:sp>
        <p:nvSpPr>
          <p:cNvPr id="3" name="Content Placeholder 2"/>
          <p:cNvSpPr>
            <a:spLocks noGrp="1"/>
          </p:cNvSpPr>
          <p:nvPr>
            <p:ph idx="1"/>
          </p:nvPr>
        </p:nvSpPr>
        <p:spPr>
          <a:xfrm>
            <a:off x="358775" y="2052001"/>
            <a:ext cx="8426449" cy="3780000"/>
          </a:xfrm>
        </p:spPr>
        <p:txBody>
          <a:bodyPr/>
          <a:lstStyle/>
          <a:p>
            <a:pPr>
              <a:spcBef>
                <a:spcPts val="0"/>
              </a:spcBef>
              <a:spcAft>
                <a:spcPts val="600"/>
              </a:spcAft>
              <a:buFont typeface="Courier New" panose="02070309020205020404" pitchFamily="49" charset="0"/>
              <a:buChar char="o"/>
            </a:pPr>
            <a:r>
              <a:rPr lang="en-GB" sz="1800" dirty="0"/>
              <a:t>The practice is part of Hounslow CCG</a:t>
            </a:r>
          </a:p>
          <a:p>
            <a:pPr>
              <a:spcBef>
                <a:spcPts val="0"/>
              </a:spcBef>
              <a:spcAft>
                <a:spcPts val="600"/>
              </a:spcAft>
              <a:buFont typeface="Courier New" panose="02070309020205020404" pitchFamily="49" charset="0"/>
              <a:buChar char="o"/>
            </a:pPr>
            <a:r>
              <a:rPr lang="en-GB" sz="1800" dirty="0"/>
              <a:t>2 co-located APMS contracts </a:t>
            </a:r>
            <a:r>
              <a:rPr lang="en-GB" sz="1800" dirty="0" smtClean="0"/>
              <a:t>(</a:t>
            </a:r>
            <a:r>
              <a:rPr lang="en-GB" sz="1800" dirty="0"/>
              <a:t>G</a:t>
            </a:r>
            <a:r>
              <a:rPr lang="en-GB" sz="1800" dirty="0" smtClean="0"/>
              <a:t>rove MC and Isleworth Practice) coming </a:t>
            </a:r>
            <a:r>
              <a:rPr lang="en-GB" sz="1800" dirty="0"/>
              <a:t>to an end on 30 June 2017. Will become one </a:t>
            </a:r>
            <a:r>
              <a:rPr lang="en-GB" sz="1800" dirty="0" smtClean="0"/>
              <a:t>practice </a:t>
            </a:r>
            <a:r>
              <a:rPr lang="en-GB" sz="1800" dirty="0"/>
              <a:t>through this procurement</a:t>
            </a:r>
          </a:p>
          <a:p>
            <a:pPr>
              <a:spcBef>
                <a:spcPts val="0"/>
              </a:spcBef>
              <a:spcAft>
                <a:spcPts val="600"/>
              </a:spcAft>
              <a:buFont typeface="Courier New" panose="02070309020205020404" pitchFamily="49" charset="0"/>
              <a:buChar char="o"/>
            </a:pPr>
            <a:r>
              <a:rPr lang="en-GB" sz="1800" dirty="0"/>
              <a:t>Purpose-built health service facility. </a:t>
            </a:r>
          </a:p>
          <a:p>
            <a:pPr>
              <a:spcBef>
                <a:spcPts val="0"/>
              </a:spcBef>
              <a:spcAft>
                <a:spcPts val="600"/>
              </a:spcAft>
              <a:buFont typeface="Courier New" panose="02070309020205020404" pitchFamily="49" charset="0"/>
              <a:buChar char="o"/>
            </a:pPr>
            <a:r>
              <a:rPr lang="en-GB" sz="1800" dirty="0"/>
              <a:t>Shares building with community health services.  </a:t>
            </a:r>
          </a:p>
          <a:p>
            <a:pPr>
              <a:spcBef>
                <a:spcPts val="0"/>
              </a:spcBef>
              <a:spcAft>
                <a:spcPts val="600"/>
              </a:spcAft>
              <a:buFont typeface="Courier New" panose="02070309020205020404" pitchFamily="49" charset="0"/>
              <a:buChar char="o"/>
            </a:pPr>
            <a:r>
              <a:rPr lang="en-GB" sz="1800" dirty="0"/>
              <a:t>list size at October 2016 was 10,479.  This equates to 9,595.44 weighted patients. </a:t>
            </a:r>
          </a:p>
          <a:p>
            <a:pPr>
              <a:spcBef>
                <a:spcPts val="0"/>
              </a:spcBef>
              <a:spcAft>
                <a:spcPts val="600"/>
              </a:spcAft>
              <a:buFont typeface="Courier New" panose="02070309020205020404" pitchFamily="49" charset="0"/>
              <a:buChar char="o"/>
            </a:pPr>
            <a:r>
              <a:rPr lang="en-GB" sz="1800" dirty="0"/>
              <a:t>Relatively young population </a:t>
            </a:r>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51</a:t>
            </a:fld>
            <a:endParaRPr lang="en-GB" noProof="0"/>
          </a:p>
        </p:txBody>
      </p:sp>
    </p:spTree>
    <p:extLst>
      <p:ext uri="{BB962C8B-B14F-4D97-AF65-F5344CB8AC3E}">
        <p14:creationId xmlns:p14="http://schemas.microsoft.com/office/powerpoint/2010/main" val="115430068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1103400"/>
            <a:ext cx="8426449" cy="565200"/>
          </a:xfrm>
        </p:spPr>
        <p:txBody>
          <a:bodyPr/>
          <a:lstStyle/>
          <a:p>
            <a:r>
              <a:rPr lang="en-GB" sz="3200" dirty="0" smtClean="0"/>
              <a:t>Heston / Great West Practice</a:t>
            </a:r>
            <a:endParaRPr lang="en-GB" sz="3200" dirty="0"/>
          </a:p>
        </p:txBody>
      </p:sp>
      <p:sp>
        <p:nvSpPr>
          <p:cNvPr id="3" name="Content Placeholder 2"/>
          <p:cNvSpPr>
            <a:spLocks noGrp="1"/>
          </p:cNvSpPr>
          <p:nvPr>
            <p:ph idx="1"/>
          </p:nvPr>
        </p:nvSpPr>
        <p:spPr>
          <a:xfrm>
            <a:off x="358775" y="1741676"/>
            <a:ext cx="8426449" cy="4568024"/>
          </a:xfrm>
        </p:spPr>
        <p:txBody>
          <a:bodyPr/>
          <a:lstStyle/>
          <a:p>
            <a:pPr>
              <a:spcBef>
                <a:spcPts val="0"/>
              </a:spcBef>
              <a:spcAft>
                <a:spcPts val="600"/>
              </a:spcAft>
              <a:buFont typeface="Courier New" panose="02070309020205020404" pitchFamily="49" charset="0"/>
              <a:buChar char="o"/>
            </a:pPr>
            <a:r>
              <a:rPr lang="en-GB" sz="1800" dirty="0"/>
              <a:t>The practice is part of Hounslow CCG</a:t>
            </a:r>
          </a:p>
          <a:p>
            <a:pPr>
              <a:spcBef>
                <a:spcPts val="0"/>
              </a:spcBef>
              <a:spcAft>
                <a:spcPts val="600"/>
              </a:spcAft>
              <a:buFont typeface="Courier New" panose="02070309020205020404" pitchFamily="49" charset="0"/>
              <a:buChar char="o"/>
            </a:pPr>
            <a:r>
              <a:rPr lang="en-GB" sz="1800" dirty="0"/>
              <a:t>2 APMS </a:t>
            </a:r>
            <a:r>
              <a:rPr lang="en-GB" sz="1800" dirty="0" smtClean="0"/>
              <a:t>contracts (Heston Practice and Great West Surgery) </a:t>
            </a:r>
            <a:r>
              <a:rPr lang="en-GB" sz="1800" dirty="0"/>
              <a:t>coming to an end on 30 June </a:t>
            </a:r>
            <a:r>
              <a:rPr lang="en-GB" sz="1800" dirty="0" smtClean="0"/>
              <a:t>2017, currently provided </a:t>
            </a:r>
            <a:r>
              <a:rPr lang="en-GB" sz="1800" dirty="0"/>
              <a:t>by the same </a:t>
            </a:r>
            <a:r>
              <a:rPr lang="en-GB" sz="1800" dirty="0" smtClean="0"/>
              <a:t>provider. </a:t>
            </a:r>
            <a:r>
              <a:rPr lang="en-GB" sz="1800" dirty="0"/>
              <a:t>Will become one contract through this procurement, provided from both sites. </a:t>
            </a:r>
          </a:p>
          <a:p>
            <a:pPr>
              <a:spcBef>
                <a:spcPts val="0"/>
              </a:spcBef>
              <a:spcAft>
                <a:spcPts val="600"/>
              </a:spcAft>
              <a:buFont typeface="Courier New" panose="02070309020205020404" pitchFamily="49" charset="0"/>
              <a:buChar char="o"/>
            </a:pPr>
            <a:r>
              <a:rPr lang="en-GB" sz="1800" dirty="0"/>
              <a:t>Practices are located within 1.1 miles of each other. </a:t>
            </a:r>
          </a:p>
          <a:p>
            <a:pPr>
              <a:spcBef>
                <a:spcPts val="0"/>
              </a:spcBef>
              <a:spcAft>
                <a:spcPts val="600"/>
              </a:spcAft>
              <a:buFont typeface="Courier New" panose="02070309020205020404" pitchFamily="49" charset="0"/>
              <a:buChar char="o"/>
            </a:pPr>
            <a:r>
              <a:rPr lang="en-GB" sz="1800" dirty="0"/>
              <a:t>Heston Practice in purpose-built community and health service facility with 2 other practices. Plans underway to re-develop the site. </a:t>
            </a:r>
          </a:p>
          <a:p>
            <a:pPr>
              <a:spcBef>
                <a:spcPts val="0"/>
              </a:spcBef>
              <a:spcAft>
                <a:spcPts val="600"/>
              </a:spcAft>
              <a:buFont typeface="Courier New" panose="02070309020205020404" pitchFamily="49" charset="0"/>
              <a:buChar char="o"/>
            </a:pPr>
            <a:r>
              <a:rPr lang="en-GB" sz="1800" dirty="0"/>
              <a:t>Great West in relatively new purpose built health facility, with community services and a pharmacy. </a:t>
            </a:r>
          </a:p>
          <a:p>
            <a:pPr>
              <a:spcBef>
                <a:spcPts val="0"/>
              </a:spcBef>
              <a:spcAft>
                <a:spcPts val="600"/>
              </a:spcAft>
              <a:buFont typeface="Courier New" panose="02070309020205020404" pitchFamily="49" charset="0"/>
              <a:buChar char="o"/>
            </a:pPr>
            <a:r>
              <a:rPr lang="en-GB" sz="1800" dirty="0"/>
              <a:t>Provision of Hounslow Zero Tolerance Scheme requirement under contract.  </a:t>
            </a:r>
          </a:p>
          <a:p>
            <a:pPr>
              <a:spcBef>
                <a:spcPts val="0"/>
              </a:spcBef>
              <a:spcAft>
                <a:spcPts val="600"/>
              </a:spcAft>
              <a:buFont typeface="Courier New" panose="02070309020205020404" pitchFamily="49" charset="0"/>
              <a:buChar char="o"/>
            </a:pPr>
            <a:r>
              <a:rPr lang="en-GB" sz="1800" dirty="0"/>
              <a:t>Combined list size at October 2016  is 9128 , this equates to 8658.4 weighted patients</a:t>
            </a:r>
          </a:p>
          <a:p>
            <a:pPr>
              <a:spcBef>
                <a:spcPts val="0"/>
              </a:spcBef>
              <a:spcAft>
                <a:spcPts val="600"/>
              </a:spcAft>
              <a:buFont typeface="Courier New" panose="02070309020205020404" pitchFamily="49" charset="0"/>
              <a:buChar char="o"/>
            </a:pPr>
            <a:r>
              <a:rPr lang="en-GB" sz="1800" dirty="0"/>
              <a:t>Large BAME population (76%)</a:t>
            </a:r>
          </a:p>
          <a:p>
            <a:pPr>
              <a:spcBef>
                <a:spcPts val="0"/>
              </a:spcBef>
              <a:spcAft>
                <a:spcPts val="600"/>
              </a:spcAft>
              <a:buFont typeface="Courier New" panose="02070309020205020404" pitchFamily="49" charset="0"/>
              <a:buChar char="o"/>
            </a:pPr>
            <a:endParaRPr lang="en-GB" sz="1800" dirty="0"/>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52</a:t>
            </a:fld>
            <a:endParaRPr lang="en-GB" noProof="0"/>
          </a:p>
        </p:txBody>
      </p:sp>
    </p:spTree>
    <p:extLst>
      <p:ext uri="{BB962C8B-B14F-4D97-AF65-F5344CB8AC3E}">
        <p14:creationId xmlns:p14="http://schemas.microsoft.com/office/powerpoint/2010/main" val="287467661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latin typeface="Arial" pitchFamily="34" charset="0"/>
                <a:cs typeface="Arial" pitchFamily="34" charset="0"/>
              </a:rPr>
              <a:t>Next Steps</a:t>
            </a:r>
            <a:r>
              <a:rPr lang="en-GB" dirty="0" smtClean="0">
                <a:latin typeface="Arial" pitchFamily="34" charset="0"/>
                <a:cs typeface="Arial" pitchFamily="34" charset="0"/>
              </a:rPr>
              <a:t/>
            </a:r>
            <a:br>
              <a:rPr lang="en-GB" dirty="0" smtClean="0">
                <a:latin typeface="Arial" pitchFamily="34" charset="0"/>
                <a:cs typeface="Arial" pitchFamily="34" charset="0"/>
              </a:rPr>
            </a:br>
            <a:endParaRPr lang="en-GB" dirty="0"/>
          </a:p>
        </p:txBody>
      </p:sp>
      <p:sp>
        <p:nvSpPr>
          <p:cNvPr id="6" name="Content Placeholder 2"/>
          <p:cNvSpPr txBox="1">
            <a:spLocks noGrp="1"/>
          </p:cNvSpPr>
          <p:nvPr>
            <p:ph idx="1"/>
          </p:nvPr>
        </p:nvSpPr>
        <p:spPr>
          <a:xfrm>
            <a:off x="358775" y="2052001"/>
            <a:ext cx="8426449" cy="3780000"/>
          </a:xfrm>
          <a:prstGeom prst="rect">
            <a:avLst/>
          </a:prstGeom>
        </p:spPr>
        <p:txBody>
          <a:bodyPr vert="horz" lIns="91440" tIns="45720" rIns="91440" bIns="45720" rtlCol="0">
            <a:normAutofit/>
          </a:bodyPr>
          <a:lstStyle/>
          <a:p>
            <a:pPr marL="457200" lvl="1" indent="0">
              <a:spcBef>
                <a:spcPct val="20000"/>
              </a:spcBef>
              <a:spcAft>
                <a:spcPts val="500"/>
              </a:spcAft>
              <a:buNone/>
              <a:defRPr/>
            </a:pPr>
            <a:r>
              <a:rPr lang="en-US" sz="1800" dirty="0" smtClean="0">
                <a:latin typeface="Arial" pitchFamily="34" charset="0"/>
                <a:cs typeface="Arial" pitchFamily="34" charset="0"/>
              </a:rPr>
              <a:t>We will send you:</a:t>
            </a:r>
          </a:p>
          <a:p>
            <a:pPr marL="914400" lvl="1" indent="-457200">
              <a:spcBef>
                <a:spcPct val="20000"/>
              </a:spcBef>
              <a:spcAft>
                <a:spcPts val="500"/>
              </a:spcAft>
              <a:buFont typeface="Courier New" panose="02070309020205020404" pitchFamily="49" charset="0"/>
              <a:buChar char="o"/>
              <a:defRPr/>
            </a:pPr>
            <a:r>
              <a:rPr lang="en-US" sz="1800" dirty="0" smtClean="0">
                <a:latin typeface="Arial" pitchFamily="34" charset="0"/>
                <a:cs typeface="Arial" pitchFamily="34" charset="0"/>
              </a:rPr>
              <a:t>A copy of the presentation</a:t>
            </a:r>
          </a:p>
          <a:p>
            <a:pPr marL="914400" lvl="1" indent="-457200">
              <a:spcBef>
                <a:spcPct val="20000"/>
              </a:spcBef>
              <a:spcAft>
                <a:spcPts val="500"/>
              </a:spcAft>
              <a:buFont typeface="Courier New" panose="02070309020205020404" pitchFamily="49" charset="0"/>
              <a:buChar char="o"/>
              <a:defRPr/>
            </a:pPr>
            <a:r>
              <a:rPr lang="en-US" sz="1800" dirty="0" smtClean="0">
                <a:latin typeface="Arial" pitchFamily="34" charset="0"/>
                <a:cs typeface="Arial" pitchFamily="34" charset="0"/>
              </a:rPr>
              <a:t>A copy of the clarification questions and responses prepared from this meeting (also published on ProContract)</a:t>
            </a:r>
          </a:p>
          <a:p>
            <a:pPr marL="457200" lvl="1" indent="0">
              <a:spcBef>
                <a:spcPct val="20000"/>
              </a:spcBef>
              <a:spcAft>
                <a:spcPts val="500"/>
              </a:spcAft>
              <a:buNone/>
              <a:defRPr/>
            </a:pPr>
            <a:endParaRPr lang="en-US" sz="1800" dirty="0"/>
          </a:p>
          <a:p>
            <a:pPr marL="457200" lvl="1" indent="0">
              <a:spcBef>
                <a:spcPct val="20000"/>
              </a:spcBef>
              <a:spcAft>
                <a:spcPts val="500"/>
              </a:spcAft>
              <a:buNone/>
              <a:defRPr/>
            </a:pPr>
            <a:r>
              <a:rPr lang="en-US" sz="1800" dirty="0" smtClean="0">
                <a:latin typeface="Arial" pitchFamily="34" charset="0"/>
                <a:cs typeface="Arial" pitchFamily="34" charset="0"/>
              </a:rPr>
              <a:t>Key dates:</a:t>
            </a:r>
          </a:p>
          <a:p>
            <a:pPr marL="742950" lvl="1" indent="-285750">
              <a:spcBef>
                <a:spcPct val="20000"/>
              </a:spcBef>
              <a:spcAft>
                <a:spcPts val="500"/>
              </a:spcAft>
              <a:buFont typeface="Courier New" panose="02070309020205020404" pitchFamily="49" charset="0"/>
              <a:buChar char="o"/>
              <a:defRPr/>
            </a:pPr>
            <a:r>
              <a:rPr lang="en-US" sz="1800" dirty="0" smtClean="0"/>
              <a:t>Advert &amp; ITT available from 13 January</a:t>
            </a:r>
          </a:p>
          <a:p>
            <a:pPr marL="742950" lvl="1" indent="-285750">
              <a:spcBef>
                <a:spcPct val="20000"/>
              </a:spcBef>
              <a:spcAft>
                <a:spcPts val="500"/>
              </a:spcAft>
              <a:buFont typeface="Courier New" panose="02070309020205020404" pitchFamily="49" charset="0"/>
              <a:buChar char="o"/>
              <a:defRPr/>
            </a:pPr>
            <a:r>
              <a:rPr lang="en-US" sz="1800" dirty="0" smtClean="0">
                <a:latin typeface="Arial" pitchFamily="34" charset="0"/>
                <a:cs typeface="Arial" pitchFamily="34" charset="0"/>
              </a:rPr>
              <a:t>Submit </a:t>
            </a:r>
            <a:r>
              <a:rPr lang="en-US" sz="1800" dirty="0" smtClean="0"/>
              <a:t>completed ITT responses by 17 February</a:t>
            </a:r>
            <a:endParaRPr lang="en-US" sz="1800" dirty="0" smtClean="0">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23134A5E-8B9A-4F1B-8A1C-D54727A06F98}" type="slidenum">
              <a:rPr lang="en-GB" smtClean="0">
                <a:solidFill>
                  <a:prstClr val="black"/>
                </a:solidFill>
              </a:rPr>
              <a:pPr/>
              <a:t>53</a:t>
            </a:fld>
            <a:endParaRPr lang="en-GB">
              <a:solidFill>
                <a:prstClr val="black"/>
              </a:solidFill>
            </a:endParaRPr>
          </a:p>
        </p:txBody>
      </p:sp>
    </p:spTree>
    <p:extLst>
      <p:ext uri="{BB962C8B-B14F-4D97-AF65-F5344CB8AC3E}">
        <p14:creationId xmlns:p14="http://schemas.microsoft.com/office/powerpoint/2010/main" val="60471851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3134A5E-8B9A-4F1B-8A1C-D54727A06F98}" type="slidenum">
              <a:rPr lang="en-GB" noProof="0" smtClean="0"/>
              <a:pPr/>
              <a:t>54</a:t>
            </a:fld>
            <a:endParaRPr lang="en-GB" noProof="0"/>
          </a:p>
        </p:txBody>
      </p:sp>
      <p:sp>
        <p:nvSpPr>
          <p:cNvPr id="3" name="Title 2"/>
          <p:cNvSpPr>
            <a:spLocks noGrp="1"/>
          </p:cNvSpPr>
          <p:nvPr>
            <p:ph type="ctrTitle"/>
          </p:nvPr>
        </p:nvSpPr>
        <p:spPr/>
        <p:txBody>
          <a:bodyPr/>
          <a:lstStyle/>
          <a:p>
            <a:r>
              <a:rPr lang="en-GB" dirty="0" smtClean="0"/>
              <a:t>Comfort Break</a:t>
            </a:r>
            <a:endParaRPr lang="en-GB" dirty="0"/>
          </a:p>
        </p:txBody>
      </p:sp>
    </p:spTree>
    <p:extLst>
      <p:ext uri="{BB962C8B-B14F-4D97-AF65-F5344CB8AC3E}">
        <p14:creationId xmlns:p14="http://schemas.microsoft.com/office/powerpoint/2010/main" val="297665267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3200" dirty="0" smtClean="0"/>
              <a:t>Bidder Education and Training Module</a:t>
            </a:r>
            <a:br>
              <a:rPr lang="en-GB" sz="3200" dirty="0" smtClean="0"/>
            </a:br>
            <a:r>
              <a:rPr lang="en-GB" sz="3200" dirty="0"/>
              <a:t/>
            </a:r>
            <a:br>
              <a:rPr lang="en-GB" sz="3200" dirty="0"/>
            </a:br>
            <a:r>
              <a:rPr lang="en-GB" sz="3200" dirty="0" smtClean="0"/>
              <a:t/>
            </a:r>
            <a:br>
              <a:rPr lang="en-GB" sz="3200" dirty="0" smtClean="0"/>
            </a:br>
            <a:r>
              <a:rPr lang="en-GB" sz="3200" dirty="0"/>
              <a:t/>
            </a:r>
            <a:br>
              <a:rPr lang="en-GB" sz="3200" dirty="0"/>
            </a:br>
            <a:r>
              <a:rPr lang="en-GB" sz="3200" dirty="0" smtClean="0"/>
              <a:t>David Mansfield</a:t>
            </a:r>
            <a:endParaRPr lang="en-GB" sz="3200" dirty="0"/>
          </a:p>
        </p:txBody>
      </p:sp>
      <p:sp>
        <p:nvSpPr>
          <p:cNvPr id="3" name="Slide Number Placeholder 2"/>
          <p:cNvSpPr>
            <a:spLocks noGrp="1"/>
          </p:cNvSpPr>
          <p:nvPr>
            <p:ph type="sldNum" sz="quarter" idx="12"/>
          </p:nvPr>
        </p:nvSpPr>
        <p:spPr/>
        <p:txBody>
          <a:bodyPr/>
          <a:lstStyle/>
          <a:p>
            <a:fld id="{23134A5E-8B9A-4F1B-8A1C-D54727A06F98}" type="slidenum">
              <a:rPr lang="en-GB" noProof="0" smtClean="0"/>
              <a:pPr/>
              <a:t>55</a:t>
            </a:fld>
            <a:endParaRPr lang="en-GB" noProof="0"/>
          </a:p>
        </p:txBody>
      </p:sp>
    </p:spTree>
    <p:extLst>
      <p:ext uri="{BB962C8B-B14F-4D97-AF65-F5344CB8AC3E}">
        <p14:creationId xmlns:p14="http://schemas.microsoft.com/office/powerpoint/2010/main" val="295759973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Procurement Components</a:t>
            </a:r>
            <a:endParaRPr lang="en-GB" sz="3200" dirty="0"/>
          </a:p>
        </p:txBody>
      </p:sp>
      <p:sp>
        <p:nvSpPr>
          <p:cNvPr id="3" name="Content Placeholder 2"/>
          <p:cNvSpPr>
            <a:spLocks noGrp="1"/>
          </p:cNvSpPr>
          <p:nvPr>
            <p:ph idx="1"/>
          </p:nvPr>
        </p:nvSpPr>
        <p:spPr>
          <a:xfrm>
            <a:off x="358775" y="2052001"/>
            <a:ext cx="8320768" cy="3780000"/>
          </a:xfrm>
        </p:spPr>
        <p:txBody>
          <a:bodyPr/>
          <a:lstStyle/>
          <a:p>
            <a:r>
              <a:rPr lang="en-GB" sz="1800" dirty="0" smtClean="0"/>
              <a:t>The ITT as a whole comprises the following:</a:t>
            </a:r>
          </a:p>
          <a:p>
            <a:pPr lvl="2"/>
            <a:r>
              <a:rPr lang="en-GB" sz="1800" dirty="0" smtClean="0"/>
              <a:t>ITT Guidance document</a:t>
            </a:r>
          </a:p>
          <a:p>
            <a:pPr lvl="2"/>
            <a:r>
              <a:rPr lang="en-GB" sz="1800" dirty="0" smtClean="0"/>
              <a:t>Practice Specific </a:t>
            </a:r>
            <a:r>
              <a:rPr lang="en-GB" sz="1800" dirty="0" err="1" smtClean="0"/>
              <a:t>MoIs</a:t>
            </a:r>
            <a:endParaRPr lang="en-GB" sz="1800" dirty="0" smtClean="0"/>
          </a:p>
          <a:p>
            <a:pPr lvl="2"/>
            <a:r>
              <a:rPr lang="en-GB" sz="1800" dirty="0" smtClean="0"/>
              <a:t>ITT Evaluation Templates</a:t>
            </a:r>
          </a:p>
          <a:p>
            <a:pPr lvl="2"/>
            <a:r>
              <a:rPr lang="en-GB" sz="1800" dirty="0" smtClean="0"/>
              <a:t>Financial Model Template</a:t>
            </a:r>
          </a:p>
          <a:p>
            <a:pPr lvl="2"/>
            <a:r>
              <a:rPr lang="en-GB" sz="1800" dirty="0" smtClean="0"/>
              <a:t>Draft APMS Contract and Service Specification</a:t>
            </a:r>
          </a:p>
          <a:p>
            <a:pPr lvl="2"/>
            <a:r>
              <a:rPr lang="en-GB" sz="1800" dirty="0" smtClean="0"/>
              <a:t>Supporting Schedules (TUPE, Premises, Equipment, etc)</a:t>
            </a:r>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56</a:t>
            </a:fld>
            <a:endParaRPr lang="en-GB" noProof="0"/>
          </a:p>
        </p:txBody>
      </p:sp>
    </p:spTree>
    <p:extLst>
      <p:ext uri="{BB962C8B-B14F-4D97-AF65-F5344CB8AC3E}">
        <p14:creationId xmlns:p14="http://schemas.microsoft.com/office/powerpoint/2010/main" val="138355940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sz="3200" dirty="0" smtClean="0"/>
              <a:t>Procurement Components</a:t>
            </a:r>
            <a:endParaRPr lang="en-GB" sz="3200" dirty="0"/>
          </a:p>
        </p:txBody>
      </p:sp>
      <p:sp>
        <p:nvSpPr>
          <p:cNvPr id="6" name="Content Placeholder 5"/>
          <p:cNvSpPr>
            <a:spLocks noGrp="1"/>
          </p:cNvSpPr>
          <p:nvPr>
            <p:ph idx="1"/>
          </p:nvPr>
        </p:nvSpPr>
        <p:spPr>
          <a:xfrm>
            <a:off x="358775" y="2052001"/>
            <a:ext cx="8426449" cy="3780000"/>
          </a:xfrm>
        </p:spPr>
        <p:txBody>
          <a:bodyPr/>
          <a:lstStyle/>
          <a:p>
            <a:r>
              <a:rPr lang="en-GB" sz="1800" dirty="0" smtClean="0"/>
              <a:t>Initial Eligibility Questionnaire</a:t>
            </a:r>
          </a:p>
          <a:p>
            <a:pPr lvl="1">
              <a:buFont typeface="Courier New" panose="02070309020205020404" pitchFamily="49" charset="0"/>
              <a:buChar char="o"/>
            </a:pPr>
            <a:r>
              <a:rPr lang="en-GB" sz="1800" dirty="0" smtClean="0"/>
              <a:t>Adapted from standard Cabinet Office document, and augmented with additional “Technical Capability” section (additional 9 questions)</a:t>
            </a:r>
          </a:p>
          <a:p>
            <a:pPr lvl="1">
              <a:buFont typeface="Courier New" panose="02070309020205020404" pitchFamily="49" charset="0"/>
              <a:buChar char="o"/>
            </a:pPr>
            <a:r>
              <a:rPr lang="en-GB" sz="1800" dirty="0" smtClean="0"/>
              <a:t>Questions seek confirmation of willingness and ability to provide evidence (ie. Finance section)</a:t>
            </a:r>
          </a:p>
          <a:p>
            <a:pPr lvl="1">
              <a:buFont typeface="Courier New" panose="02070309020205020404" pitchFamily="49" charset="0"/>
              <a:buChar char="o"/>
            </a:pPr>
            <a:r>
              <a:rPr lang="en-GB" sz="1800" dirty="0" smtClean="0"/>
              <a:t>The Initial Eligibility Questionnaire represents an evaluation of your organisation, in terms of fundamental capability and capacity (Legal, Financial, Technical) and is assessed on a Pass/Fail basis</a:t>
            </a:r>
          </a:p>
          <a:p>
            <a:pPr lvl="1">
              <a:buFont typeface="Courier New" panose="02070309020205020404" pitchFamily="49" charset="0"/>
              <a:buChar char="o"/>
            </a:pPr>
            <a:r>
              <a:rPr lang="en-GB" sz="1800" dirty="0" smtClean="0"/>
              <a:t>You only need to complete the Initial Eligibility Questionnaire once</a:t>
            </a:r>
          </a:p>
        </p:txBody>
      </p:sp>
      <p:sp>
        <p:nvSpPr>
          <p:cNvPr id="2" name="Slide Number Placeholder 1"/>
          <p:cNvSpPr>
            <a:spLocks noGrp="1"/>
          </p:cNvSpPr>
          <p:nvPr>
            <p:ph type="sldNum" sz="quarter" idx="12"/>
          </p:nvPr>
        </p:nvSpPr>
        <p:spPr/>
        <p:txBody>
          <a:bodyPr/>
          <a:lstStyle/>
          <a:p>
            <a:fld id="{23134A5E-8B9A-4F1B-8A1C-D54727A06F98}" type="slidenum">
              <a:rPr lang="en-GB" noProof="0" smtClean="0"/>
              <a:pPr/>
              <a:t>57</a:t>
            </a:fld>
            <a:endParaRPr lang="en-GB" noProof="0"/>
          </a:p>
        </p:txBody>
      </p:sp>
    </p:spTree>
    <p:extLst>
      <p:ext uri="{BB962C8B-B14F-4D97-AF65-F5344CB8AC3E}">
        <p14:creationId xmlns:p14="http://schemas.microsoft.com/office/powerpoint/2010/main" val="369031364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sz="3200" dirty="0" smtClean="0"/>
              <a:t>Procurement Components</a:t>
            </a:r>
            <a:endParaRPr lang="en-GB" sz="3200" dirty="0"/>
          </a:p>
        </p:txBody>
      </p:sp>
      <p:sp>
        <p:nvSpPr>
          <p:cNvPr id="6" name="Content Placeholder 5"/>
          <p:cNvSpPr>
            <a:spLocks noGrp="1"/>
          </p:cNvSpPr>
          <p:nvPr>
            <p:ph idx="1"/>
          </p:nvPr>
        </p:nvSpPr>
        <p:spPr>
          <a:xfrm>
            <a:off x="358775" y="2052001"/>
            <a:ext cx="8426449" cy="3780000"/>
          </a:xfrm>
        </p:spPr>
        <p:txBody>
          <a:bodyPr/>
          <a:lstStyle/>
          <a:p>
            <a:r>
              <a:rPr lang="en-GB" sz="1800" dirty="0" smtClean="0"/>
              <a:t>ITT Questionnaires</a:t>
            </a:r>
          </a:p>
          <a:p>
            <a:pPr lvl="1">
              <a:buFont typeface="Courier New" panose="02070309020205020404" pitchFamily="49" charset="0"/>
              <a:buChar char="o"/>
            </a:pPr>
            <a:r>
              <a:rPr lang="en-GB" sz="1800" dirty="0" smtClean="0"/>
              <a:t>The ITT Generic Questionnaire and Practice Specific Questionnaires represent an evaluation of your detailed proposal, ability to fulfil requirements of the APMS Contract, and understanding of local commissioning elements</a:t>
            </a:r>
          </a:p>
          <a:p>
            <a:pPr lvl="1">
              <a:buFont typeface="Courier New" panose="02070309020205020404" pitchFamily="49" charset="0"/>
              <a:buChar char="o"/>
            </a:pPr>
            <a:r>
              <a:rPr lang="en-GB" sz="1800" dirty="0" smtClean="0"/>
              <a:t>Assessment is formulated on a scored basis</a:t>
            </a:r>
          </a:p>
          <a:p>
            <a:pPr lvl="1">
              <a:buFont typeface="Courier New" panose="02070309020205020404" pitchFamily="49" charset="0"/>
              <a:buChar char="o"/>
            </a:pPr>
            <a:r>
              <a:rPr lang="en-GB" sz="1800" dirty="0" smtClean="0"/>
              <a:t>You only need to complete one copy of the ITT Generic Questionnaire</a:t>
            </a:r>
          </a:p>
          <a:p>
            <a:pPr lvl="1">
              <a:buFont typeface="Courier New" panose="02070309020205020404" pitchFamily="49" charset="0"/>
              <a:buChar char="o"/>
            </a:pPr>
            <a:r>
              <a:rPr lang="en-GB" sz="1800" dirty="0" smtClean="0"/>
              <a:t>You need to complete Practice Specific Questionnaires for every practice for which you are bidding. </a:t>
            </a:r>
            <a:r>
              <a:rPr lang="en-GB" sz="1800" dirty="0"/>
              <a:t>i</a:t>
            </a:r>
            <a:r>
              <a:rPr lang="en-GB" sz="1800" dirty="0" smtClean="0"/>
              <a:t>e. 1 Practice = 1 Practice Specific Questionnaire; 17 Practices = 17 Practice Specific Questionnaires (all are labelled with Practice names to enable differentiation)  </a:t>
            </a:r>
          </a:p>
        </p:txBody>
      </p:sp>
      <p:sp>
        <p:nvSpPr>
          <p:cNvPr id="2" name="Slide Number Placeholder 1"/>
          <p:cNvSpPr>
            <a:spLocks noGrp="1"/>
          </p:cNvSpPr>
          <p:nvPr>
            <p:ph type="sldNum" sz="quarter" idx="12"/>
          </p:nvPr>
        </p:nvSpPr>
        <p:spPr/>
        <p:txBody>
          <a:bodyPr/>
          <a:lstStyle/>
          <a:p>
            <a:fld id="{23134A5E-8B9A-4F1B-8A1C-D54727A06F98}" type="slidenum">
              <a:rPr lang="en-GB" smtClean="0">
                <a:solidFill>
                  <a:prstClr val="black"/>
                </a:solidFill>
              </a:rPr>
              <a:pPr/>
              <a:t>58</a:t>
            </a:fld>
            <a:endParaRPr lang="en-GB">
              <a:solidFill>
                <a:prstClr val="black"/>
              </a:solidFill>
            </a:endParaRPr>
          </a:p>
        </p:txBody>
      </p:sp>
    </p:spTree>
    <p:extLst>
      <p:ext uri="{BB962C8B-B14F-4D97-AF65-F5344CB8AC3E}">
        <p14:creationId xmlns:p14="http://schemas.microsoft.com/office/powerpoint/2010/main" val="209076143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sz="3200" dirty="0" smtClean="0"/>
              <a:t>Procurement Components</a:t>
            </a:r>
            <a:endParaRPr lang="en-GB" sz="3200" dirty="0"/>
          </a:p>
        </p:txBody>
      </p:sp>
      <p:sp>
        <p:nvSpPr>
          <p:cNvPr id="6" name="Content Placeholder 5"/>
          <p:cNvSpPr>
            <a:spLocks noGrp="1"/>
          </p:cNvSpPr>
          <p:nvPr>
            <p:ph idx="1"/>
          </p:nvPr>
        </p:nvSpPr>
        <p:spPr>
          <a:xfrm>
            <a:off x="358775" y="2052001"/>
            <a:ext cx="8426449" cy="3780000"/>
          </a:xfrm>
        </p:spPr>
        <p:txBody>
          <a:bodyPr/>
          <a:lstStyle/>
          <a:p>
            <a:r>
              <a:rPr lang="en-GB" sz="1800" dirty="0" smtClean="0"/>
              <a:t>Financial Model Template (FMT)</a:t>
            </a:r>
          </a:p>
          <a:p>
            <a:pPr lvl="1">
              <a:buFont typeface="Courier New" panose="02070309020205020404" pitchFamily="49" charset="0"/>
              <a:buChar char="o"/>
            </a:pPr>
            <a:r>
              <a:rPr lang="en-GB" sz="1800" dirty="0" smtClean="0"/>
              <a:t>The FMT represents an evaluation of your financial capability and viability to deliver an APMS contract</a:t>
            </a:r>
          </a:p>
          <a:p>
            <a:pPr lvl="1">
              <a:buFont typeface="Courier New" panose="02070309020205020404" pitchFamily="49" charset="0"/>
              <a:buChar char="o"/>
            </a:pPr>
            <a:r>
              <a:rPr lang="en-GB" sz="1800" dirty="0"/>
              <a:t>Assessment is formulated on a </a:t>
            </a:r>
            <a:r>
              <a:rPr lang="en-GB" sz="1800" dirty="0" smtClean="0"/>
              <a:t>Pass/Fail basis</a:t>
            </a:r>
          </a:p>
          <a:p>
            <a:pPr lvl="1">
              <a:buFont typeface="Courier New" panose="02070309020205020404" pitchFamily="49" charset="0"/>
              <a:buChar char="o"/>
            </a:pPr>
            <a:r>
              <a:rPr lang="en-GB" sz="1800" dirty="0"/>
              <a:t>You need to complete </a:t>
            </a:r>
            <a:r>
              <a:rPr lang="en-GB" sz="1800" dirty="0" smtClean="0"/>
              <a:t>an FMT </a:t>
            </a:r>
            <a:r>
              <a:rPr lang="en-GB" sz="1800" dirty="0"/>
              <a:t>for every practice for which you are bidding. ie. 1 Practice = 1 </a:t>
            </a:r>
            <a:r>
              <a:rPr lang="en-GB" sz="1800" dirty="0" smtClean="0"/>
              <a:t>FMT; </a:t>
            </a:r>
            <a:r>
              <a:rPr lang="en-GB" sz="1800" dirty="0"/>
              <a:t>17 Practices = 17 </a:t>
            </a:r>
            <a:r>
              <a:rPr lang="en-GB" sz="1800" dirty="0" smtClean="0"/>
              <a:t>FMTs (all </a:t>
            </a:r>
            <a:r>
              <a:rPr lang="en-GB" sz="1800" dirty="0"/>
              <a:t>are labelled with Practice names to enable differentiation)  </a:t>
            </a:r>
          </a:p>
          <a:p>
            <a:pPr lvl="1">
              <a:buFont typeface="Courier New" panose="02070309020205020404" pitchFamily="49" charset="0"/>
              <a:buChar char="o"/>
            </a:pPr>
            <a:endParaRPr lang="en-GB" sz="1800" dirty="0"/>
          </a:p>
          <a:p>
            <a:pPr lvl="1">
              <a:buFont typeface="Courier New" panose="02070309020205020404" pitchFamily="49" charset="0"/>
              <a:buChar char="o"/>
            </a:pPr>
            <a:endParaRPr lang="en-GB" sz="1800" dirty="0" smtClean="0"/>
          </a:p>
        </p:txBody>
      </p:sp>
      <p:sp>
        <p:nvSpPr>
          <p:cNvPr id="2" name="Slide Number Placeholder 1"/>
          <p:cNvSpPr>
            <a:spLocks noGrp="1"/>
          </p:cNvSpPr>
          <p:nvPr>
            <p:ph type="sldNum" sz="quarter" idx="12"/>
          </p:nvPr>
        </p:nvSpPr>
        <p:spPr/>
        <p:txBody>
          <a:bodyPr/>
          <a:lstStyle/>
          <a:p>
            <a:fld id="{23134A5E-8B9A-4F1B-8A1C-D54727A06F98}" type="slidenum">
              <a:rPr lang="en-GB" smtClean="0">
                <a:solidFill>
                  <a:prstClr val="black"/>
                </a:solidFill>
              </a:rPr>
              <a:pPr/>
              <a:t>59</a:t>
            </a:fld>
            <a:endParaRPr lang="en-GB">
              <a:solidFill>
                <a:prstClr val="black"/>
              </a:solidFill>
            </a:endParaRPr>
          </a:p>
        </p:txBody>
      </p:sp>
    </p:spTree>
    <p:extLst>
      <p:ext uri="{BB962C8B-B14F-4D97-AF65-F5344CB8AC3E}">
        <p14:creationId xmlns:p14="http://schemas.microsoft.com/office/powerpoint/2010/main" val="41022216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London’s APMS Commissioning Programme</a:t>
            </a:r>
            <a:endParaRPr lang="en-GB" sz="3200" dirty="0"/>
          </a:p>
        </p:txBody>
      </p:sp>
      <p:sp>
        <p:nvSpPr>
          <p:cNvPr id="3" name="Content Placeholder 2"/>
          <p:cNvSpPr>
            <a:spLocks noGrp="1"/>
          </p:cNvSpPr>
          <p:nvPr>
            <p:ph idx="1"/>
          </p:nvPr>
        </p:nvSpPr>
        <p:spPr>
          <a:xfrm>
            <a:off x="358775" y="2052000"/>
            <a:ext cx="8426449" cy="3980309"/>
          </a:xfrm>
        </p:spPr>
        <p:txBody>
          <a:bodyPr/>
          <a:lstStyle/>
          <a:p>
            <a:pPr marL="0" indent="0">
              <a:spcBef>
                <a:spcPts val="0"/>
              </a:spcBef>
              <a:spcAft>
                <a:spcPts val="1200"/>
              </a:spcAft>
              <a:buNone/>
            </a:pPr>
            <a:r>
              <a:rPr lang="en-GB" sz="1800" dirty="0" smtClean="0"/>
              <a:t>The programme began as a QIPP programme in 2013, with the aim of:</a:t>
            </a:r>
          </a:p>
          <a:p>
            <a:pPr>
              <a:spcBef>
                <a:spcPts val="0"/>
              </a:spcBef>
              <a:spcAft>
                <a:spcPts val="1200"/>
              </a:spcAft>
              <a:buFont typeface="Courier New" panose="02070309020205020404" pitchFamily="49" charset="0"/>
              <a:buChar char="o"/>
            </a:pPr>
            <a:r>
              <a:rPr lang="en-GB" sz="1800" dirty="0" smtClean="0"/>
              <a:t>Raising quality standards;</a:t>
            </a:r>
          </a:p>
          <a:p>
            <a:pPr>
              <a:spcBef>
                <a:spcPts val="0"/>
              </a:spcBef>
              <a:spcAft>
                <a:spcPts val="1200"/>
              </a:spcAft>
              <a:buFont typeface="Courier New" panose="02070309020205020404" pitchFamily="49" charset="0"/>
              <a:buChar char="o"/>
            </a:pPr>
            <a:r>
              <a:rPr lang="en-GB" sz="1800" dirty="0" smtClean="0"/>
              <a:t>Reducing costs; and</a:t>
            </a:r>
          </a:p>
          <a:p>
            <a:pPr>
              <a:spcBef>
                <a:spcPts val="0"/>
              </a:spcBef>
              <a:spcAft>
                <a:spcPts val="1200"/>
              </a:spcAft>
              <a:buFont typeface="Courier New" panose="02070309020205020404" pitchFamily="49" charset="0"/>
              <a:buChar char="o"/>
            </a:pPr>
            <a:r>
              <a:rPr lang="en-GB" sz="1800" dirty="0" smtClean="0"/>
              <a:t>Promoting consistency and equity across London.</a:t>
            </a:r>
          </a:p>
          <a:p>
            <a:pPr marL="0" indent="0">
              <a:spcBef>
                <a:spcPts val="0"/>
              </a:spcBef>
              <a:spcAft>
                <a:spcPts val="1200"/>
              </a:spcAft>
              <a:buNone/>
            </a:pPr>
            <a:r>
              <a:rPr lang="en-GB" sz="1800" dirty="0" smtClean="0"/>
              <a:t>It does this by:</a:t>
            </a:r>
          </a:p>
          <a:p>
            <a:pPr>
              <a:spcBef>
                <a:spcPts val="0"/>
              </a:spcBef>
              <a:spcAft>
                <a:spcPts val="1200"/>
              </a:spcAft>
              <a:buFont typeface="Courier New" panose="02070309020205020404" pitchFamily="49" charset="0"/>
              <a:buChar char="o"/>
            </a:pPr>
            <a:r>
              <a:rPr lang="en-GB" sz="1800" dirty="0" smtClean="0"/>
              <a:t>Centralising and standardising the commissioning process with common tools;</a:t>
            </a:r>
          </a:p>
          <a:p>
            <a:pPr>
              <a:spcBef>
                <a:spcPts val="0"/>
              </a:spcBef>
              <a:spcAft>
                <a:spcPts val="1200"/>
              </a:spcAft>
              <a:buFont typeface="Courier New" panose="02070309020205020404" pitchFamily="49" charset="0"/>
              <a:buChar char="o"/>
            </a:pPr>
            <a:r>
              <a:rPr lang="en-GB" sz="1800" dirty="0" smtClean="0"/>
              <a:t>Centralising and standardising the procurement process; and</a:t>
            </a:r>
          </a:p>
          <a:p>
            <a:pPr>
              <a:spcBef>
                <a:spcPts val="0"/>
              </a:spcBef>
              <a:spcAft>
                <a:spcPts val="1200"/>
              </a:spcAft>
              <a:buFont typeface="Courier New" panose="02070309020205020404" pitchFamily="49" charset="0"/>
              <a:buChar char="o"/>
            </a:pPr>
            <a:r>
              <a:rPr lang="en-GB" sz="1800" dirty="0" smtClean="0"/>
              <a:t>Using a standard London contract with standard Service Specification, standard KPIs, standard </a:t>
            </a:r>
            <a:r>
              <a:rPr lang="en-GB" sz="1800" dirty="0"/>
              <a:t>m</a:t>
            </a:r>
            <a:r>
              <a:rPr lang="en-GB" sz="1800" dirty="0" smtClean="0"/>
              <a:t>onitoring and management, and a standard Price.</a:t>
            </a:r>
          </a:p>
        </p:txBody>
      </p:sp>
      <p:sp>
        <p:nvSpPr>
          <p:cNvPr id="4" name="Slide Number Placeholder 3"/>
          <p:cNvSpPr>
            <a:spLocks noGrp="1"/>
          </p:cNvSpPr>
          <p:nvPr>
            <p:ph type="sldNum" sz="quarter" idx="12"/>
          </p:nvPr>
        </p:nvSpPr>
        <p:spPr/>
        <p:txBody>
          <a:bodyPr/>
          <a:lstStyle/>
          <a:p>
            <a:fld id="{23134A5E-8B9A-4F1B-8A1C-D54727A06F98}" type="slidenum">
              <a:rPr lang="en-GB" smtClean="0">
                <a:solidFill>
                  <a:prstClr val="black"/>
                </a:solidFill>
              </a:rPr>
              <a:pPr/>
              <a:t>6</a:t>
            </a:fld>
            <a:endParaRPr lang="en-GB" dirty="0">
              <a:solidFill>
                <a:prstClr val="black"/>
              </a:solidFill>
            </a:endParaRPr>
          </a:p>
        </p:txBody>
      </p:sp>
    </p:spTree>
    <p:extLst>
      <p:ext uri="{BB962C8B-B14F-4D97-AF65-F5344CB8AC3E}">
        <p14:creationId xmlns:p14="http://schemas.microsoft.com/office/powerpoint/2010/main" val="378467336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sz="3200" dirty="0" smtClean="0"/>
              <a:t>Procurement Preparation</a:t>
            </a:r>
            <a:endParaRPr lang="en-GB" sz="3200" dirty="0"/>
          </a:p>
        </p:txBody>
      </p:sp>
      <p:sp>
        <p:nvSpPr>
          <p:cNvPr id="6" name="Content Placeholder 5"/>
          <p:cNvSpPr>
            <a:spLocks noGrp="1"/>
          </p:cNvSpPr>
          <p:nvPr>
            <p:ph idx="1"/>
          </p:nvPr>
        </p:nvSpPr>
        <p:spPr>
          <a:xfrm>
            <a:off x="358775" y="2052001"/>
            <a:ext cx="8426449" cy="3780000"/>
          </a:xfrm>
        </p:spPr>
        <p:txBody>
          <a:bodyPr/>
          <a:lstStyle/>
          <a:p>
            <a:pPr>
              <a:defRPr/>
            </a:pPr>
            <a:r>
              <a:rPr lang="en-GB" sz="1800" dirty="0"/>
              <a:t>Get your team together, appoint a </a:t>
            </a:r>
            <a:r>
              <a:rPr lang="en-GB" sz="1800" dirty="0" smtClean="0"/>
              <a:t>“Bid manager”, </a:t>
            </a:r>
            <a:r>
              <a:rPr lang="en-GB" sz="1800" dirty="0"/>
              <a:t>and conduct </a:t>
            </a:r>
            <a:r>
              <a:rPr lang="en-GB" sz="1800" dirty="0" smtClean="0"/>
              <a:t>a detailed </a:t>
            </a:r>
            <a:r>
              <a:rPr lang="en-GB" sz="1800" dirty="0"/>
              <a:t>review and interpretation of </a:t>
            </a:r>
            <a:r>
              <a:rPr lang="en-GB" sz="1800" dirty="0" smtClean="0"/>
              <a:t>the ITT requirements</a:t>
            </a:r>
            <a:r>
              <a:rPr lang="en-GB" sz="1800" dirty="0"/>
              <a:t>.</a:t>
            </a:r>
          </a:p>
          <a:p>
            <a:pPr>
              <a:defRPr/>
            </a:pPr>
            <a:r>
              <a:rPr lang="en-GB" sz="1800" dirty="0"/>
              <a:t>Determine whether you require clarification of any aspect of the </a:t>
            </a:r>
            <a:r>
              <a:rPr lang="en-GB" sz="1800" dirty="0" smtClean="0"/>
              <a:t>ITT, </a:t>
            </a:r>
            <a:r>
              <a:rPr lang="en-GB" sz="1800" dirty="0"/>
              <a:t>and </a:t>
            </a:r>
            <a:r>
              <a:rPr lang="en-GB" sz="1800" dirty="0" smtClean="0"/>
              <a:t>submit  </a:t>
            </a:r>
            <a:r>
              <a:rPr lang="en-GB" sz="1800" dirty="0"/>
              <a:t>question(s) </a:t>
            </a:r>
            <a:r>
              <a:rPr lang="en-GB" sz="1800" dirty="0" smtClean="0"/>
              <a:t>using the template provided, allowing </a:t>
            </a:r>
            <a:r>
              <a:rPr lang="en-GB" sz="1800" dirty="0"/>
              <a:t>enough time for a </a:t>
            </a:r>
            <a:r>
              <a:rPr lang="en-GB" sz="1800" dirty="0" smtClean="0"/>
              <a:t>response within the stated deadline. </a:t>
            </a:r>
            <a:endParaRPr lang="en-GB" sz="1800" dirty="0"/>
          </a:p>
          <a:p>
            <a:pPr>
              <a:defRPr/>
            </a:pPr>
            <a:r>
              <a:rPr lang="en-GB" sz="1800" dirty="0"/>
              <a:t>Check regularly to see if </a:t>
            </a:r>
            <a:r>
              <a:rPr lang="en-GB" sz="1800" dirty="0" smtClean="0"/>
              <a:t>any other clarification question answers </a:t>
            </a:r>
            <a:r>
              <a:rPr lang="en-GB" sz="1800" dirty="0"/>
              <a:t>have been </a:t>
            </a:r>
            <a:r>
              <a:rPr lang="en-GB" sz="1800" dirty="0" smtClean="0"/>
              <a:t>published. </a:t>
            </a:r>
            <a:r>
              <a:rPr lang="en-GB" sz="1800" dirty="0"/>
              <a:t>Be aware that any question you ask will be notified to other </a:t>
            </a:r>
            <a:r>
              <a:rPr lang="en-GB" sz="1800" dirty="0" smtClean="0"/>
              <a:t>suppliers unless marked as “Commercially Confidential”) </a:t>
            </a:r>
            <a:endParaRPr lang="en-GB" sz="1800" dirty="0"/>
          </a:p>
          <a:p>
            <a:pPr>
              <a:defRPr/>
            </a:pPr>
            <a:r>
              <a:rPr lang="en-GB" sz="1800" dirty="0"/>
              <a:t>Prepare work plan &amp; allocation of roles/tasks/milestones </a:t>
            </a:r>
            <a:r>
              <a:rPr lang="en-GB" sz="1800" dirty="0" smtClean="0"/>
              <a:t>in </a:t>
            </a:r>
            <a:r>
              <a:rPr lang="en-GB" sz="1800" dirty="0"/>
              <a:t>reference </a:t>
            </a:r>
            <a:r>
              <a:rPr lang="en-GB" sz="1800" dirty="0" smtClean="0"/>
              <a:t>to the ITT submission deadline</a:t>
            </a:r>
            <a:endParaRPr lang="en-GB" sz="1800" dirty="0"/>
          </a:p>
          <a:p>
            <a:pPr>
              <a:defRPr/>
            </a:pPr>
            <a:r>
              <a:rPr lang="en-GB" sz="1800" dirty="0" smtClean="0"/>
              <a:t>Build </a:t>
            </a:r>
            <a:r>
              <a:rPr lang="en-GB" sz="1800" dirty="0"/>
              <a:t>in time to review, refine and style </a:t>
            </a:r>
            <a:r>
              <a:rPr lang="en-GB" sz="1800" dirty="0" smtClean="0"/>
              <a:t>your bid submission</a:t>
            </a:r>
            <a:endParaRPr lang="en-GB" sz="1800" dirty="0"/>
          </a:p>
          <a:p>
            <a:pPr marL="0" indent="0">
              <a:buNone/>
            </a:pPr>
            <a:endParaRPr lang="en-GB" sz="1800" dirty="0" smtClean="0"/>
          </a:p>
          <a:p>
            <a:pPr lvl="1">
              <a:buFont typeface="Courier New" panose="02070309020205020404" pitchFamily="49" charset="0"/>
              <a:buChar char="o"/>
            </a:pPr>
            <a:endParaRPr lang="en-GB" sz="1800" dirty="0"/>
          </a:p>
          <a:p>
            <a:pPr lvl="1">
              <a:buFont typeface="Courier New" panose="02070309020205020404" pitchFamily="49" charset="0"/>
              <a:buChar char="o"/>
            </a:pPr>
            <a:endParaRPr lang="en-GB" sz="1800" dirty="0" smtClean="0"/>
          </a:p>
        </p:txBody>
      </p:sp>
      <p:sp>
        <p:nvSpPr>
          <p:cNvPr id="2" name="Slide Number Placeholder 1"/>
          <p:cNvSpPr>
            <a:spLocks noGrp="1"/>
          </p:cNvSpPr>
          <p:nvPr>
            <p:ph type="sldNum" sz="quarter" idx="12"/>
          </p:nvPr>
        </p:nvSpPr>
        <p:spPr/>
        <p:txBody>
          <a:bodyPr/>
          <a:lstStyle/>
          <a:p>
            <a:fld id="{23134A5E-8B9A-4F1B-8A1C-D54727A06F98}" type="slidenum">
              <a:rPr lang="en-GB" smtClean="0">
                <a:solidFill>
                  <a:prstClr val="black"/>
                </a:solidFill>
              </a:rPr>
              <a:pPr/>
              <a:t>60</a:t>
            </a:fld>
            <a:endParaRPr lang="en-GB">
              <a:solidFill>
                <a:prstClr val="black"/>
              </a:solidFill>
            </a:endParaRPr>
          </a:p>
        </p:txBody>
      </p:sp>
    </p:spTree>
    <p:extLst>
      <p:ext uri="{BB962C8B-B14F-4D97-AF65-F5344CB8AC3E}">
        <p14:creationId xmlns:p14="http://schemas.microsoft.com/office/powerpoint/2010/main" val="357119716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sz="3200" dirty="0" smtClean="0"/>
              <a:t>Writing the Bid</a:t>
            </a:r>
            <a:endParaRPr lang="en-GB" sz="3200" dirty="0"/>
          </a:p>
        </p:txBody>
      </p:sp>
      <p:sp>
        <p:nvSpPr>
          <p:cNvPr id="6" name="Content Placeholder 5"/>
          <p:cNvSpPr>
            <a:spLocks noGrp="1"/>
          </p:cNvSpPr>
          <p:nvPr>
            <p:ph idx="1"/>
          </p:nvPr>
        </p:nvSpPr>
        <p:spPr>
          <a:xfrm>
            <a:off x="358775" y="2052001"/>
            <a:ext cx="8426449" cy="3780000"/>
          </a:xfrm>
        </p:spPr>
        <p:txBody>
          <a:bodyPr/>
          <a:lstStyle/>
          <a:p>
            <a:pPr>
              <a:defRPr/>
            </a:pPr>
            <a:r>
              <a:rPr lang="en-GB" sz="1800" dirty="0" smtClean="0"/>
              <a:t>Plan </a:t>
            </a:r>
            <a:r>
              <a:rPr lang="en-GB" sz="1800" dirty="0"/>
              <a:t>a clearly structured </a:t>
            </a:r>
            <a:r>
              <a:rPr lang="en-GB" sz="1800" dirty="0" smtClean="0"/>
              <a:t>ITT </a:t>
            </a:r>
            <a:r>
              <a:rPr lang="en-GB" sz="1800" dirty="0"/>
              <a:t>response aligned against each </a:t>
            </a:r>
            <a:r>
              <a:rPr lang="en-GB" sz="1800" dirty="0" smtClean="0"/>
              <a:t>question </a:t>
            </a:r>
            <a:r>
              <a:rPr lang="en-GB" sz="1800" dirty="0"/>
              <a:t>requirement and </a:t>
            </a:r>
            <a:r>
              <a:rPr lang="en-GB" sz="1800" dirty="0" smtClean="0"/>
              <a:t>criteria</a:t>
            </a:r>
            <a:endParaRPr lang="en-GB" sz="1800" dirty="0"/>
          </a:p>
          <a:p>
            <a:pPr>
              <a:defRPr/>
            </a:pPr>
            <a:r>
              <a:rPr lang="en-GB" sz="1800" dirty="0"/>
              <a:t>Demonstrate a clear understanding of the </a:t>
            </a:r>
            <a:r>
              <a:rPr lang="en-GB" sz="1800" dirty="0" smtClean="0"/>
              <a:t>requirements</a:t>
            </a:r>
            <a:endParaRPr lang="en-GB" sz="1800" dirty="0"/>
          </a:p>
          <a:p>
            <a:pPr>
              <a:defRPr/>
            </a:pPr>
            <a:r>
              <a:rPr lang="en-GB" sz="1800" dirty="0"/>
              <a:t>Methodology: clearly show who </a:t>
            </a:r>
            <a:r>
              <a:rPr lang="en-GB" sz="1800" dirty="0" smtClean="0"/>
              <a:t>does </a:t>
            </a:r>
            <a:r>
              <a:rPr lang="en-GB" sz="1800" dirty="0"/>
              <a:t>what, why, when, </a:t>
            </a:r>
            <a:r>
              <a:rPr lang="en-GB" sz="1800" dirty="0" smtClean="0"/>
              <a:t>how, </a:t>
            </a:r>
            <a:r>
              <a:rPr lang="en-GB" sz="1800" dirty="0"/>
              <a:t>and </a:t>
            </a:r>
            <a:r>
              <a:rPr lang="en-GB" sz="1800" dirty="0" smtClean="0"/>
              <a:t>who benefits </a:t>
            </a:r>
            <a:r>
              <a:rPr lang="en-GB" sz="1800" dirty="0"/>
              <a:t>from </a:t>
            </a:r>
            <a:r>
              <a:rPr lang="en-GB" sz="1800" dirty="0" smtClean="0"/>
              <a:t>Patients/</a:t>
            </a:r>
            <a:r>
              <a:rPr lang="en-GB" sz="1800" dirty="0" err="1" smtClean="0"/>
              <a:t>Commissioners’s</a:t>
            </a:r>
            <a:r>
              <a:rPr lang="en-GB" sz="1800" dirty="0" smtClean="0"/>
              <a:t> </a:t>
            </a:r>
            <a:r>
              <a:rPr lang="en-GB" sz="1800" dirty="0"/>
              <a:t>perspective – illustrate with </a:t>
            </a:r>
            <a:r>
              <a:rPr lang="en-GB" sz="1800" dirty="0" smtClean="0"/>
              <a:t>charts where requested (ie. Gantt</a:t>
            </a:r>
            <a:r>
              <a:rPr lang="en-GB" sz="1800" dirty="0"/>
              <a:t>) </a:t>
            </a:r>
          </a:p>
          <a:p>
            <a:pPr>
              <a:defRPr/>
            </a:pPr>
            <a:r>
              <a:rPr lang="en-GB" sz="1800" dirty="0"/>
              <a:t>Identify and demonstrate clearly your capability and the innovation of your offer (USP) - can your offer exceed the contract requirements and provide additional benefits, outcomes</a:t>
            </a:r>
            <a:r>
              <a:rPr lang="en-GB" sz="1800" dirty="0" smtClean="0"/>
              <a:t>?</a:t>
            </a:r>
          </a:p>
          <a:p>
            <a:pPr marL="0" indent="0">
              <a:buNone/>
              <a:defRPr/>
            </a:pPr>
            <a:endParaRPr lang="en-GB" sz="1800" dirty="0"/>
          </a:p>
          <a:p>
            <a:pPr marL="0" indent="0">
              <a:buNone/>
              <a:defRPr/>
            </a:pPr>
            <a:endParaRPr lang="en-GB" sz="1800" dirty="0" smtClean="0"/>
          </a:p>
          <a:p>
            <a:pPr lvl="1">
              <a:buFont typeface="Courier New" panose="02070309020205020404" pitchFamily="49" charset="0"/>
              <a:buChar char="o"/>
            </a:pPr>
            <a:endParaRPr lang="en-GB" sz="1800" dirty="0"/>
          </a:p>
          <a:p>
            <a:pPr lvl="1">
              <a:buFont typeface="Courier New" panose="02070309020205020404" pitchFamily="49" charset="0"/>
              <a:buChar char="o"/>
            </a:pPr>
            <a:endParaRPr lang="en-GB" sz="1800" dirty="0" smtClean="0"/>
          </a:p>
        </p:txBody>
      </p:sp>
      <p:sp>
        <p:nvSpPr>
          <p:cNvPr id="2" name="Slide Number Placeholder 1"/>
          <p:cNvSpPr>
            <a:spLocks noGrp="1"/>
          </p:cNvSpPr>
          <p:nvPr>
            <p:ph type="sldNum" sz="quarter" idx="12"/>
          </p:nvPr>
        </p:nvSpPr>
        <p:spPr/>
        <p:txBody>
          <a:bodyPr/>
          <a:lstStyle/>
          <a:p>
            <a:fld id="{23134A5E-8B9A-4F1B-8A1C-D54727A06F98}" type="slidenum">
              <a:rPr lang="en-GB" smtClean="0">
                <a:solidFill>
                  <a:prstClr val="black"/>
                </a:solidFill>
              </a:rPr>
              <a:pPr/>
              <a:t>61</a:t>
            </a:fld>
            <a:endParaRPr lang="en-GB">
              <a:solidFill>
                <a:prstClr val="black"/>
              </a:solidFill>
            </a:endParaRPr>
          </a:p>
        </p:txBody>
      </p:sp>
    </p:spTree>
    <p:extLst>
      <p:ext uri="{BB962C8B-B14F-4D97-AF65-F5344CB8AC3E}">
        <p14:creationId xmlns:p14="http://schemas.microsoft.com/office/powerpoint/2010/main" val="338326604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sz="3200" dirty="0" smtClean="0"/>
              <a:t>Writing the Bid</a:t>
            </a:r>
            <a:endParaRPr lang="en-GB" sz="3200" dirty="0"/>
          </a:p>
        </p:txBody>
      </p:sp>
      <p:sp>
        <p:nvSpPr>
          <p:cNvPr id="6" name="Content Placeholder 5"/>
          <p:cNvSpPr>
            <a:spLocks noGrp="1"/>
          </p:cNvSpPr>
          <p:nvPr>
            <p:ph idx="1"/>
          </p:nvPr>
        </p:nvSpPr>
        <p:spPr>
          <a:xfrm>
            <a:off x="358775" y="2052001"/>
            <a:ext cx="8426449" cy="3780000"/>
          </a:xfrm>
        </p:spPr>
        <p:txBody>
          <a:bodyPr/>
          <a:lstStyle/>
          <a:p>
            <a:pPr lvl="1">
              <a:defRPr/>
            </a:pPr>
            <a:r>
              <a:rPr lang="en-GB" sz="1800" dirty="0" smtClean="0"/>
              <a:t>Write </a:t>
            </a:r>
            <a:r>
              <a:rPr lang="en-GB" sz="1800" dirty="0"/>
              <a:t>in plain </a:t>
            </a:r>
            <a:r>
              <a:rPr lang="en-GB" sz="1800" dirty="0" smtClean="0"/>
              <a:t>English, use short </a:t>
            </a:r>
            <a:r>
              <a:rPr lang="en-GB" sz="1800" dirty="0"/>
              <a:t>sentences and </a:t>
            </a:r>
            <a:r>
              <a:rPr lang="en-GB" sz="1800" dirty="0" smtClean="0"/>
              <a:t>paragraphs </a:t>
            </a:r>
            <a:endParaRPr lang="en-GB" sz="1800" dirty="0"/>
          </a:p>
          <a:p>
            <a:pPr lvl="1">
              <a:defRPr/>
            </a:pPr>
            <a:r>
              <a:rPr lang="en-GB" sz="1800" dirty="0"/>
              <a:t>Avoid jargon and unexplained abbreviations </a:t>
            </a:r>
          </a:p>
          <a:p>
            <a:pPr lvl="1">
              <a:defRPr/>
            </a:pPr>
            <a:r>
              <a:rPr lang="en-GB" sz="1800" dirty="0"/>
              <a:t>Use ‘active’ verbs, refer to ‘we’ and ‘you’</a:t>
            </a:r>
          </a:p>
          <a:p>
            <a:pPr lvl="1">
              <a:defRPr/>
            </a:pPr>
            <a:r>
              <a:rPr lang="en-GB" sz="1800" dirty="0"/>
              <a:t>In your response try to reflect key wording as found in the tender specification</a:t>
            </a:r>
          </a:p>
          <a:p>
            <a:pPr lvl="1">
              <a:defRPr/>
            </a:pPr>
            <a:r>
              <a:rPr lang="en-GB" sz="1800" dirty="0" smtClean="0"/>
              <a:t>Lay-out</a:t>
            </a:r>
            <a:r>
              <a:rPr lang="en-GB" sz="1800" dirty="0"/>
              <a:t>: Use clear headings aligned to </a:t>
            </a:r>
            <a:r>
              <a:rPr lang="en-GB" sz="1800" dirty="0" smtClean="0"/>
              <a:t>the ITT, </a:t>
            </a:r>
            <a:r>
              <a:rPr lang="en-GB" sz="1800" dirty="0"/>
              <a:t>standardise fonts, illustrate </a:t>
            </a:r>
            <a:r>
              <a:rPr lang="en-GB" sz="1800" dirty="0" smtClean="0"/>
              <a:t>with examples where possible</a:t>
            </a:r>
          </a:p>
          <a:p>
            <a:pPr lvl="1">
              <a:defRPr/>
            </a:pPr>
            <a:r>
              <a:rPr lang="en-GB" sz="1800" dirty="0"/>
              <a:t>Punctuation and spelling really </a:t>
            </a:r>
            <a:r>
              <a:rPr lang="en-GB" sz="1800" dirty="0" smtClean="0"/>
              <a:t>matter……..</a:t>
            </a:r>
            <a:endParaRPr lang="en-GB" sz="1800" dirty="0"/>
          </a:p>
          <a:p>
            <a:pPr lvl="1">
              <a:defRPr/>
            </a:pPr>
            <a:endParaRPr lang="en-GB" sz="1800" dirty="0"/>
          </a:p>
          <a:p>
            <a:pPr marL="0" indent="0">
              <a:buNone/>
              <a:defRPr/>
            </a:pPr>
            <a:endParaRPr lang="en-GB" sz="1800" dirty="0"/>
          </a:p>
          <a:p>
            <a:pPr marL="0" indent="0">
              <a:buNone/>
              <a:defRPr/>
            </a:pPr>
            <a:endParaRPr lang="en-GB" sz="1800" dirty="0" smtClean="0"/>
          </a:p>
          <a:p>
            <a:pPr lvl="1">
              <a:buFont typeface="Courier New" panose="02070309020205020404" pitchFamily="49" charset="0"/>
              <a:buChar char="o"/>
            </a:pPr>
            <a:endParaRPr lang="en-GB" sz="1800" dirty="0"/>
          </a:p>
          <a:p>
            <a:pPr lvl="1">
              <a:buFont typeface="Courier New" panose="02070309020205020404" pitchFamily="49" charset="0"/>
              <a:buChar char="o"/>
            </a:pPr>
            <a:endParaRPr lang="en-GB" sz="1800" dirty="0" smtClean="0"/>
          </a:p>
        </p:txBody>
      </p:sp>
      <p:sp>
        <p:nvSpPr>
          <p:cNvPr id="2" name="Slide Number Placeholder 1"/>
          <p:cNvSpPr>
            <a:spLocks noGrp="1"/>
          </p:cNvSpPr>
          <p:nvPr>
            <p:ph type="sldNum" sz="quarter" idx="12"/>
          </p:nvPr>
        </p:nvSpPr>
        <p:spPr/>
        <p:txBody>
          <a:bodyPr/>
          <a:lstStyle/>
          <a:p>
            <a:fld id="{23134A5E-8B9A-4F1B-8A1C-D54727A06F98}" type="slidenum">
              <a:rPr lang="en-GB" smtClean="0">
                <a:solidFill>
                  <a:prstClr val="black"/>
                </a:solidFill>
              </a:rPr>
              <a:pPr/>
              <a:t>62</a:t>
            </a:fld>
            <a:endParaRPr lang="en-GB">
              <a:solidFill>
                <a:prstClr val="black"/>
              </a:solidFill>
            </a:endParaRPr>
          </a:p>
        </p:txBody>
      </p:sp>
    </p:spTree>
    <p:extLst>
      <p:ext uri="{BB962C8B-B14F-4D97-AF65-F5344CB8AC3E}">
        <p14:creationId xmlns:p14="http://schemas.microsoft.com/office/powerpoint/2010/main" val="3875185936"/>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sz="3200" dirty="0" smtClean="0"/>
              <a:t>Writing the Bid</a:t>
            </a:r>
            <a:endParaRPr lang="en-GB" sz="3200" dirty="0"/>
          </a:p>
        </p:txBody>
      </p:sp>
      <p:sp>
        <p:nvSpPr>
          <p:cNvPr id="6" name="Content Placeholder 5"/>
          <p:cNvSpPr>
            <a:spLocks noGrp="1"/>
          </p:cNvSpPr>
          <p:nvPr>
            <p:ph idx="1"/>
          </p:nvPr>
        </p:nvSpPr>
        <p:spPr>
          <a:xfrm>
            <a:off x="358775" y="2052001"/>
            <a:ext cx="8426449" cy="3780000"/>
          </a:xfrm>
        </p:spPr>
        <p:txBody>
          <a:bodyPr/>
          <a:lstStyle/>
          <a:p>
            <a:pPr>
              <a:defRPr/>
            </a:pPr>
            <a:r>
              <a:rPr lang="en-GB" sz="1800" dirty="0" smtClean="0"/>
              <a:t>Have </a:t>
            </a:r>
            <a:r>
              <a:rPr lang="en-GB" sz="1800" dirty="0"/>
              <a:t>you articulated ‘Why choose us?’</a:t>
            </a:r>
          </a:p>
          <a:p>
            <a:pPr>
              <a:defRPr/>
            </a:pPr>
            <a:r>
              <a:rPr lang="en-GB" sz="1800" dirty="0"/>
              <a:t>Have you fully defined the key features, quality and benefits of your approach?</a:t>
            </a:r>
          </a:p>
          <a:p>
            <a:pPr>
              <a:defRPr/>
            </a:pPr>
            <a:r>
              <a:rPr lang="en-GB" sz="1800" dirty="0"/>
              <a:t>Have you used and made the most of recent and relevant case studies to illustrate your </a:t>
            </a:r>
            <a:r>
              <a:rPr lang="en-GB" sz="1800" dirty="0" smtClean="0"/>
              <a:t>capability?</a:t>
            </a:r>
            <a:endParaRPr lang="en-GB" sz="1800" dirty="0"/>
          </a:p>
          <a:p>
            <a:pPr>
              <a:defRPr/>
            </a:pPr>
            <a:r>
              <a:rPr lang="en-GB" sz="1800" dirty="0"/>
              <a:t>Have you gone the extra mile in manifesting your understanding of the </a:t>
            </a:r>
            <a:r>
              <a:rPr lang="en-GB" sz="1800" dirty="0" smtClean="0"/>
              <a:t>requirements </a:t>
            </a:r>
            <a:r>
              <a:rPr lang="en-GB" sz="1800" dirty="0"/>
              <a:t>and </a:t>
            </a:r>
            <a:r>
              <a:rPr lang="en-GB" sz="1800" dirty="0" smtClean="0"/>
              <a:t>approach to delivery?</a:t>
            </a:r>
            <a:endParaRPr lang="en-GB" sz="1800" dirty="0"/>
          </a:p>
          <a:p>
            <a:pPr>
              <a:defRPr/>
            </a:pPr>
            <a:r>
              <a:rPr lang="en-GB" sz="1800" dirty="0"/>
              <a:t>Conduct a mock assessment against the evaluation criteria and </a:t>
            </a:r>
            <a:r>
              <a:rPr lang="en-GB" sz="1800" dirty="0" smtClean="0"/>
              <a:t>allocated weightings</a:t>
            </a:r>
          </a:p>
          <a:p>
            <a:pPr marL="0" indent="0">
              <a:buNone/>
              <a:defRPr/>
            </a:pPr>
            <a:endParaRPr lang="en-GB" sz="1800" dirty="0"/>
          </a:p>
          <a:p>
            <a:pPr marL="0" indent="0">
              <a:buNone/>
              <a:defRPr/>
            </a:pPr>
            <a:endParaRPr lang="en-GB" sz="1800" dirty="0"/>
          </a:p>
          <a:p>
            <a:pPr marL="0" indent="0">
              <a:buNone/>
              <a:defRPr/>
            </a:pPr>
            <a:endParaRPr lang="en-GB" sz="1800" dirty="0" smtClean="0"/>
          </a:p>
          <a:p>
            <a:pPr lvl="1">
              <a:buFont typeface="Courier New" panose="02070309020205020404" pitchFamily="49" charset="0"/>
              <a:buChar char="o"/>
            </a:pPr>
            <a:endParaRPr lang="en-GB" sz="1800" dirty="0"/>
          </a:p>
          <a:p>
            <a:pPr lvl="1">
              <a:buFont typeface="Courier New" panose="02070309020205020404" pitchFamily="49" charset="0"/>
              <a:buChar char="o"/>
            </a:pPr>
            <a:endParaRPr lang="en-GB" sz="1800" dirty="0" smtClean="0"/>
          </a:p>
        </p:txBody>
      </p:sp>
      <p:sp>
        <p:nvSpPr>
          <p:cNvPr id="2" name="Slide Number Placeholder 1"/>
          <p:cNvSpPr>
            <a:spLocks noGrp="1"/>
          </p:cNvSpPr>
          <p:nvPr>
            <p:ph type="sldNum" sz="quarter" idx="12"/>
          </p:nvPr>
        </p:nvSpPr>
        <p:spPr/>
        <p:txBody>
          <a:bodyPr/>
          <a:lstStyle/>
          <a:p>
            <a:fld id="{23134A5E-8B9A-4F1B-8A1C-D54727A06F98}" type="slidenum">
              <a:rPr lang="en-GB" smtClean="0">
                <a:solidFill>
                  <a:prstClr val="black"/>
                </a:solidFill>
              </a:rPr>
              <a:pPr/>
              <a:t>63</a:t>
            </a:fld>
            <a:endParaRPr lang="en-GB">
              <a:solidFill>
                <a:prstClr val="black"/>
              </a:solidFill>
            </a:endParaRPr>
          </a:p>
        </p:txBody>
      </p:sp>
    </p:spTree>
    <p:extLst>
      <p:ext uri="{BB962C8B-B14F-4D97-AF65-F5344CB8AC3E}">
        <p14:creationId xmlns:p14="http://schemas.microsoft.com/office/powerpoint/2010/main" val="704254558"/>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sz="3200" dirty="0" smtClean="0"/>
              <a:t>Dos….</a:t>
            </a:r>
            <a:endParaRPr lang="en-GB" sz="3200" dirty="0"/>
          </a:p>
        </p:txBody>
      </p:sp>
      <p:sp>
        <p:nvSpPr>
          <p:cNvPr id="6" name="Content Placeholder 5"/>
          <p:cNvSpPr>
            <a:spLocks noGrp="1"/>
          </p:cNvSpPr>
          <p:nvPr>
            <p:ph idx="1"/>
          </p:nvPr>
        </p:nvSpPr>
        <p:spPr>
          <a:xfrm>
            <a:off x="358775" y="2052001"/>
            <a:ext cx="8426449" cy="3780000"/>
          </a:xfrm>
        </p:spPr>
        <p:txBody>
          <a:bodyPr/>
          <a:lstStyle/>
          <a:p>
            <a:pPr>
              <a:defRPr/>
            </a:pPr>
            <a:r>
              <a:rPr lang="en-GB" sz="1800" dirty="0" smtClean="0"/>
              <a:t>Respond </a:t>
            </a:r>
            <a:r>
              <a:rPr lang="en-GB" sz="1800" dirty="0"/>
              <a:t>by the correct </a:t>
            </a:r>
            <a:r>
              <a:rPr lang="en-GB" sz="1800" dirty="0" smtClean="0"/>
              <a:t>date and time, </a:t>
            </a:r>
            <a:r>
              <a:rPr lang="en-GB" sz="1800" dirty="0"/>
              <a:t>avoid last minute submissions</a:t>
            </a:r>
          </a:p>
          <a:p>
            <a:pPr>
              <a:defRPr/>
            </a:pPr>
            <a:r>
              <a:rPr lang="en-GB" sz="1800" dirty="0"/>
              <a:t>Ensure the submission is complete </a:t>
            </a:r>
            <a:r>
              <a:rPr lang="en-GB" sz="1800" dirty="0" smtClean="0"/>
              <a:t>and compliant with requirements </a:t>
            </a:r>
            <a:r>
              <a:rPr lang="en-GB" sz="1800" dirty="0" err="1" smtClean="0"/>
              <a:t>eg</a:t>
            </a:r>
            <a:r>
              <a:rPr lang="en-GB" sz="1800" dirty="0"/>
              <a:t>. </a:t>
            </a:r>
            <a:r>
              <a:rPr lang="en-GB" sz="1800" dirty="0" smtClean="0"/>
              <a:t>Supporting documents, declarations, </a:t>
            </a:r>
            <a:r>
              <a:rPr lang="en-GB" sz="1800" dirty="0" err="1" smtClean="0"/>
              <a:t>wordcounts</a:t>
            </a:r>
            <a:r>
              <a:rPr lang="en-GB" sz="1800" dirty="0" smtClean="0"/>
              <a:t>, etc  </a:t>
            </a:r>
            <a:endParaRPr lang="en-GB" sz="1800" dirty="0"/>
          </a:p>
          <a:p>
            <a:pPr>
              <a:defRPr/>
            </a:pPr>
            <a:r>
              <a:rPr lang="en-GB" sz="1800" dirty="0" smtClean="0"/>
              <a:t>Review </a:t>
            </a:r>
            <a:r>
              <a:rPr lang="en-GB" sz="1800" dirty="0"/>
              <a:t>the evaluation criteria, scores and “weighting”. This should influence time and effort in preparation of </a:t>
            </a:r>
            <a:r>
              <a:rPr lang="en-GB" sz="1800" dirty="0" smtClean="0"/>
              <a:t>your responses </a:t>
            </a:r>
          </a:p>
          <a:p>
            <a:pPr>
              <a:defRPr/>
            </a:pPr>
            <a:r>
              <a:rPr lang="en-GB" sz="1800" dirty="0" smtClean="0"/>
              <a:t>Read the </a:t>
            </a:r>
            <a:r>
              <a:rPr lang="en-GB" sz="1800" dirty="0" err="1" smtClean="0"/>
              <a:t>MoIs</a:t>
            </a:r>
            <a:r>
              <a:rPr lang="en-GB" sz="1800" dirty="0" smtClean="0"/>
              <a:t>. To reiterate, it </a:t>
            </a:r>
            <a:r>
              <a:rPr lang="en-GB" sz="1800" dirty="0"/>
              <a:t>is impossible to achieve high scores unless you acknowledge and reference the local contextual information provided within responses</a:t>
            </a:r>
            <a:r>
              <a:rPr lang="en-GB" sz="1800" dirty="0" smtClean="0"/>
              <a:t> </a:t>
            </a:r>
          </a:p>
          <a:p>
            <a:pPr>
              <a:defRPr/>
            </a:pPr>
            <a:endParaRPr lang="en-GB" sz="1800" dirty="0"/>
          </a:p>
          <a:p>
            <a:pPr marL="0" indent="0">
              <a:buNone/>
              <a:defRPr/>
            </a:pPr>
            <a:endParaRPr lang="en-GB" sz="1800" dirty="0"/>
          </a:p>
          <a:p>
            <a:pPr marL="0" indent="0">
              <a:buNone/>
              <a:defRPr/>
            </a:pPr>
            <a:endParaRPr lang="en-GB" sz="1800" dirty="0" smtClean="0"/>
          </a:p>
          <a:p>
            <a:pPr lvl="1">
              <a:buFont typeface="Courier New" panose="02070309020205020404" pitchFamily="49" charset="0"/>
              <a:buChar char="o"/>
            </a:pPr>
            <a:endParaRPr lang="en-GB" sz="1800" dirty="0"/>
          </a:p>
          <a:p>
            <a:pPr lvl="1">
              <a:buFont typeface="Courier New" panose="02070309020205020404" pitchFamily="49" charset="0"/>
              <a:buChar char="o"/>
            </a:pPr>
            <a:endParaRPr lang="en-GB" sz="1800" dirty="0" smtClean="0"/>
          </a:p>
        </p:txBody>
      </p:sp>
      <p:sp>
        <p:nvSpPr>
          <p:cNvPr id="2" name="Slide Number Placeholder 1"/>
          <p:cNvSpPr>
            <a:spLocks noGrp="1"/>
          </p:cNvSpPr>
          <p:nvPr>
            <p:ph type="sldNum" sz="quarter" idx="12"/>
          </p:nvPr>
        </p:nvSpPr>
        <p:spPr/>
        <p:txBody>
          <a:bodyPr/>
          <a:lstStyle/>
          <a:p>
            <a:fld id="{23134A5E-8B9A-4F1B-8A1C-D54727A06F98}" type="slidenum">
              <a:rPr lang="en-GB" smtClean="0">
                <a:solidFill>
                  <a:prstClr val="black"/>
                </a:solidFill>
              </a:rPr>
              <a:pPr/>
              <a:t>64</a:t>
            </a:fld>
            <a:endParaRPr lang="en-GB">
              <a:solidFill>
                <a:prstClr val="black"/>
              </a:solidFill>
            </a:endParaRPr>
          </a:p>
        </p:txBody>
      </p:sp>
    </p:spTree>
    <p:extLst>
      <p:ext uri="{BB962C8B-B14F-4D97-AF65-F5344CB8AC3E}">
        <p14:creationId xmlns:p14="http://schemas.microsoft.com/office/powerpoint/2010/main" val="36104582"/>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sz="3200" dirty="0" smtClean="0"/>
              <a:t>Don’ts….</a:t>
            </a:r>
            <a:endParaRPr lang="en-GB" sz="3200" dirty="0"/>
          </a:p>
        </p:txBody>
      </p:sp>
      <p:sp>
        <p:nvSpPr>
          <p:cNvPr id="6" name="Content Placeholder 5"/>
          <p:cNvSpPr>
            <a:spLocks noGrp="1"/>
          </p:cNvSpPr>
          <p:nvPr>
            <p:ph idx="1"/>
          </p:nvPr>
        </p:nvSpPr>
        <p:spPr>
          <a:xfrm>
            <a:off x="358775" y="2052001"/>
            <a:ext cx="8426449" cy="3780000"/>
          </a:xfrm>
        </p:spPr>
        <p:txBody>
          <a:bodyPr/>
          <a:lstStyle/>
          <a:p>
            <a:pPr marL="582613" indent="-514350">
              <a:defRPr/>
            </a:pPr>
            <a:r>
              <a:rPr lang="en-GB" sz="1800" dirty="0"/>
              <a:t>Do not attempt to find an “inside track” (canvassing) </a:t>
            </a:r>
          </a:p>
          <a:p>
            <a:pPr marL="582613" indent="-514350">
              <a:defRPr/>
            </a:pPr>
            <a:r>
              <a:rPr lang="en-GB" sz="1800" dirty="0" smtClean="0"/>
              <a:t>Ignore the ITT Guidance and Instructions</a:t>
            </a:r>
            <a:endParaRPr lang="en-GB" sz="1800" dirty="0"/>
          </a:p>
          <a:p>
            <a:pPr marL="582613" indent="-514350">
              <a:defRPr/>
            </a:pPr>
            <a:r>
              <a:rPr lang="en-GB" sz="1800" dirty="0" smtClean="0"/>
              <a:t>Write </a:t>
            </a:r>
            <a:r>
              <a:rPr lang="en-GB" sz="1800" dirty="0"/>
              <a:t>by committee, </a:t>
            </a:r>
            <a:r>
              <a:rPr lang="en-GB" sz="1800" dirty="0" smtClean="0"/>
              <a:t>this will hinder narrative </a:t>
            </a:r>
            <a:r>
              <a:rPr lang="en-GB" sz="1800" dirty="0"/>
              <a:t>flow </a:t>
            </a:r>
            <a:r>
              <a:rPr lang="en-GB" sz="1800" dirty="0" smtClean="0"/>
              <a:t>and highlight a </a:t>
            </a:r>
            <a:r>
              <a:rPr lang="en-GB" sz="1800" dirty="0"/>
              <a:t>lack of control/ownership</a:t>
            </a:r>
          </a:p>
          <a:p>
            <a:pPr marL="582613" indent="-514350">
              <a:defRPr/>
            </a:pPr>
            <a:r>
              <a:rPr lang="en-GB" sz="1800" dirty="0" smtClean="0"/>
              <a:t>Submit with incomplete </a:t>
            </a:r>
            <a:r>
              <a:rPr lang="en-GB" sz="1800" dirty="0"/>
              <a:t>or missing </a:t>
            </a:r>
            <a:r>
              <a:rPr lang="en-GB" sz="1800" dirty="0" smtClean="0"/>
              <a:t>answers/sections/documentation</a:t>
            </a:r>
            <a:endParaRPr lang="en-GB" sz="1800" dirty="0"/>
          </a:p>
          <a:p>
            <a:pPr marL="582613" indent="-514350">
              <a:defRPr/>
            </a:pPr>
            <a:r>
              <a:rPr lang="en-GB" sz="1800" dirty="0" smtClean="0"/>
              <a:t>Repeat answers </a:t>
            </a:r>
            <a:r>
              <a:rPr lang="en-GB" sz="1800" dirty="0"/>
              <a:t>or </a:t>
            </a:r>
            <a:r>
              <a:rPr lang="en-GB" sz="1800" dirty="0" smtClean="0"/>
              <a:t>refer </a:t>
            </a:r>
            <a:r>
              <a:rPr lang="en-GB" sz="1800" dirty="0"/>
              <a:t>to ‘see above’ </a:t>
            </a:r>
            <a:r>
              <a:rPr lang="en-GB" sz="1800" dirty="0" smtClean="0"/>
              <a:t>(cross-referencing is not permitted)</a:t>
            </a:r>
            <a:endParaRPr lang="en-GB" sz="1800" dirty="0"/>
          </a:p>
          <a:p>
            <a:pPr marL="582613" indent="-514350">
              <a:defRPr/>
            </a:pPr>
            <a:r>
              <a:rPr lang="en-GB" sz="1800" dirty="0"/>
              <a:t>Over </a:t>
            </a:r>
            <a:r>
              <a:rPr lang="en-GB" sz="1800" dirty="0" smtClean="0"/>
              <a:t>emphasise </a:t>
            </a:r>
            <a:r>
              <a:rPr lang="en-GB" sz="1800" dirty="0"/>
              <a:t>what you </a:t>
            </a:r>
            <a:r>
              <a:rPr lang="en-GB" sz="1800" dirty="0" smtClean="0"/>
              <a:t>currently know or do to the detriment of what is required </a:t>
            </a:r>
            <a:endParaRPr lang="en-GB" sz="1800" dirty="0"/>
          </a:p>
          <a:p>
            <a:pPr marL="582613" indent="-514350">
              <a:defRPr/>
            </a:pPr>
            <a:r>
              <a:rPr lang="en-GB" sz="1800" dirty="0" smtClean="0"/>
              <a:t>Recycle </a:t>
            </a:r>
            <a:r>
              <a:rPr lang="en-GB" sz="1800" dirty="0"/>
              <a:t>old </a:t>
            </a:r>
            <a:r>
              <a:rPr lang="en-GB" sz="1800" dirty="0" smtClean="0"/>
              <a:t>responses. </a:t>
            </a:r>
            <a:r>
              <a:rPr lang="en-GB" sz="1800" dirty="0"/>
              <a:t>Beware </a:t>
            </a:r>
            <a:r>
              <a:rPr lang="en-GB" sz="1800" dirty="0" smtClean="0"/>
              <a:t>of ‘cutting </a:t>
            </a:r>
            <a:r>
              <a:rPr lang="en-GB" sz="1800" dirty="0"/>
              <a:t>&amp; pasting’!</a:t>
            </a:r>
          </a:p>
          <a:p>
            <a:pPr marL="582613" indent="-514350">
              <a:defRPr/>
            </a:pPr>
            <a:r>
              <a:rPr lang="en-GB" sz="1800" dirty="0" smtClean="0"/>
              <a:t>Provide generic responses to practice specific requirements</a:t>
            </a:r>
            <a:endParaRPr lang="en-GB" sz="1800" dirty="0"/>
          </a:p>
          <a:p>
            <a:pPr>
              <a:defRPr/>
            </a:pPr>
            <a:endParaRPr lang="en-GB" sz="1800" dirty="0"/>
          </a:p>
          <a:p>
            <a:pPr marL="0" indent="0">
              <a:buNone/>
              <a:defRPr/>
            </a:pPr>
            <a:endParaRPr lang="en-GB" sz="1800" dirty="0"/>
          </a:p>
          <a:p>
            <a:pPr marL="0" indent="0">
              <a:buNone/>
              <a:defRPr/>
            </a:pPr>
            <a:endParaRPr lang="en-GB" sz="1800" dirty="0" smtClean="0"/>
          </a:p>
          <a:p>
            <a:pPr lvl="1">
              <a:buFont typeface="Courier New" panose="02070309020205020404" pitchFamily="49" charset="0"/>
              <a:buChar char="o"/>
            </a:pPr>
            <a:endParaRPr lang="en-GB" sz="1800" dirty="0"/>
          </a:p>
          <a:p>
            <a:pPr lvl="1">
              <a:buFont typeface="Courier New" panose="02070309020205020404" pitchFamily="49" charset="0"/>
              <a:buChar char="o"/>
            </a:pPr>
            <a:endParaRPr lang="en-GB" sz="1800" dirty="0" smtClean="0"/>
          </a:p>
        </p:txBody>
      </p:sp>
      <p:sp>
        <p:nvSpPr>
          <p:cNvPr id="2" name="Slide Number Placeholder 1"/>
          <p:cNvSpPr>
            <a:spLocks noGrp="1"/>
          </p:cNvSpPr>
          <p:nvPr>
            <p:ph type="sldNum" sz="quarter" idx="12"/>
          </p:nvPr>
        </p:nvSpPr>
        <p:spPr/>
        <p:txBody>
          <a:bodyPr/>
          <a:lstStyle/>
          <a:p>
            <a:fld id="{23134A5E-8B9A-4F1B-8A1C-D54727A06F98}" type="slidenum">
              <a:rPr lang="en-GB" smtClean="0">
                <a:solidFill>
                  <a:prstClr val="black"/>
                </a:solidFill>
              </a:rPr>
              <a:pPr/>
              <a:t>65</a:t>
            </a:fld>
            <a:endParaRPr lang="en-GB">
              <a:solidFill>
                <a:prstClr val="black"/>
              </a:solidFill>
            </a:endParaRPr>
          </a:p>
        </p:txBody>
      </p:sp>
    </p:spTree>
    <p:extLst>
      <p:ext uri="{BB962C8B-B14F-4D97-AF65-F5344CB8AC3E}">
        <p14:creationId xmlns:p14="http://schemas.microsoft.com/office/powerpoint/2010/main" val="319400198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sz="3200" dirty="0" smtClean="0"/>
              <a:t>Conclusion</a:t>
            </a:r>
            <a:endParaRPr lang="en-GB" sz="3200" dirty="0"/>
          </a:p>
        </p:txBody>
      </p:sp>
      <p:sp>
        <p:nvSpPr>
          <p:cNvPr id="6" name="Content Placeholder 5"/>
          <p:cNvSpPr>
            <a:spLocks noGrp="1"/>
          </p:cNvSpPr>
          <p:nvPr>
            <p:ph idx="1"/>
          </p:nvPr>
        </p:nvSpPr>
        <p:spPr>
          <a:xfrm>
            <a:off x="358775" y="2052001"/>
            <a:ext cx="8426449" cy="3780000"/>
          </a:xfrm>
        </p:spPr>
        <p:txBody>
          <a:bodyPr/>
          <a:lstStyle/>
          <a:p>
            <a:pPr>
              <a:defRPr/>
            </a:pPr>
            <a:r>
              <a:rPr lang="en-GB" sz="1400" dirty="0" smtClean="0"/>
              <a:t>Make </a:t>
            </a:r>
            <a:r>
              <a:rPr lang="en-GB" sz="1400" dirty="0"/>
              <a:t>note of instructions, word limits and </a:t>
            </a:r>
            <a:r>
              <a:rPr lang="en-GB" sz="1400" dirty="0" smtClean="0"/>
              <a:t>the ITT submission </a:t>
            </a:r>
            <a:r>
              <a:rPr lang="en-GB" sz="1400" dirty="0"/>
              <a:t>format </a:t>
            </a:r>
            <a:r>
              <a:rPr lang="en-GB" sz="1400" dirty="0" smtClean="0"/>
              <a:t>- </a:t>
            </a:r>
            <a:r>
              <a:rPr lang="en-GB" sz="1400" dirty="0" smtClean="0">
                <a:solidFill>
                  <a:srgbClr val="FF0000"/>
                </a:solidFill>
              </a:rPr>
              <a:t>Be compliant</a:t>
            </a:r>
            <a:endParaRPr lang="en-GB" sz="1400" dirty="0" smtClean="0">
              <a:solidFill>
                <a:srgbClr val="FFFF00"/>
              </a:solidFill>
            </a:endParaRPr>
          </a:p>
          <a:p>
            <a:pPr>
              <a:defRPr/>
            </a:pPr>
            <a:r>
              <a:rPr lang="en-GB" sz="1400" dirty="0" smtClean="0"/>
              <a:t>Try </a:t>
            </a:r>
            <a:r>
              <a:rPr lang="en-GB" sz="1400" dirty="0"/>
              <a:t>to understand what each question is asking and why </a:t>
            </a:r>
            <a:r>
              <a:rPr lang="en-GB" sz="1400" dirty="0" smtClean="0"/>
              <a:t>it is </a:t>
            </a:r>
            <a:r>
              <a:rPr lang="en-GB" sz="1400" dirty="0"/>
              <a:t>being </a:t>
            </a:r>
            <a:r>
              <a:rPr lang="en-GB" sz="1400" dirty="0" smtClean="0"/>
              <a:t>asked - </a:t>
            </a:r>
            <a:r>
              <a:rPr lang="en-GB" sz="1400" dirty="0">
                <a:solidFill>
                  <a:srgbClr val="FF0000"/>
                </a:solidFill>
              </a:rPr>
              <a:t>Answer the Question</a:t>
            </a:r>
          </a:p>
          <a:p>
            <a:pPr>
              <a:defRPr/>
            </a:pPr>
            <a:r>
              <a:rPr lang="en-GB" sz="1400" dirty="0"/>
              <a:t>Note the scoring / weighting of </a:t>
            </a:r>
            <a:r>
              <a:rPr lang="en-GB" sz="1400" dirty="0" smtClean="0"/>
              <a:t>criteria - </a:t>
            </a:r>
            <a:r>
              <a:rPr lang="en-GB" sz="1400" dirty="0" smtClean="0">
                <a:solidFill>
                  <a:srgbClr val="FF0000"/>
                </a:solidFill>
              </a:rPr>
              <a:t>Allocate </a:t>
            </a:r>
            <a:r>
              <a:rPr lang="en-GB" sz="1400" dirty="0">
                <a:solidFill>
                  <a:srgbClr val="FF0000"/>
                </a:solidFill>
              </a:rPr>
              <a:t>time / effort on your </a:t>
            </a:r>
            <a:r>
              <a:rPr lang="en-GB" sz="1400" dirty="0" smtClean="0">
                <a:solidFill>
                  <a:srgbClr val="FF0000"/>
                </a:solidFill>
              </a:rPr>
              <a:t>response accordingly </a:t>
            </a:r>
            <a:endParaRPr lang="en-GB" sz="1400" dirty="0">
              <a:solidFill>
                <a:srgbClr val="FF0000"/>
              </a:solidFill>
            </a:endParaRPr>
          </a:p>
          <a:p>
            <a:pPr>
              <a:defRPr/>
            </a:pPr>
            <a:r>
              <a:rPr lang="en-GB" sz="1400" dirty="0" smtClean="0"/>
              <a:t>If in need of clarification, </a:t>
            </a:r>
            <a:r>
              <a:rPr lang="en-GB" sz="1400" dirty="0"/>
              <a:t>contact the buyer (but be aware that any question you ask will be notified to other </a:t>
            </a:r>
            <a:r>
              <a:rPr lang="en-GB" sz="1400" dirty="0" smtClean="0"/>
              <a:t>bidders)</a:t>
            </a:r>
            <a:endParaRPr lang="en-GB" sz="1400" dirty="0"/>
          </a:p>
          <a:p>
            <a:pPr>
              <a:defRPr/>
            </a:pPr>
            <a:r>
              <a:rPr lang="en-GB" sz="1400" dirty="0"/>
              <a:t>Answer all questions honestly and be </a:t>
            </a:r>
            <a:r>
              <a:rPr lang="en-GB" sz="1400" dirty="0" smtClean="0"/>
              <a:t>positive </a:t>
            </a:r>
            <a:r>
              <a:rPr lang="en-GB" sz="1400" dirty="0"/>
              <a:t>in your </a:t>
            </a:r>
            <a:r>
              <a:rPr lang="en-GB" sz="1400" dirty="0" smtClean="0"/>
              <a:t>responses - </a:t>
            </a:r>
            <a:r>
              <a:rPr lang="en-GB" sz="1400" dirty="0" smtClean="0">
                <a:solidFill>
                  <a:srgbClr val="FF0000"/>
                </a:solidFill>
              </a:rPr>
              <a:t>Emphasise </a:t>
            </a:r>
            <a:r>
              <a:rPr lang="en-GB" sz="1400" dirty="0">
                <a:solidFill>
                  <a:srgbClr val="FF0000"/>
                </a:solidFill>
              </a:rPr>
              <a:t>your </a:t>
            </a:r>
            <a:r>
              <a:rPr lang="en-GB" sz="1400" dirty="0" smtClean="0">
                <a:solidFill>
                  <a:srgbClr val="FF0000"/>
                </a:solidFill>
              </a:rPr>
              <a:t>USP.</a:t>
            </a:r>
            <a:endParaRPr lang="en-GB" sz="1400" dirty="0">
              <a:solidFill>
                <a:srgbClr val="FF0000"/>
              </a:solidFill>
            </a:endParaRPr>
          </a:p>
          <a:p>
            <a:pPr>
              <a:defRPr/>
            </a:pPr>
            <a:r>
              <a:rPr lang="en-GB" sz="1400" dirty="0"/>
              <a:t>Double check your response / second pair of eyes</a:t>
            </a:r>
          </a:p>
          <a:p>
            <a:pPr>
              <a:defRPr/>
            </a:pPr>
            <a:r>
              <a:rPr lang="en-GB" sz="1400" dirty="0"/>
              <a:t>Ensure you complete and submit </a:t>
            </a:r>
            <a:r>
              <a:rPr lang="en-GB" sz="1400" u="sng" dirty="0"/>
              <a:t>all</a:t>
            </a:r>
            <a:r>
              <a:rPr lang="en-GB" sz="1400" dirty="0"/>
              <a:t> the documents required</a:t>
            </a:r>
          </a:p>
          <a:p>
            <a:pPr>
              <a:defRPr/>
            </a:pPr>
            <a:r>
              <a:rPr lang="en-GB" sz="1400" dirty="0"/>
              <a:t>Make careful note of the deadline and make sure you submit well in </a:t>
            </a:r>
            <a:r>
              <a:rPr lang="en-GB" sz="1400" dirty="0" smtClean="0"/>
              <a:t>advance - </a:t>
            </a:r>
            <a:r>
              <a:rPr lang="en-GB" sz="1400" dirty="0" smtClean="0">
                <a:solidFill>
                  <a:srgbClr val="FF0000"/>
                </a:solidFill>
              </a:rPr>
              <a:t>Avoid </a:t>
            </a:r>
            <a:r>
              <a:rPr lang="en-GB" sz="1400" dirty="0">
                <a:solidFill>
                  <a:srgbClr val="FF0000"/>
                </a:solidFill>
              </a:rPr>
              <a:t>last minute submissions) </a:t>
            </a:r>
            <a:endParaRPr lang="en-GB" sz="1400" dirty="0"/>
          </a:p>
          <a:p>
            <a:pPr>
              <a:defRPr/>
            </a:pPr>
            <a:endParaRPr lang="en-GB" sz="1800" dirty="0"/>
          </a:p>
          <a:p>
            <a:pPr marL="0" indent="0">
              <a:buNone/>
              <a:defRPr/>
            </a:pPr>
            <a:endParaRPr lang="en-GB" sz="1800" dirty="0"/>
          </a:p>
          <a:p>
            <a:pPr marL="0" indent="0">
              <a:buNone/>
              <a:defRPr/>
            </a:pPr>
            <a:endParaRPr lang="en-GB" sz="1800" dirty="0" smtClean="0"/>
          </a:p>
          <a:p>
            <a:pPr lvl="1">
              <a:buFont typeface="Courier New" panose="02070309020205020404" pitchFamily="49" charset="0"/>
              <a:buChar char="o"/>
            </a:pPr>
            <a:endParaRPr lang="en-GB" sz="1800" dirty="0"/>
          </a:p>
          <a:p>
            <a:pPr lvl="1">
              <a:buFont typeface="Courier New" panose="02070309020205020404" pitchFamily="49" charset="0"/>
              <a:buChar char="o"/>
            </a:pPr>
            <a:endParaRPr lang="en-GB" sz="1800" dirty="0" smtClean="0"/>
          </a:p>
        </p:txBody>
      </p:sp>
      <p:sp>
        <p:nvSpPr>
          <p:cNvPr id="2" name="Slide Number Placeholder 1"/>
          <p:cNvSpPr>
            <a:spLocks noGrp="1"/>
          </p:cNvSpPr>
          <p:nvPr>
            <p:ph type="sldNum" sz="quarter" idx="12"/>
          </p:nvPr>
        </p:nvSpPr>
        <p:spPr/>
        <p:txBody>
          <a:bodyPr/>
          <a:lstStyle/>
          <a:p>
            <a:fld id="{23134A5E-8B9A-4F1B-8A1C-D54727A06F98}" type="slidenum">
              <a:rPr lang="en-GB" smtClean="0">
                <a:solidFill>
                  <a:prstClr val="black"/>
                </a:solidFill>
              </a:rPr>
              <a:pPr/>
              <a:t>66</a:t>
            </a:fld>
            <a:endParaRPr lang="en-GB">
              <a:solidFill>
                <a:prstClr val="black"/>
              </a:solidFill>
            </a:endParaRPr>
          </a:p>
        </p:txBody>
      </p:sp>
    </p:spTree>
    <p:extLst>
      <p:ext uri="{BB962C8B-B14F-4D97-AF65-F5344CB8AC3E}">
        <p14:creationId xmlns:p14="http://schemas.microsoft.com/office/powerpoint/2010/main" val="352365600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latin typeface="Arial" pitchFamily="34" charset="0"/>
                <a:cs typeface="Arial" pitchFamily="34" charset="0"/>
              </a:rPr>
              <a:t>Next Steps</a:t>
            </a:r>
            <a:r>
              <a:rPr lang="en-GB" dirty="0" smtClean="0">
                <a:latin typeface="Arial" pitchFamily="34" charset="0"/>
                <a:cs typeface="Arial" pitchFamily="34" charset="0"/>
              </a:rPr>
              <a:t/>
            </a:r>
            <a:br>
              <a:rPr lang="en-GB" dirty="0" smtClean="0">
                <a:latin typeface="Arial" pitchFamily="34" charset="0"/>
                <a:cs typeface="Arial" pitchFamily="34" charset="0"/>
              </a:rPr>
            </a:br>
            <a:endParaRPr lang="en-GB" dirty="0"/>
          </a:p>
        </p:txBody>
      </p:sp>
      <p:sp>
        <p:nvSpPr>
          <p:cNvPr id="6" name="Content Placeholder 2"/>
          <p:cNvSpPr txBox="1">
            <a:spLocks noGrp="1"/>
          </p:cNvSpPr>
          <p:nvPr>
            <p:ph idx="1"/>
          </p:nvPr>
        </p:nvSpPr>
        <p:spPr>
          <a:xfrm>
            <a:off x="358775" y="2052001"/>
            <a:ext cx="8426449" cy="3780000"/>
          </a:xfrm>
          <a:prstGeom prst="rect">
            <a:avLst/>
          </a:prstGeom>
        </p:spPr>
        <p:txBody>
          <a:bodyPr vert="horz" lIns="91440" tIns="45720" rIns="91440" bIns="45720" rtlCol="0">
            <a:normAutofit/>
          </a:bodyPr>
          <a:lstStyle/>
          <a:p>
            <a:pPr marL="457200" lvl="1" indent="0">
              <a:spcBef>
                <a:spcPct val="20000"/>
              </a:spcBef>
              <a:spcAft>
                <a:spcPts val="500"/>
              </a:spcAft>
              <a:buNone/>
              <a:defRPr/>
            </a:pPr>
            <a:r>
              <a:rPr lang="en-US" sz="1800" dirty="0" smtClean="0">
                <a:latin typeface="Arial" pitchFamily="34" charset="0"/>
                <a:cs typeface="Arial" pitchFamily="34" charset="0"/>
              </a:rPr>
              <a:t>We will send you:</a:t>
            </a:r>
          </a:p>
          <a:p>
            <a:pPr marL="914400" lvl="1" indent="-457200">
              <a:spcBef>
                <a:spcPct val="20000"/>
              </a:spcBef>
              <a:spcAft>
                <a:spcPts val="500"/>
              </a:spcAft>
              <a:buFont typeface="Courier New" panose="02070309020205020404" pitchFamily="49" charset="0"/>
              <a:buChar char="o"/>
              <a:defRPr/>
            </a:pPr>
            <a:r>
              <a:rPr lang="en-US" sz="1800" dirty="0" smtClean="0">
                <a:latin typeface="Arial" pitchFamily="34" charset="0"/>
                <a:cs typeface="Arial" pitchFamily="34" charset="0"/>
              </a:rPr>
              <a:t>A copy of the presentation</a:t>
            </a:r>
          </a:p>
          <a:p>
            <a:pPr marL="914400" lvl="1" indent="-457200">
              <a:spcBef>
                <a:spcPct val="20000"/>
              </a:spcBef>
              <a:spcAft>
                <a:spcPts val="500"/>
              </a:spcAft>
              <a:buFont typeface="Courier New" panose="02070309020205020404" pitchFamily="49" charset="0"/>
              <a:buChar char="o"/>
              <a:defRPr/>
            </a:pPr>
            <a:r>
              <a:rPr lang="en-US" sz="1800" dirty="0" smtClean="0">
                <a:latin typeface="Arial" pitchFamily="34" charset="0"/>
                <a:cs typeface="Arial" pitchFamily="34" charset="0"/>
              </a:rPr>
              <a:t>A copy of the clarification questions and responses prepared from this meeting (also published on ProContract)</a:t>
            </a:r>
          </a:p>
          <a:p>
            <a:pPr marL="457200" lvl="1" indent="0">
              <a:spcBef>
                <a:spcPct val="20000"/>
              </a:spcBef>
              <a:spcAft>
                <a:spcPts val="500"/>
              </a:spcAft>
              <a:buNone/>
              <a:defRPr/>
            </a:pPr>
            <a:endParaRPr lang="en-US" sz="1800" dirty="0"/>
          </a:p>
          <a:p>
            <a:pPr marL="457200" lvl="1" indent="0">
              <a:spcBef>
                <a:spcPct val="20000"/>
              </a:spcBef>
              <a:spcAft>
                <a:spcPts val="500"/>
              </a:spcAft>
              <a:buNone/>
              <a:defRPr/>
            </a:pPr>
            <a:r>
              <a:rPr lang="en-US" sz="1800" dirty="0" smtClean="0">
                <a:latin typeface="Arial" pitchFamily="34" charset="0"/>
                <a:cs typeface="Arial" pitchFamily="34" charset="0"/>
              </a:rPr>
              <a:t>Key dates:</a:t>
            </a:r>
          </a:p>
          <a:p>
            <a:pPr marL="742950" lvl="1" indent="-285750">
              <a:spcBef>
                <a:spcPct val="20000"/>
              </a:spcBef>
              <a:spcAft>
                <a:spcPts val="500"/>
              </a:spcAft>
              <a:buFont typeface="Courier New" panose="02070309020205020404" pitchFamily="49" charset="0"/>
              <a:buChar char="o"/>
              <a:defRPr/>
            </a:pPr>
            <a:r>
              <a:rPr lang="en-US" sz="1800" dirty="0" smtClean="0"/>
              <a:t>Advert &amp; ITT available from 13 January</a:t>
            </a:r>
          </a:p>
          <a:p>
            <a:pPr marL="742950" lvl="1" indent="-285750">
              <a:spcBef>
                <a:spcPct val="20000"/>
              </a:spcBef>
              <a:spcAft>
                <a:spcPts val="500"/>
              </a:spcAft>
              <a:buFont typeface="Courier New" panose="02070309020205020404" pitchFamily="49" charset="0"/>
              <a:buChar char="o"/>
              <a:defRPr/>
            </a:pPr>
            <a:r>
              <a:rPr lang="en-US" sz="1800" dirty="0" smtClean="0">
                <a:latin typeface="Arial" pitchFamily="34" charset="0"/>
                <a:cs typeface="Arial" pitchFamily="34" charset="0"/>
              </a:rPr>
              <a:t>Submit </a:t>
            </a:r>
            <a:r>
              <a:rPr lang="en-US" sz="1800" dirty="0" smtClean="0"/>
              <a:t>completed ITT responses by 17 February</a:t>
            </a:r>
            <a:endParaRPr lang="en-US" sz="1800" dirty="0" smtClean="0">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23134A5E-8B9A-4F1B-8A1C-D54727A06F98}" type="slidenum">
              <a:rPr lang="en-GB" noProof="0" smtClean="0"/>
              <a:pPr/>
              <a:t>67</a:t>
            </a:fld>
            <a:endParaRPr lang="en-GB" noProof="0"/>
          </a:p>
        </p:txBody>
      </p:sp>
    </p:spTree>
    <p:extLst>
      <p:ext uri="{BB962C8B-B14F-4D97-AF65-F5344CB8AC3E}">
        <p14:creationId xmlns:p14="http://schemas.microsoft.com/office/powerpoint/2010/main" val="171753825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3200" dirty="0" smtClean="0"/>
              <a:t>Close</a:t>
            </a:r>
            <a:endParaRPr lang="en-GB" sz="3200" dirty="0"/>
          </a:p>
        </p:txBody>
      </p:sp>
      <p:sp>
        <p:nvSpPr>
          <p:cNvPr id="3" name="Content Placeholder 2"/>
          <p:cNvSpPr>
            <a:spLocks noGrp="1"/>
          </p:cNvSpPr>
          <p:nvPr>
            <p:ph type="subTitle" idx="1"/>
          </p:nvPr>
        </p:nvSpPr>
        <p:spPr/>
        <p:txBody>
          <a:bodyPr/>
          <a:lstStyle/>
          <a:p>
            <a:pPr marL="0" indent="0" algn="ctr">
              <a:buNone/>
            </a:pPr>
            <a:r>
              <a:rPr lang="en-US" dirty="0" smtClean="0"/>
              <a:t/>
            </a:r>
            <a:br>
              <a:rPr lang="en-US" dirty="0" smtClean="0"/>
            </a:br>
            <a:r>
              <a:rPr lang="en-US" sz="2800" dirty="0" smtClean="0"/>
              <a:t/>
            </a:r>
            <a:br>
              <a:rPr lang="en-US" sz="2800" dirty="0" smtClean="0"/>
            </a:br>
            <a:r>
              <a:rPr lang="en-US" sz="2800" dirty="0" smtClean="0"/>
              <a:t/>
            </a:r>
            <a:br>
              <a:rPr lang="en-US" sz="2800" dirty="0" smtClean="0"/>
            </a:br>
            <a:r>
              <a:rPr lang="en-US" dirty="0" smtClean="0"/>
              <a:t/>
            </a:r>
            <a:br>
              <a:rPr lang="en-US" dirty="0" smtClean="0"/>
            </a:br>
            <a:r>
              <a:rPr lang="en-US" dirty="0" smtClean="0"/>
              <a:t/>
            </a:r>
            <a:br>
              <a:rPr lang="en-US" dirty="0" smtClean="0"/>
            </a:br>
            <a:endParaRPr lang="en-GB" dirty="0"/>
          </a:p>
        </p:txBody>
      </p:sp>
      <p:sp>
        <p:nvSpPr>
          <p:cNvPr id="4" name="Slide Number Placeholder 3"/>
          <p:cNvSpPr>
            <a:spLocks noGrp="1"/>
          </p:cNvSpPr>
          <p:nvPr>
            <p:ph type="sldNum" sz="quarter" idx="12"/>
          </p:nvPr>
        </p:nvSpPr>
        <p:spPr/>
        <p:txBody>
          <a:bodyPr/>
          <a:lstStyle/>
          <a:p>
            <a:fld id="{23134A5E-8B9A-4F1B-8A1C-D54727A06F98}" type="slidenum">
              <a:rPr lang="en-GB" noProof="0" smtClean="0"/>
              <a:pPr/>
              <a:t>68</a:t>
            </a:fld>
            <a:endParaRPr lang="en-GB" noProof="0"/>
          </a:p>
        </p:txBody>
      </p:sp>
    </p:spTree>
    <p:extLst>
      <p:ext uri="{BB962C8B-B14F-4D97-AF65-F5344CB8AC3E}">
        <p14:creationId xmlns:p14="http://schemas.microsoft.com/office/powerpoint/2010/main" val="22329790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z="3200" dirty="0" smtClean="0"/>
              <a:t>London’s APMS Commissioning Programme</a:t>
            </a:r>
          </a:p>
        </p:txBody>
      </p:sp>
      <p:sp>
        <p:nvSpPr>
          <p:cNvPr id="8" name="Content Placeholder 7"/>
          <p:cNvSpPr>
            <a:spLocks noGrp="1"/>
          </p:cNvSpPr>
          <p:nvPr>
            <p:ph idx="1"/>
          </p:nvPr>
        </p:nvSpPr>
        <p:spPr>
          <a:xfrm>
            <a:off x="358775" y="2052001"/>
            <a:ext cx="8426449" cy="3780000"/>
          </a:xfrm>
        </p:spPr>
        <p:txBody>
          <a:bodyPr/>
          <a:lstStyle/>
          <a:p>
            <a:pPr algn="just">
              <a:spcAft>
                <a:spcPts val="0"/>
              </a:spcAft>
              <a:buFont typeface="Courier New" panose="02070309020205020404" pitchFamily="49" charset="0"/>
              <a:buChar char="o"/>
            </a:pPr>
            <a:endParaRPr lang="en-GB" sz="1800" dirty="0" smtClean="0"/>
          </a:p>
          <a:p>
            <a:pPr algn="just">
              <a:spcBef>
                <a:spcPts val="0"/>
              </a:spcBef>
              <a:spcAft>
                <a:spcPts val="1200"/>
              </a:spcAft>
              <a:buFont typeface="Courier New" panose="02070309020205020404" pitchFamily="49" charset="0"/>
              <a:buChar char="o"/>
            </a:pPr>
            <a:r>
              <a:rPr lang="en-GB" sz="1800" dirty="0" smtClean="0"/>
              <a:t>The first 4 tranches led to the successful procurement of 24 contracts.</a:t>
            </a:r>
          </a:p>
          <a:p>
            <a:pPr algn="just">
              <a:spcBef>
                <a:spcPts val="0"/>
              </a:spcBef>
              <a:spcAft>
                <a:spcPts val="1200"/>
              </a:spcAft>
              <a:buFont typeface="Courier New" panose="02070309020205020404" pitchFamily="49" charset="0"/>
              <a:buChar char="o"/>
            </a:pPr>
            <a:r>
              <a:rPr lang="en-GB" sz="1800" dirty="0" smtClean="0">
                <a:solidFill>
                  <a:prstClr val="black"/>
                </a:solidFill>
              </a:rPr>
              <a:t>The </a:t>
            </a:r>
            <a:r>
              <a:rPr lang="en-GB" sz="1800" dirty="0">
                <a:solidFill>
                  <a:prstClr val="black"/>
                </a:solidFill>
              </a:rPr>
              <a:t>programme </a:t>
            </a:r>
            <a:r>
              <a:rPr lang="en-GB" sz="1800" dirty="0" smtClean="0">
                <a:solidFill>
                  <a:prstClr val="black"/>
                </a:solidFill>
              </a:rPr>
              <a:t>currently </a:t>
            </a:r>
            <a:r>
              <a:rPr lang="en-GB" sz="1800" dirty="0">
                <a:solidFill>
                  <a:prstClr val="black"/>
                </a:solidFill>
              </a:rPr>
              <a:t>forms part of London Region's Operating </a:t>
            </a:r>
            <a:r>
              <a:rPr lang="en-GB" sz="1800" dirty="0" smtClean="0">
                <a:solidFill>
                  <a:prstClr val="black"/>
                </a:solidFill>
              </a:rPr>
              <a:t>Model and offer to all CCGs.  This arrangement is under current review as part of London Region and its 32 CCGs’  wider Organisation Development review.</a:t>
            </a:r>
            <a:endParaRPr lang="en-GB" sz="1800" dirty="0">
              <a:solidFill>
                <a:prstClr val="black"/>
              </a:solidFill>
            </a:endParaRPr>
          </a:p>
          <a:p>
            <a:pPr lvl="0" defTabSz="457200">
              <a:spcBef>
                <a:spcPts val="0"/>
              </a:spcBef>
              <a:spcAft>
                <a:spcPts val="1200"/>
              </a:spcAft>
              <a:buClr>
                <a:srgbClr val="00ADC6"/>
              </a:buClr>
              <a:buFont typeface="Courier New" panose="02070309020205020404" pitchFamily="49" charset="0"/>
              <a:buChar char="o"/>
              <a:defRPr/>
            </a:pPr>
            <a:r>
              <a:rPr lang="en-GB" sz="1800" dirty="0" smtClean="0">
                <a:solidFill>
                  <a:prstClr val="black"/>
                </a:solidFill>
              </a:rPr>
              <a:t>The standard London APMS contract now has provision to be </a:t>
            </a:r>
            <a:r>
              <a:rPr lang="en-GB" sz="1800" dirty="0">
                <a:solidFill>
                  <a:prstClr val="black"/>
                </a:solidFill>
              </a:rPr>
              <a:t>varied </a:t>
            </a:r>
            <a:r>
              <a:rPr lang="en-GB" sz="1800" dirty="0" smtClean="0">
                <a:solidFill>
                  <a:prstClr val="black"/>
                </a:solidFill>
              </a:rPr>
              <a:t>to </a:t>
            </a:r>
            <a:r>
              <a:rPr lang="en-GB" sz="1800" dirty="0">
                <a:solidFill>
                  <a:prstClr val="black"/>
                </a:solidFill>
              </a:rPr>
              <a:t>address any population based offer made as part of the PMS review </a:t>
            </a:r>
            <a:r>
              <a:rPr lang="en-GB" sz="1800" dirty="0" smtClean="0">
                <a:solidFill>
                  <a:prstClr val="black"/>
                </a:solidFill>
              </a:rPr>
              <a:t>process or other CCG / Sustainability Transformation Plan (STP) footprint proposals.  </a:t>
            </a:r>
            <a:r>
              <a:rPr lang="en-GB" sz="1800" dirty="0">
                <a:solidFill>
                  <a:prstClr val="black"/>
                </a:solidFill>
              </a:rPr>
              <a:t>Any additional requirements will attract additional funding in line with that offered to </a:t>
            </a:r>
            <a:r>
              <a:rPr lang="en-GB" sz="1800" dirty="0" smtClean="0">
                <a:solidFill>
                  <a:prstClr val="black"/>
                </a:solidFill>
              </a:rPr>
              <a:t>other contractors.</a:t>
            </a:r>
            <a:endParaRPr lang="en-US" sz="2000" dirty="0" smtClean="0">
              <a:latin typeface="Arial" panose="020B0604020202020204" pitchFamily="34" charset="0"/>
            </a:endParaRPr>
          </a:p>
          <a:p>
            <a:pPr marL="0" indent="0">
              <a:buNone/>
            </a:pPr>
            <a:endParaRPr lang="en-GB" dirty="0"/>
          </a:p>
        </p:txBody>
      </p:sp>
      <p:sp>
        <p:nvSpPr>
          <p:cNvPr id="2" name="Slide Number Placeholder 1"/>
          <p:cNvSpPr>
            <a:spLocks noGrp="1"/>
          </p:cNvSpPr>
          <p:nvPr>
            <p:ph type="sldNum" sz="quarter" idx="12"/>
          </p:nvPr>
        </p:nvSpPr>
        <p:spPr/>
        <p:txBody>
          <a:bodyPr/>
          <a:lstStyle/>
          <a:p>
            <a:fld id="{23134A5E-8B9A-4F1B-8A1C-D54727A06F98}" type="slidenum">
              <a:rPr lang="en-GB" smtClean="0">
                <a:solidFill>
                  <a:prstClr val="black"/>
                </a:solidFill>
              </a:rPr>
              <a:pPr/>
              <a:t>7</a:t>
            </a:fld>
            <a:endParaRPr lang="en-GB" dirty="0">
              <a:solidFill>
                <a:prstClr val="black"/>
              </a:solidFill>
            </a:endParaRPr>
          </a:p>
        </p:txBody>
      </p:sp>
    </p:spTree>
    <p:extLst>
      <p:ext uri="{BB962C8B-B14F-4D97-AF65-F5344CB8AC3E}">
        <p14:creationId xmlns:p14="http://schemas.microsoft.com/office/powerpoint/2010/main" val="33911687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Tranche 5</a:t>
            </a:r>
            <a:endParaRPr lang="en-GB" sz="3200" dirty="0"/>
          </a:p>
        </p:txBody>
      </p:sp>
      <p:sp>
        <p:nvSpPr>
          <p:cNvPr id="3" name="Content Placeholder 2"/>
          <p:cNvSpPr>
            <a:spLocks noGrp="1"/>
          </p:cNvSpPr>
          <p:nvPr>
            <p:ph idx="1"/>
          </p:nvPr>
        </p:nvSpPr>
        <p:spPr>
          <a:xfrm>
            <a:off x="358775" y="2052000"/>
            <a:ext cx="8426449" cy="4131085"/>
          </a:xfrm>
        </p:spPr>
        <p:txBody>
          <a:bodyPr/>
          <a:lstStyle/>
          <a:p>
            <a:pPr lvl="0" defTabSz="457200">
              <a:spcBef>
                <a:spcPts val="0"/>
              </a:spcBef>
              <a:spcAft>
                <a:spcPts val="1200"/>
              </a:spcAft>
              <a:buClr>
                <a:srgbClr val="00ADC6"/>
              </a:buClr>
              <a:buFont typeface="Courier New" panose="02070309020205020404" pitchFamily="49" charset="0"/>
              <a:buChar char="o"/>
              <a:defRPr/>
            </a:pPr>
            <a:r>
              <a:rPr lang="en-US" sz="1800" dirty="0" smtClean="0">
                <a:solidFill>
                  <a:prstClr val="black"/>
                </a:solidFill>
              </a:rPr>
              <a:t>PCCCs were asked to determine commissioning intentions for GP contracts that were due to expire before the end of 2017, based upon the strategic review undertaken by commissioners and taking into account CCG strategic plans; what is legally possible for each contract; and the economic viability of any proposed procurement.</a:t>
            </a:r>
          </a:p>
          <a:p>
            <a:pPr lvl="0" defTabSz="457200">
              <a:spcBef>
                <a:spcPts val="0"/>
              </a:spcBef>
              <a:spcAft>
                <a:spcPts val="1200"/>
              </a:spcAft>
              <a:buClr>
                <a:srgbClr val="00ADC6"/>
              </a:buClr>
              <a:buFont typeface="Courier New" panose="02070309020205020404" pitchFamily="49" charset="0"/>
              <a:buChar char="o"/>
              <a:defRPr/>
            </a:pPr>
            <a:r>
              <a:rPr lang="en-US" sz="1800" dirty="0" smtClean="0">
                <a:solidFill>
                  <a:prstClr val="black"/>
                </a:solidFill>
              </a:rPr>
              <a:t>Where the decision was to re-procure, the contracts fall under the APMS T5 Procurement </a:t>
            </a:r>
            <a:r>
              <a:rPr lang="en-GB" sz="1800" dirty="0" smtClean="0">
                <a:solidFill>
                  <a:prstClr val="black"/>
                </a:solidFill>
              </a:rPr>
              <a:t>Programme</a:t>
            </a:r>
            <a:r>
              <a:rPr lang="en-US" sz="1800" dirty="0" smtClean="0">
                <a:solidFill>
                  <a:prstClr val="black"/>
                </a:solidFill>
              </a:rPr>
              <a:t>.</a:t>
            </a:r>
          </a:p>
          <a:p>
            <a:pPr lvl="0" defTabSz="457200">
              <a:spcBef>
                <a:spcPts val="0"/>
              </a:spcBef>
              <a:spcAft>
                <a:spcPts val="1200"/>
              </a:spcAft>
              <a:buClr>
                <a:srgbClr val="00ADC6"/>
              </a:buClr>
              <a:buFont typeface="Courier New" panose="02070309020205020404" pitchFamily="49" charset="0"/>
              <a:buChar char="o"/>
              <a:defRPr/>
            </a:pPr>
            <a:r>
              <a:rPr lang="en-GB" sz="1800" dirty="0" smtClean="0">
                <a:solidFill>
                  <a:prstClr val="black"/>
                </a:solidFill>
              </a:rPr>
              <a:t>T5 </a:t>
            </a:r>
            <a:r>
              <a:rPr lang="en-GB" sz="1800" dirty="0">
                <a:solidFill>
                  <a:prstClr val="black"/>
                </a:solidFill>
              </a:rPr>
              <a:t>consists of 17 procurements representing 1 new patient list and 21 expiring or terminating contracts  - 10 of which will be merged into 5 practices going forward</a:t>
            </a:r>
            <a:endParaRPr lang="en-US" sz="1800" dirty="0" smtClean="0">
              <a:solidFill>
                <a:prstClr val="black"/>
              </a:solidFill>
            </a:endParaRPr>
          </a:p>
          <a:p>
            <a:pPr marL="0" lvl="0" indent="0" defTabSz="457200">
              <a:spcAft>
                <a:spcPts val="500"/>
              </a:spcAft>
              <a:buClr>
                <a:srgbClr val="00ADC6"/>
              </a:buClr>
              <a:buNone/>
              <a:defRPr/>
            </a:pPr>
            <a:endParaRPr lang="en-GB" sz="1800" dirty="0"/>
          </a:p>
        </p:txBody>
      </p:sp>
      <p:sp>
        <p:nvSpPr>
          <p:cNvPr id="4" name="Slide Number Placeholder 3"/>
          <p:cNvSpPr>
            <a:spLocks noGrp="1"/>
          </p:cNvSpPr>
          <p:nvPr>
            <p:ph type="sldNum" sz="quarter" idx="12"/>
          </p:nvPr>
        </p:nvSpPr>
        <p:spPr/>
        <p:txBody>
          <a:bodyPr/>
          <a:lstStyle/>
          <a:p>
            <a:fld id="{23134A5E-8B9A-4F1B-8A1C-D54727A06F98}" type="slidenum">
              <a:rPr lang="en-GB" smtClean="0">
                <a:solidFill>
                  <a:prstClr val="black"/>
                </a:solidFill>
              </a:rPr>
              <a:pPr/>
              <a:t>8</a:t>
            </a:fld>
            <a:endParaRPr lang="en-GB" dirty="0">
              <a:solidFill>
                <a:prstClr val="black"/>
              </a:solidFill>
            </a:endParaRPr>
          </a:p>
        </p:txBody>
      </p:sp>
    </p:spTree>
    <p:extLst>
      <p:ext uri="{BB962C8B-B14F-4D97-AF65-F5344CB8AC3E}">
        <p14:creationId xmlns:p14="http://schemas.microsoft.com/office/powerpoint/2010/main" val="1627180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3134A5E-8B9A-4F1B-8A1C-D54727A06F98}" type="slidenum">
              <a:rPr lang="en-GB" smtClean="0">
                <a:solidFill>
                  <a:prstClr val="black"/>
                </a:solidFill>
              </a:rPr>
              <a:pPr/>
              <a:t>9</a:t>
            </a:fld>
            <a:endParaRPr lang="en-GB" dirty="0">
              <a:solidFill>
                <a:prstClr val="black"/>
              </a:solidFill>
            </a:endParaRPr>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4286906802"/>
              </p:ext>
            </p:extLst>
          </p:nvPr>
        </p:nvGraphicFramePr>
        <p:xfrm>
          <a:off x="406400" y="1248230"/>
          <a:ext cx="8426450" cy="48470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Rounded Rectangle 9"/>
          <p:cNvSpPr/>
          <p:nvPr/>
        </p:nvSpPr>
        <p:spPr>
          <a:xfrm>
            <a:off x="3077027" y="1597986"/>
            <a:ext cx="1894547" cy="14187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prstClr val="white"/>
                </a:solidFill>
              </a:rPr>
              <a:t>5 mergers</a:t>
            </a:r>
            <a:endParaRPr lang="en-GB" b="1" dirty="0">
              <a:solidFill>
                <a:prstClr val="white"/>
              </a:solidFill>
            </a:endParaRPr>
          </a:p>
        </p:txBody>
      </p:sp>
      <p:sp>
        <p:nvSpPr>
          <p:cNvPr id="13" name="Rounded Rectangle 12"/>
          <p:cNvSpPr/>
          <p:nvPr/>
        </p:nvSpPr>
        <p:spPr>
          <a:xfrm>
            <a:off x="3096957" y="3149625"/>
            <a:ext cx="1930399" cy="14165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prstClr val="white"/>
                </a:solidFill>
              </a:rPr>
              <a:t>11 Re-Procurements</a:t>
            </a:r>
            <a:endParaRPr lang="en-GB" b="1" dirty="0">
              <a:solidFill>
                <a:prstClr val="white"/>
              </a:solidFill>
            </a:endParaRPr>
          </a:p>
        </p:txBody>
      </p:sp>
      <p:sp>
        <p:nvSpPr>
          <p:cNvPr id="14" name="Rounded Rectangle 13"/>
          <p:cNvSpPr/>
          <p:nvPr/>
        </p:nvSpPr>
        <p:spPr>
          <a:xfrm>
            <a:off x="3077028" y="4678642"/>
            <a:ext cx="1930399" cy="14187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prstClr val="white"/>
                </a:solidFill>
              </a:rPr>
              <a:t>1 Procurement</a:t>
            </a:r>
            <a:endParaRPr lang="en-GB" b="1" dirty="0">
              <a:solidFill>
                <a:prstClr val="white"/>
              </a:solidFill>
            </a:endParaRPr>
          </a:p>
        </p:txBody>
      </p:sp>
      <p:sp>
        <p:nvSpPr>
          <p:cNvPr id="15" name="Right Arrow 14"/>
          <p:cNvSpPr/>
          <p:nvPr/>
        </p:nvSpPr>
        <p:spPr>
          <a:xfrm>
            <a:off x="2757713" y="2186214"/>
            <a:ext cx="319315" cy="242316"/>
          </a:xfrm>
          <a:prstGeom prst="rightArrow">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6" name="Right Arrow 15"/>
          <p:cNvSpPr/>
          <p:nvPr/>
        </p:nvSpPr>
        <p:spPr>
          <a:xfrm>
            <a:off x="2777642" y="3735613"/>
            <a:ext cx="319315" cy="242316"/>
          </a:xfrm>
          <a:prstGeom prst="right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8" name="Right Arrow 17"/>
          <p:cNvSpPr/>
          <p:nvPr/>
        </p:nvSpPr>
        <p:spPr>
          <a:xfrm>
            <a:off x="2757712" y="5266870"/>
            <a:ext cx="319315" cy="242316"/>
          </a:xfrm>
          <a:prstGeom prst="rightArrow">
            <a:avLst/>
          </a:prstGeom>
          <a:solidFill>
            <a:srgbClr val="FF00FF"/>
          </a:solidFill>
          <a:ln>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 name="Rectangle 1"/>
          <p:cNvSpPr/>
          <p:nvPr/>
        </p:nvSpPr>
        <p:spPr>
          <a:xfrm>
            <a:off x="5399313" y="1514218"/>
            <a:ext cx="3433538" cy="1754326"/>
          </a:xfrm>
          <a:prstGeom prst="rect">
            <a:avLst/>
          </a:prstGeom>
        </p:spPr>
        <p:txBody>
          <a:bodyPr wrap="square">
            <a:spAutoFit/>
          </a:bodyPr>
          <a:lstStyle/>
          <a:p>
            <a:r>
              <a:rPr lang="en-US" dirty="0">
                <a:solidFill>
                  <a:prstClr val="black"/>
                </a:solidFill>
                <a:latin typeface="Arial" pitchFamily="34" charset="0"/>
                <a:cs typeface="Arial" pitchFamily="34" charset="0"/>
              </a:rPr>
              <a:t>T5 consists of 17 procurements representing 1 new patient list and 21 expiring or terminating contracts  - 10 of which will be merged into 5 practices going forward</a:t>
            </a:r>
            <a:endParaRPr lang="en-GB" dirty="0"/>
          </a:p>
        </p:txBody>
      </p:sp>
      <p:sp>
        <p:nvSpPr>
          <p:cNvPr id="5" name="Plus 4"/>
          <p:cNvSpPr/>
          <p:nvPr/>
        </p:nvSpPr>
        <p:spPr>
          <a:xfrm>
            <a:off x="3833556" y="2771603"/>
            <a:ext cx="457200" cy="586347"/>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3207326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NHS CB Presentation (Screen 4x3)">
  <a:themeElements>
    <a:clrScheme name="NHS Commissioning Board">
      <a:dk1>
        <a:sysClr val="windowText" lastClr="000000"/>
      </a:dk1>
      <a:lt1>
        <a:sysClr val="window" lastClr="FFFFFF"/>
      </a:lt1>
      <a:dk2>
        <a:srgbClr val="003893"/>
      </a:dk2>
      <a:lt2>
        <a:srgbClr val="FFFFFF"/>
      </a:lt2>
      <a:accent1>
        <a:srgbClr val="00ADC6"/>
      </a:accent1>
      <a:accent2>
        <a:srgbClr val="003893"/>
      </a:accent2>
      <a:accent3>
        <a:srgbClr val="C0F7FF"/>
      </a:accent3>
      <a:accent4>
        <a:srgbClr val="B6D2FF"/>
      </a:accent4>
      <a:accent5>
        <a:srgbClr val="00AA9E"/>
      </a:accent5>
      <a:accent6>
        <a:srgbClr val="0091C9"/>
      </a:accent6>
      <a:hlink>
        <a:srgbClr val="000000"/>
      </a:hlink>
      <a:folHlink>
        <a:srgbClr val="000000"/>
      </a:folHlink>
    </a:clrScheme>
    <a:fontScheme name="NHS Commissioning Bo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0" tIns="0" rIns="0" bIns="0" rtlCol="0">
        <a:spAutoFit/>
      </a:bodyPr>
      <a:lstStyle>
        <a:defPPr>
          <a:defRPr sz="2400"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1_NELSTP">
  <a:themeElements>
    <a:clrScheme name="Custom 1">
      <a:dk1>
        <a:srgbClr val="1E6482"/>
      </a:dk1>
      <a:lt1>
        <a:srgbClr val="FFFFFF"/>
      </a:lt1>
      <a:dk2>
        <a:srgbClr val="1E6482"/>
      </a:dk2>
      <a:lt2>
        <a:srgbClr val="FFFFFF"/>
      </a:lt2>
      <a:accent1>
        <a:srgbClr val="1E6482"/>
      </a:accent1>
      <a:accent2>
        <a:srgbClr val="54AF84"/>
      </a:accent2>
      <a:accent3>
        <a:srgbClr val="64CC64"/>
      </a:accent3>
      <a:accent4>
        <a:srgbClr val="78D03C"/>
      </a:accent4>
      <a:accent5>
        <a:srgbClr val="8CD414"/>
      </a:accent5>
      <a:accent6>
        <a:srgbClr val="54C88E"/>
      </a:accent6>
      <a:hlink>
        <a:srgbClr val="54C88E"/>
      </a:hlink>
      <a:folHlink>
        <a:srgbClr val="82CA01"/>
      </a:folHlink>
    </a:clrScheme>
    <a:fontScheme name="NELSTP">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DE4B850F-DD97-4186-9ED3-5D6F820487FF}" vid="{68645A8F-D5A5-4E2E-8730-23F05DCFA28B}"/>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NHS CB Presentation (Screen 4x3)</Template>
  <TotalTime>2510</TotalTime>
  <Words>5953</Words>
  <Application>Microsoft Office PowerPoint</Application>
  <PresentationFormat>On-screen Show (4:3)</PresentationFormat>
  <Paragraphs>626</Paragraphs>
  <Slides>68</Slides>
  <Notes>13</Notes>
  <HiddenSlides>3</HiddenSlides>
  <MMClips>0</MMClips>
  <ScaleCrop>false</ScaleCrop>
  <HeadingPairs>
    <vt:vector size="8" baseType="variant">
      <vt:variant>
        <vt:lpstr>Fonts Used</vt:lpstr>
      </vt:variant>
      <vt:variant>
        <vt:i4>5</vt:i4>
      </vt:variant>
      <vt:variant>
        <vt:lpstr>Theme</vt:lpstr>
      </vt:variant>
      <vt:variant>
        <vt:i4>3</vt:i4>
      </vt:variant>
      <vt:variant>
        <vt:lpstr>Embedded OLE Servers</vt:lpstr>
      </vt:variant>
      <vt:variant>
        <vt:i4>1</vt:i4>
      </vt:variant>
      <vt:variant>
        <vt:lpstr>Slide Titles</vt:lpstr>
      </vt:variant>
      <vt:variant>
        <vt:i4>68</vt:i4>
      </vt:variant>
    </vt:vector>
  </HeadingPairs>
  <TitlesOfParts>
    <vt:vector size="77" baseType="lpstr">
      <vt:lpstr>Arial</vt:lpstr>
      <vt:lpstr>Calibri</vt:lpstr>
      <vt:lpstr>Courier New</vt:lpstr>
      <vt:lpstr>Times New Roman</vt:lpstr>
      <vt:lpstr>ヒラギノ角ゴ Pro W3</vt:lpstr>
      <vt:lpstr>NHS CB Presentation (Screen 4x3)</vt:lpstr>
      <vt:lpstr>1_NELSTP</vt:lpstr>
      <vt:lpstr>Office Theme</vt:lpstr>
      <vt:lpstr>think-cell Slide</vt:lpstr>
      <vt:lpstr>NHS England London Region London APMS GP Contracts 11th January 2017</vt:lpstr>
      <vt:lpstr>Agenda</vt:lpstr>
      <vt:lpstr>Introductions    Jill Webb</vt:lpstr>
      <vt:lpstr>Introductions</vt:lpstr>
      <vt:lpstr>London’s APMS Commissioning Programme   Jill Webb</vt:lpstr>
      <vt:lpstr>London’s APMS Commissioning Programme</vt:lpstr>
      <vt:lpstr>London’s APMS Commissioning Programme</vt:lpstr>
      <vt:lpstr>Tranche 5</vt:lpstr>
      <vt:lpstr>PowerPoint Presentation</vt:lpstr>
      <vt:lpstr>PowerPoint Presentation</vt:lpstr>
      <vt:lpstr>London APMS Contract    Julie Richardson</vt:lpstr>
      <vt:lpstr>London APMS Contract</vt:lpstr>
      <vt:lpstr>Standard Pricing</vt:lpstr>
      <vt:lpstr>Financial Support Package</vt:lpstr>
      <vt:lpstr>Financial Support Package cont.</vt:lpstr>
      <vt:lpstr>Standard Service Specification</vt:lpstr>
      <vt:lpstr>Standard Service Specification cont.</vt:lpstr>
      <vt:lpstr>Key Performance Indicators</vt:lpstr>
      <vt:lpstr>Key Performance Indicators cont.</vt:lpstr>
      <vt:lpstr>Key Performance Indicators cont.</vt:lpstr>
      <vt:lpstr>London APMS Procurement    David Mansfield</vt:lpstr>
      <vt:lpstr>Imperatives</vt:lpstr>
      <vt:lpstr>Key Features</vt:lpstr>
      <vt:lpstr>Key Features</vt:lpstr>
      <vt:lpstr>Provisional Timetable </vt:lpstr>
      <vt:lpstr>Overview of each Contract    CCG &amp; NHS England Commissioners</vt:lpstr>
      <vt:lpstr>South West London STP</vt:lpstr>
      <vt:lpstr>SWL STP Priorities</vt:lpstr>
      <vt:lpstr>Edridge Road Community Health Centre</vt:lpstr>
      <vt:lpstr>The Rowans Surgery</vt:lpstr>
      <vt:lpstr>North East London STP</vt:lpstr>
      <vt:lpstr>NEL STP Priorities</vt:lpstr>
      <vt:lpstr>Kings Park Surgery</vt:lpstr>
      <vt:lpstr>Orient Community Practice</vt:lpstr>
      <vt:lpstr>Sandringham Practice</vt:lpstr>
      <vt:lpstr>Springfield Tollgate Practice</vt:lpstr>
      <vt:lpstr>North Central London STP</vt:lpstr>
      <vt:lpstr>Somers Town Medical Centre</vt:lpstr>
      <vt:lpstr>Central Colindale Practice</vt:lpstr>
      <vt:lpstr>St Ann’s Road Surgery</vt:lpstr>
      <vt:lpstr>North West London STP</vt:lpstr>
      <vt:lpstr>PowerPoint Presentation</vt:lpstr>
      <vt:lpstr>North West London STP</vt:lpstr>
      <vt:lpstr>North West London Collaborations</vt:lpstr>
      <vt:lpstr>Park Royal Medical Practice</vt:lpstr>
      <vt:lpstr>Half Penny Steps Health Centre</vt:lpstr>
      <vt:lpstr>Broadmead Surgery</vt:lpstr>
      <vt:lpstr>Woodbridge Medical Centre</vt:lpstr>
      <vt:lpstr>Featherstone Road Medical Centre</vt:lpstr>
      <vt:lpstr>Bedfont Surgery</vt:lpstr>
      <vt:lpstr>Isleworth Medical Centre</vt:lpstr>
      <vt:lpstr>Heston / Great West Practice</vt:lpstr>
      <vt:lpstr>Next Steps </vt:lpstr>
      <vt:lpstr>Comfort Break</vt:lpstr>
      <vt:lpstr>Bidder Education and Training Module    David Mansfield</vt:lpstr>
      <vt:lpstr>Procurement Components</vt:lpstr>
      <vt:lpstr>Procurement Components</vt:lpstr>
      <vt:lpstr>Procurement Components</vt:lpstr>
      <vt:lpstr>Procurement Components</vt:lpstr>
      <vt:lpstr>Procurement Preparation</vt:lpstr>
      <vt:lpstr>Writing the Bid</vt:lpstr>
      <vt:lpstr>Writing the Bid</vt:lpstr>
      <vt:lpstr>Writing the Bid</vt:lpstr>
      <vt:lpstr>Dos….</vt:lpstr>
      <vt:lpstr>Don’ts….</vt:lpstr>
      <vt:lpstr>Conclusion</vt:lpstr>
      <vt:lpstr>Next Steps </vt:lpstr>
      <vt:lpstr>Close</vt:lpstr>
    </vt:vector>
  </TitlesOfParts>
  <Company>DH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heading</dc:title>
  <dc:creator>jrichardson@nhs.net</dc:creator>
  <cp:lastModifiedBy>Mansfield, David - Senior Procurement Manager</cp:lastModifiedBy>
  <cp:revision>219</cp:revision>
  <cp:lastPrinted>2015-11-04T10:06:28Z</cp:lastPrinted>
  <dcterms:created xsi:type="dcterms:W3CDTF">2011-12-06T15:33:50Z</dcterms:created>
  <dcterms:modified xsi:type="dcterms:W3CDTF">2017-01-12T10:54:53Z</dcterms:modified>
</cp:coreProperties>
</file>