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7"/>
  </p:notesMasterIdLst>
  <p:sldIdLst>
    <p:sldId id="286" r:id="rId5"/>
    <p:sldId id="311" r:id="rId6"/>
    <p:sldId id="312" r:id="rId7"/>
    <p:sldId id="287" r:id="rId8"/>
    <p:sldId id="344" r:id="rId9"/>
    <p:sldId id="346" r:id="rId10"/>
    <p:sldId id="333" r:id="rId11"/>
    <p:sldId id="335" r:id="rId12"/>
    <p:sldId id="327" r:id="rId13"/>
    <p:sldId id="299" r:id="rId14"/>
    <p:sldId id="328" r:id="rId15"/>
    <p:sldId id="338" r:id="rId16"/>
    <p:sldId id="336" r:id="rId17"/>
    <p:sldId id="323" r:id="rId18"/>
    <p:sldId id="342" r:id="rId19"/>
    <p:sldId id="325" r:id="rId20"/>
    <p:sldId id="324" r:id="rId21"/>
    <p:sldId id="318" r:id="rId22"/>
    <p:sldId id="337" r:id="rId23"/>
    <p:sldId id="296" r:id="rId24"/>
    <p:sldId id="295" r:id="rId25"/>
    <p:sldId id="28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138422-D580-0EB8-48A5-9C3C56F85EA6}" name="HEATLEY, Craig" initials="HC" userId="S::craig.heatley@education.gov.uk::a5f01cc8-f668-4153-b2f1-122e26240f7f" providerId="AD"/>
  <p188:author id="{33BD7D6D-D3BB-C7F8-C76D-DB48D3A533C6}" name="LAUTMAN, Emma" initials="LE" userId="S::Emma.LAUTMAN@EDUCATION.GOV.UK::d75a91d1-82c2-4208-b59f-7795713b09f2" providerId="AD"/>
  <p188:author id="{07A1609F-1A0A-95CE-0878-75AE930B5077}" name="JOSAN, Pavandeep" initials="JP" userId="S::Pavandeep.JOSAN@EDUCATION.GOV.UK::a81a7052-054d-4c3a-b39a-ab18e26d3d34" providerId="AD"/>
  <p188:author id="{53413DBB-FCCB-DC71-9804-280D2E9FEF62}" name="HODGSON, Tom" initials="HT" userId="S::Tom.HODGSON@EDUCATION.GOV.UK::8ae60657-2341-4777-b4a9-5350d539562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6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RQUHAR, Kathryn" userId="25fb9690-2d6c-4817-b4de-aa1a728e090b" providerId="ADAL" clId="{675CAF25-641B-4108-BC95-3D15CEE722BD}"/>
    <pc:docChg chg="delSld">
      <pc:chgData name="FARQUHAR, Kathryn" userId="25fb9690-2d6c-4817-b4de-aa1a728e090b" providerId="ADAL" clId="{675CAF25-641B-4108-BC95-3D15CEE722BD}" dt="2023-06-13T14:08:23.925" v="0" actId="2696"/>
      <pc:docMkLst>
        <pc:docMk/>
      </pc:docMkLst>
      <pc:sldChg chg="del">
        <pc:chgData name="FARQUHAR, Kathryn" userId="25fb9690-2d6c-4817-b4de-aa1a728e090b" providerId="ADAL" clId="{675CAF25-641B-4108-BC95-3D15CEE722BD}" dt="2023-06-13T14:08:23.925" v="0" actId="2696"/>
        <pc:sldMkLst>
          <pc:docMk/>
          <pc:sldMk cId="2096051373" sldId="33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AA5B53-5704-4391-81E2-C3CC0540E7A1}"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F3F77B9E-0888-4880-91DA-314A5E280700}">
      <dgm:prSet phldrT="[Text]" custT="1"/>
      <dgm:spPr>
        <a:solidFill>
          <a:schemeClr val="accent2">
            <a:lumMod val="20000"/>
            <a:lumOff val="80000"/>
          </a:schemeClr>
        </a:solidFill>
      </dgm:spPr>
      <dgm:t>
        <a:bodyPr/>
        <a:lstStyle/>
        <a:p>
          <a:r>
            <a:rPr lang="en-US" sz="1400" b="1" kern="1200">
              <a:solidFill>
                <a:schemeClr val="tx1"/>
              </a:solidFill>
              <a:latin typeface="Arial" panose="020B0604020202020204" pitchFamily="34" charset="0"/>
              <a:cs typeface="Arial" panose="020B0604020202020204" pitchFamily="34" charset="0"/>
            </a:rPr>
            <a:t>Competition open for bidding – 30 days</a:t>
          </a:r>
        </a:p>
      </dgm:t>
    </dgm:pt>
    <dgm:pt modelId="{074B04E8-EA62-4080-8E77-70959A686765}" type="parTrans" cxnId="{7C835C08-68F1-4D23-9C6F-BAF2465B84CD}">
      <dgm:prSet/>
      <dgm:spPr/>
      <dgm:t>
        <a:bodyPr/>
        <a:lstStyle/>
        <a:p>
          <a:endParaRPr lang="en-US" b="1">
            <a:solidFill>
              <a:schemeClr val="tx1"/>
            </a:solidFill>
          </a:endParaRPr>
        </a:p>
      </dgm:t>
    </dgm:pt>
    <dgm:pt modelId="{752EB459-6EC0-4042-B8DA-FBF1BC54CDE9}" type="sibTrans" cxnId="{7C835C08-68F1-4D23-9C6F-BAF2465B84CD}">
      <dgm:prSet/>
      <dgm:spPr>
        <a:ln>
          <a:solidFill>
            <a:schemeClr val="tx1"/>
          </a:solidFill>
        </a:ln>
      </dgm:spPr>
      <dgm:t>
        <a:bodyPr/>
        <a:lstStyle/>
        <a:p>
          <a:endParaRPr lang="en-US" b="1">
            <a:solidFill>
              <a:schemeClr val="tx1"/>
            </a:solidFill>
          </a:endParaRPr>
        </a:p>
      </dgm:t>
    </dgm:pt>
    <dgm:pt modelId="{B8CEC8A9-EA90-49CA-94C2-28F603636DC3}">
      <dgm:prSet phldrT="[Text]" custT="1"/>
      <dgm:spPr>
        <a:solidFill>
          <a:schemeClr val="accent2">
            <a:lumMod val="20000"/>
            <a:lumOff val="80000"/>
          </a:schemeClr>
        </a:solidFill>
      </dgm:spPr>
      <dgm:t>
        <a:bodyPr/>
        <a:lstStyle/>
        <a:p>
          <a:r>
            <a:rPr lang="en-GB" sz="1400" b="1">
              <a:solidFill>
                <a:schemeClr val="tx1"/>
              </a:solidFill>
              <a:latin typeface="Arial" panose="020B0604020202020204" pitchFamily="34" charset="0"/>
              <a:cs typeface="Arial" panose="020B0604020202020204" pitchFamily="34" charset="0"/>
            </a:rPr>
            <a:t>Desktop evaluation of Tenderer’s written responses, including moderation &amp; post clarifications</a:t>
          </a:r>
          <a:endParaRPr lang="en-US" sz="1400" b="1">
            <a:solidFill>
              <a:schemeClr val="tx1"/>
            </a:solidFill>
            <a:latin typeface="Arial" panose="020B0604020202020204" pitchFamily="34" charset="0"/>
            <a:cs typeface="Arial" panose="020B0604020202020204" pitchFamily="34" charset="0"/>
          </a:endParaRPr>
        </a:p>
      </dgm:t>
    </dgm:pt>
    <dgm:pt modelId="{BF85D311-A3C7-40DA-B472-E966B75BF1C6}" type="parTrans" cxnId="{9584D41A-650D-4938-A35A-F4B0175FCA85}">
      <dgm:prSet/>
      <dgm:spPr/>
      <dgm:t>
        <a:bodyPr/>
        <a:lstStyle/>
        <a:p>
          <a:endParaRPr lang="en-US" b="1">
            <a:solidFill>
              <a:schemeClr val="tx1"/>
            </a:solidFill>
          </a:endParaRPr>
        </a:p>
      </dgm:t>
    </dgm:pt>
    <dgm:pt modelId="{87B528F0-A190-44C8-9164-446E4D557926}" type="sibTrans" cxnId="{9584D41A-650D-4938-A35A-F4B0175FCA85}">
      <dgm:prSet/>
      <dgm:spPr>
        <a:ln>
          <a:solidFill>
            <a:schemeClr val="tx1"/>
          </a:solidFill>
        </a:ln>
      </dgm:spPr>
      <dgm:t>
        <a:bodyPr/>
        <a:lstStyle/>
        <a:p>
          <a:endParaRPr lang="en-US" b="1">
            <a:solidFill>
              <a:schemeClr val="tx1"/>
            </a:solidFill>
          </a:endParaRPr>
        </a:p>
      </dgm:t>
    </dgm:pt>
    <dgm:pt modelId="{45D403DE-F6D5-499C-A295-E38295457B05}">
      <dgm:prSet custT="1"/>
      <dgm:spPr>
        <a:solidFill>
          <a:schemeClr val="accent2">
            <a:lumMod val="40000"/>
            <a:lumOff val="60000"/>
          </a:schemeClr>
        </a:solidFill>
      </dgm:spPr>
      <dgm:t>
        <a:bodyPr/>
        <a:lstStyle/>
        <a:p>
          <a:r>
            <a:rPr lang="en-GB" sz="1400" b="1">
              <a:solidFill>
                <a:schemeClr val="tx1"/>
              </a:solidFill>
              <a:latin typeface="Arial" panose="020B0604020202020204" pitchFamily="34" charset="0"/>
              <a:cs typeface="Arial" panose="020B0604020202020204" pitchFamily="34" charset="0"/>
            </a:rPr>
            <a:t>Notification of results and feedback</a:t>
          </a:r>
          <a:endParaRPr lang="en-US" sz="1400" b="1">
            <a:solidFill>
              <a:schemeClr val="tx1"/>
            </a:solidFill>
            <a:latin typeface="Arial" panose="020B0604020202020204" pitchFamily="34" charset="0"/>
            <a:cs typeface="Arial" panose="020B0604020202020204" pitchFamily="34" charset="0"/>
          </a:endParaRPr>
        </a:p>
      </dgm:t>
    </dgm:pt>
    <dgm:pt modelId="{B47F1063-54F7-4193-81B5-24085579E810}" type="parTrans" cxnId="{E9205327-FF5F-4882-B8B4-271DE7D64141}">
      <dgm:prSet/>
      <dgm:spPr/>
      <dgm:t>
        <a:bodyPr/>
        <a:lstStyle/>
        <a:p>
          <a:endParaRPr lang="en-US" b="1">
            <a:solidFill>
              <a:schemeClr val="tx1"/>
            </a:solidFill>
          </a:endParaRPr>
        </a:p>
      </dgm:t>
    </dgm:pt>
    <dgm:pt modelId="{9339333E-3E82-49CA-AE8E-E2E14D0370D8}" type="sibTrans" cxnId="{E9205327-FF5F-4882-B8B4-271DE7D64141}">
      <dgm:prSet/>
      <dgm:spPr>
        <a:ln>
          <a:solidFill>
            <a:schemeClr val="tx1"/>
          </a:solidFill>
        </a:ln>
      </dgm:spPr>
      <dgm:t>
        <a:bodyPr/>
        <a:lstStyle/>
        <a:p>
          <a:endParaRPr lang="en-US" b="1">
            <a:solidFill>
              <a:schemeClr val="tx1"/>
            </a:solidFill>
          </a:endParaRPr>
        </a:p>
      </dgm:t>
    </dgm:pt>
    <dgm:pt modelId="{80625B81-B007-4D64-AC65-3AF9CF45A269}">
      <dgm:prSet custT="1"/>
      <dgm:spPr>
        <a:solidFill>
          <a:schemeClr val="accent2">
            <a:lumMod val="40000"/>
            <a:lumOff val="60000"/>
          </a:schemeClr>
        </a:solidFill>
      </dgm:spPr>
      <dgm:t>
        <a:bodyPr/>
        <a:lstStyle/>
        <a:p>
          <a:r>
            <a:rPr lang="en-GB" sz="1400" b="1">
              <a:solidFill>
                <a:schemeClr val="tx1"/>
              </a:solidFill>
              <a:latin typeface="Arial" panose="020B0604020202020204" pitchFamily="34" charset="0"/>
              <a:cs typeface="Arial" panose="020B0604020202020204" pitchFamily="34" charset="0"/>
            </a:rPr>
            <a:t>10-day standstill period</a:t>
          </a:r>
          <a:endParaRPr lang="en-US" sz="1400" b="1">
            <a:solidFill>
              <a:schemeClr val="tx1"/>
            </a:solidFill>
            <a:latin typeface="Arial" panose="020B0604020202020204" pitchFamily="34" charset="0"/>
            <a:cs typeface="Arial" panose="020B0604020202020204" pitchFamily="34" charset="0"/>
          </a:endParaRPr>
        </a:p>
      </dgm:t>
    </dgm:pt>
    <dgm:pt modelId="{EAFDD094-BB64-46BE-8D45-DAC00D127CDB}" type="parTrans" cxnId="{4F2E8B24-84FE-43C6-9D68-190220ACB26A}">
      <dgm:prSet/>
      <dgm:spPr/>
      <dgm:t>
        <a:bodyPr/>
        <a:lstStyle/>
        <a:p>
          <a:endParaRPr lang="en-US" b="1">
            <a:solidFill>
              <a:schemeClr val="tx1"/>
            </a:solidFill>
          </a:endParaRPr>
        </a:p>
      </dgm:t>
    </dgm:pt>
    <dgm:pt modelId="{27D6E000-882D-404D-A976-6EDDD59C9112}" type="sibTrans" cxnId="{4F2E8B24-84FE-43C6-9D68-190220ACB26A}">
      <dgm:prSet/>
      <dgm:spPr>
        <a:ln>
          <a:solidFill>
            <a:schemeClr val="tx1"/>
          </a:solidFill>
        </a:ln>
      </dgm:spPr>
      <dgm:t>
        <a:bodyPr/>
        <a:lstStyle/>
        <a:p>
          <a:endParaRPr lang="en-US" b="1">
            <a:solidFill>
              <a:schemeClr val="tx1"/>
            </a:solidFill>
          </a:endParaRPr>
        </a:p>
      </dgm:t>
    </dgm:pt>
    <dgm:pt modelId="{D015150D-E713-4EFF-BDA8-89ED0500064F}">
      <dgm:prSet custT="1"/>
      <dgm:spPr>
        <a:solidFill>
          <a:schemeClr val="accent2">
            <a:lumMod val="40000"/>
            <a:lumOff val="60000"/>
          </a:schemeClr>
        </a:solidFill>
      </dgm:spPr>
      <dgm:t>
        <a:bodyPr/>
        <a:lstStyle/>
        <a:p>
          <a:r>
            <a:rPr lang="en-GB" sz="1400" b="1">
              <a:solidFill>
                <a:schemeClr val="tx1"/>
              </a:solidFill>
              <a:latin typeface="Arial" panose="020B0604020202020204" pitchFamily="34" charset="0"/>
              <a:cs typeface="Arial" panose="020B0604020202020204" pitchFamily="34" charset="0"/>
            </a:rPr>
            <a:t>Contract award</a:t>
          </a:r>
          <a:endParaRPr lang="en-US" sz="1400" b="1">
            <a:solidFill>
              <a:schemeClr val="tx1"/>
            </a:solidFill>
            <a:latin typeface="Arial" panose="020B0604020202020204" pitchFamily="34" charset="0"/>
            <a:cs typeface="Arial" panose="020B0604020202020204" pitchFamily="34" charset="0"/>
          </a:endParaRPr>
        </a:p>
      </dgm:t>
    </dgm:pt>
    <dgm:pt modelId="{13258AA3-075C-476C-AB59-F5CF97803280}" type="parTrans" cxnId="{81CB1C3F-5A34-4833-B537-1962E1A42519}">
      <dgm:prSet/>
      <dgm:spPr/>
      <dgm:t>
        <a:bodyPr/>
        <a:lstStyle/>
        <a:p>
          <a:endParaRPr lang="en-US" b="1">
            <a:solidFill>
              <a:schemeClr val="tx1"/>
            </a:solidFill>
          </a:endParaRPr>
        </a:p>
      </dgm:t>
    </dgm:pt>
    <dgm:pt modelId="{E485DF53-62FB-403F-B05B-1FD19B6AEF17}" type="sibTrans" cxnId="{81CB1C3F-5A34-4833-B537-1962E1A42519}">
      <dgm:prSet/>
      <dgm:spPr>
        <a:ln>
          <a:solidFill>
            <a:schemeClr val="tx1"/>
          </a:solidFill>
        </a:ln>
      </dgm:spPr>
      <dgm:t>
        <a:bodyPr/>
        <a:lstStyle/>
        <a:p>
          <a:endParaRPr lang="en-US" b="1">
            <a:solidFill>
              <a:schemeClr val="tx1"/>
            </a:solidFill>
          </a:endParaRPr>
        </a:p>
      </dgm:t>
    </dgm:pt>
    <dgm:pt modelId="{72D9BF15-D3BB-4E35-84A4-B66D20499CB0}">
      <dgm:prSet custT="1"/>
      <dgm:spPr>
        <a:solidFill>
          <a:srgbClr val="F2A16A"/>
        </a:solidFill>
      </dgm:spPr>
      <dgm:t>
        <a:bodyPr/>
        <a:lstStyle/>
        <a:p>
          <a:r>
            <a:rPr lang="en-GB" sz="1400" b="1">
              <a:solidFill>
                <a:schemeClr val="tx1"/>
              </a:solidFill>
              <a:latin typeface="Arial" panose="020B0604020202020204" pitchFamily="34" charset="0"/>
              <a:cs typeface="Arial" panose="020B0604020202020204" pitchFamily="34" charset="0"/>
            </a:rPr>
            <a:t>Commencement of Contract</a:t>
          </a:r>
          <a:endParaRPr lang="en-US" sz="1400" b="1">
            <a:solidFill>
              <a:schemeClr val="tx1"/>
            </a:solidFill>
            <a:latin typeface="Arial" panose="020B0604020202020204" pitchFamily="34" charset="0"/>
            <a:cs typeface="Arial" panose="020B0604020202020204" pitchFamily="34" charset="0"/>
          </a:endParaRPr>
        </a:p>
      </dgm:t>
    </dgm:pt>
    <dgm:pt modelId="{B518F418-0E72-4A46-A865-E2964B523A85}" type="parTrans" cxnId="{F2C18630-3E14-4A2B-BBBC-E732121747F1}">
      <dgm:prSet/>
      <dgm:spPr/>
      <dgm:t>
        <a:bodyPr/>
        <a:lstStyle/>
        <a:p>
          <a:endParaRPr lang="en-US" b="1">
            <a:solidFill>
              <a:schemeClr val="tx1"/>
            </a:solidFill>
          </a:endParaRPr>
        </a:p>
      </dgm:t>
    </dgm:pt>
    <dgm:pt modelId="{894636B6-6821-4346-ACFE-D0F6BC0D7243}" type="sibTrans" cxnId="{F2C18630-3E14-4A2B-BBBC-E732121747F1}">
      <dgm:prSet/>
      <dgm:spPr/>
      <dgm:t>
        <a:bodyPr/>
        <a:lstStyle/>
        <a:p>
          <a:endParaRPr lang="en-US" b="1">
            <a:solidFill>
              <a:schemeClr val="tx1"/>
            </a:solidFill>
          </a:endParaRPr>
        </a:p>
      </dgm:t>
    </dgm:pt>
    <dgm:pt modelId="{F8B1B825-257C-4FA9-9637-D6DBB97D5BA7}">
      <dgm:prSet/>
      <dgm:spPr/>
      <dgm:t>
        <a:bodyPr/>
        <a:lstStyle/>
        <a:p>
          <a:r>
            <a:rPr lang="en-GB" b="1">
              <a:solidFill>
                <a:schemeClr val="tx1"/>
              </a:solidFill>
              <a:latin typeface="Arial" panose="020B0604020202020204" pitchFamily="34" charset="0"/>
              <a:ea typeface="+mn-ea"/>
              <a:cs typeface="Arial" panose="020B0604020202020204" pitchFamily="34" charset="0"/>
            </a:rPr>
            <a:t>Competition closes - Tenderers</a:t>
          </a:r>
          <a:r>
            <a:rPr lang="en-GB" b="1">
              <a:solidFill>
                <a:schemeClr val="tx1"/>
              </a:solidFill>
              <a:latin typeface="Arial" panose="020B0604020202020204" pitchFamily="34" charset="0"/>
              <a:cs typeface="Arial" panose="020B0604020202020204" pitchFamily="34" charset="0"/>
            </a:rPr>
            <a:t> submit response/proposal including costings and SSQ</a:t>
          </a:r>
          <a:endParaRPr lang="en-US" b="1">
            <a:solidFill>
              <a:schemeClr val="tx1"/>
            </a:solidFill>
            <a:latin typeface="Arial" panose="020B0604020202020204" pitchFamily="34" charset="0"/>
            <a:cs typeface="Arial" panose="020B0604020202020204" pitchFamily="34" charset="0"/>
          </a:endParaRPr>
        </a:p>
      </dgm:t>
    </dgm:pt>
    <dgm:pt modelId="{EC9FC1C9-4AC1-4C13-9DA8-139EE2FD2349}" type="parTrans" cxnId="{75D5A414-1E01-4791-BC7B-52B971AEC645}">
      <dgm:prSet/>
      <dgm:spPr/>
      <dgm:t>
        <a:bodyPr/>
        <a:lstStyle/>
        <a:p>
          <a:endParaRPr lang="en-US"/>
        </a:p>
      </dgm:t>
    </dgm:pt>
    <dgm:pt modelId="{7629FAE4-6CC8-4EA9-8217-B9C5FCF57BAE}" type="sibTrans" cxnId="{75D5A414-1E01-4791-BC7B-52B971AEC645}">
      <dgm:prSet/>
      <dgm:spPr/>
      <dgm:t>
        <a:bodyPr/>
        <a:lstStyle/>
        <a:p>
          <a:endParaRPr lang="en-US"/>
        </a:p>
      </dgm:t>
    </dgm:pt>
    <dgm:pt modelId="{A3AAB4A0-4D23-40A2-8F23-A87F796B8E94}" type="pres">
      <dgm:prSet presAssocID="{62AA5B53-5704-4391-81E2-C3CC0540E7A1}" presName="Name0" presStyleCnt="0">
        <dgm:presLayoutVars>
          <dgm:dir/>
          <dgm:resizeHandles val="exact"/>
        </dgm:presLayoutVars>
      </dgm:prSet>
      <dgm:spPr/>
    </dgm:pt>
    <dgm:pt modelId="{84406B5C-5460-4181-82DA-81CD2E587AB8}" type="pres">
      <dgm:prSet presAssocID="{F3F77B9E-0888-4880-91DA-314A5E280700}" presName="node" presStyleLbl="node1" presStyleIdx="0" presStyleCnt="7">
        <dgm:presLayoutVars>
          <dgm:bulletEnabled val="1"/>
        </dgm:presLayoutVars>
      </dgm:prSet>
      <dgm:spPr/>
    </dgm:pt>
    <dgm:pt modelId="{E9ED17C4-588C-49F2-B46D-4AD1B0590765}" type="pres">
      <dgm:prSet presAssocID="{752EB459-6EC0-4042-B8DA-FBF1BC54CDE9}" presName="sibTrans" presStyleLbl="sibTrans1D1" presStyleIdx="0" presStyleCnt="6"/>
      <dgm:spPr/>
    </dgm:pt>
    <dgm:pt modelId="{E9AC5D58-5261-41EF-B9A6-8A0922281AB7}" type="pres">
      <dgm:prSet presAssocID="{752EB459-6EC0-4042-B8DA-FBF1BC54CDE9}" presName="connectorText" presStyleLbl="sibTrans1D1" presStyleIdx="0" presStyleCnt="6"/>
      <dgm:spPr/>
    </dgm:pt>
    <dgm:pt modelId="{414DFAB1-696D-487B-87F7-6F4683397738}" type="pres">
      <dgm:prSet presAssocID="{F8B1B825-257C-4FA9-9637-D6DBB97D5BA7}" presName="node" presStyleLbl="node1" presStyleIdx="1" presStyleCnt="7">
        <dgm:presLayoutVars>
          <dgm:bulletEnabled val="1"/>
        </dgm:presLayoutVars>
      </dgm:prSet>
      <dgm:spPr/>
    </dgm:pt>
    <dgm:pt modelId="{CB1816E7-A714-4414-8503-DC143AF20127}" type="pres">
      <dgm:prSet presAssocID="{7629FAE4-6CC8-4EA9-8217-B9C5FCF57BAE}" presName="sibTrans" presStyleLbl="sibTrans1D1" presStyleIdx="1" presStyleCnt="6"/>
      <dgm:spPr/>
    </dgm:pt>
    <dgm:pt modelId="{CAB5BBDE-9998-45AB-A0F6-76D6C300B5B4}" type="pres">
      <dgm:prSet presAssocID="{7629FAE4-6CC8-4EA9-8217-B9C5FCF57BAE}" presName="connectorText" presStyleLbl="sibTrans1D1" presStyleIdx="1" presStyleCnt="6"/>
      <dgm:spPr/>
    </dgm:pt>
    <dgm:pt modelId="{39A4821E-5DFA-4BE6-B458-4EC8DD1489FA}" type="pres">
      <dgm:prSet presAssocID="{B8CEC8A9-EA90-49CA-94C2-28F603636DC3}" presName="node" presStyleLbl="node1" presStyleIdx="2" presStyleCnt="7">
        <dgm:presLayoutVars>
          <dgm:bulletEnabled val="1"/>
        </dgm:presLayoutVars>
      </dgm:prSet>
      <dgm:spPr/>
    </dgm:pt>
    <dgm:pt modelId="{FE395D2E-D0E0-42C6-B817-59AF92F5ADB8}" type="pres">
      <dgm:prSet presAssocID="{87B528F0-A190-44C8-9164-446E4D557926}" presName="sibTrans" presStyleLbl="sibTrans1D1" presStyleIdx="2" presStyleCnt="6"/>
      <dgm:spPr/>
    </dgm:pt>
    <dgm:pt modelId="{C7744041-3C74-4C7E-A918-A6C74ED88201}" type="pres">
      <dgm:prSet presAssocID="{87B528F0-A190-44C8-9164-446E4D557926}" presName="connectorText" presStyleLbl="sibTrans1D1" presStyleIdx="2" presStyleCnt="6"/>
      <dgm:spPr/>
    </dgm:pt>
    <dgm:pt modelId="{73AB5AF8-1BB7-47F5-B671-8EB9D7185F98}" type="pres">
      <dgm:prSet presAssocID="{45D403DE-F6D5-499C-A295-E38295457B05}" presName="node" presStyleLbl="node1" presStyleIdx="3" presStyleCnt="7">
        <dgm:presLayoutVars>
          <dgm:bulletEnabled val="1"/>
        </dgm:presLayoutVars>
      </dgm:prSet>
      <dgm:spPr/>
    </dgm:pt>
    <dgm:pt modelId="{2B43FBEB-BC8D-4F19-9DB9-CDDD0B492C23}" type="pres">
      <dgm:prSet presAssocID="{9339333E-3E82-49CA-AE8E-E2E14D0370D8}" presName="sibTrans" presStyleLbl="sibTrans1D1" presStyleIdx="3" presStyleCnt="6"/>
      <dgm:spPr/>
    </dgm:pt>
    <dgm:pt modelId="{B19464AC-6DCF-4DA7-A52A-558E54786DAB}" type="pres">
      <dgm:prSet presAssocID="{9339333E-3E82-49CA-AE8E-E2E14D0370D8}" presName="connectorText" presStyleLbl="sibTrans1D1" presStyleIdx="3" presStyleCnt="6"/>
      <dgm:spPr/>
    </dgm:pt>
    <dgm:pt modelId="{7EF7301D-6EF1-4A89-A156-EAA237CC8DD8}" type="pres">
      <dgm:prSet presAssocID="{80625B81-B007-4D64-AC65-3AF9CF45A269}" presName="node" presStyleLbl="node1" presStyleIdx="4" presStyleCnt="7">
        <dgm:presLayoutVars>
          <dgm:bulletEnabled val="1"/>
        </dgm:presLayoutVars>
      </dgm:prSet>
      <dgm:spPr/>
    </dgm:pt>
    <dgm:pt modelId="{1A045130-459D-411F-8379-0204B7D6B2BA}" type="pres">
      <dgm:prSet presAssocID="{27D6E000-882D-404D-A976-6EDDD59C9112}" presName="sibTrans" presStyleLbl="sibTrans1D1" presStyleIdx="4" presStyleCnt="6"/>
      <dgm:spPr/>
    </dgm:pt>
    <dgm:pt modelId="{471AAA60-0042-45D4-A3BC-4F50A630033C}" type="pres">
      <dgm:prSet presAssocID="{27D6E000-882D-404D-A976-6EDDD59C9112}" presName="connectorText" presStyleLbl="sibTrans1D1" presStyleIdx="4" presStyleCnt="6"/>
      <dgm:spPr/>
    </dgm:pt>
    <dgm:pt modelId="{9B580774-47FD-481A-A296-D8C0C8ED2D1D}" type="pres">
      <dgm:prSet presAssocID="{D015150D-E713-4EFF-BDA8-89ED0500064F}" presName="node" presStyleLbl="node1" presStyleIdx="5" presStyleCnt="7">
        <dgm:presLayoutVars>
          <dgm:bulletEnabled val="1"/>
        </dgm:presLayoutVars>
      </dgm:prSet>
      <dgm:spPr/>
    </dgm:pt>
    <dgm:pt modelId="{DF731A2A-08DB-4FE4-9D33-0D0E9A7431C5}" type="pres">
      <dgm:prSet presAssocID="{E485DF53-62FB-403F-B05B-1FD19B6AEF17}" presName="sibTrans" presStyleLbl="sibTrans1D1" presStyleIdx="5" presStyleCnt="6"/>
      <dgm:spPr/>
    </dgm:pt>
    <dgm:pt modelId="{9F066127-5AC8-4624-B860-810B4CC3F093}" type="pres">
      <dgm:prSet presAssocID="{E485DF53-62FB-403F-B05B-1FD19B6AEF17}" presName="connectorText" presStyleLbl="sibTrans1D1" presStyleIdx="5" presStyleCnt="6"/>
      <dgm:spPr/>
    </dgm:pt>
    <dgm:pt modelId="{60E9564D-4B76-4E4C-B5BF-EA50B9455E67}" type="pres">
      <dgm:prSet presAssocID="{72D9BF15-D3BB-4E35-84A4-B66D20499CB0}" presName="node" presStyleLbl="node1" presStyleIdx="6" presStyleCnt="7">
        <dgm:presLayoutVars>
          <dgm:bulletEnabled val="1"/>
        </dgm:presLayoutVars>
      </dgm:prSet>
      <dgm:spPr/>
    </dgm:pt>
  </dgm:ptLst>
  <dgm:cxnLst>
    <dgm:cxn modelId="{7C835C08-68F1-4D23-9C6F-BAF2465B84CD}" srcId="{62AA5B53-5704-4391-81E2-C3CC0540E7A1}" destId="{F3F77B9E-0888-4880-91DA-314A5E280700}" srcOrd="0" destOrd="0" parTransId="{074B04E8-EA62-4080-8E77-70959A686765}" sibTransId="{752EB459-6EC0-4042-B8DA-FBF1BC54CDE9}"/>
    <dgm:cxn modelId="{75D5A414-1E01-4791-BC7B-52B971AEC645}" srcId="{62AA5B53-5704-4391-81E2-C3CC0540E7A1}" destId="{F8B1B825-257C-4FA9-9637-D6DBB97D5BA7}" srcOrd="1" destOrd="0" parTransId="{EC9FC1C9-4AC1-4C13-9DA8-139EE2FD2349}" sibTransId="{7629FAE4-6CC8-4EA9-8217-B9C5FCF57BAE}"/>
    <dgm:cxn modelId="{9584D41A-650D-4938-A35A-F4B0175FCA85}" srcId="{62AA5B53-5704-4391-81E2-C3CC0540E7A1}" destId="{B8CEC8A9-EA90-49CA-94C2-28F603636DC3}" srcOrd="2" destOrd="0" parTransId="{BF85D311-A3C7-40DA-B472-E966B75BF1C6}" sibTransId="{87B528F0-A190-44C8-9164-446E4D557926}"/>
    <dgm:cxn modelId="{4F2E8B24-84FE-43C6-9D68-190220ACB26A}" srcId="{62AA5B53-5704-4391-81E2-C3CC0540E7A1}" destId="{80625B81-B007-4D64-AC65-3AF9CF45A269}" srcOrd="4" destOrd="0" parTransId="{EAFDD094-BB64-46BE-8D45-DAC00D127CDB}" sibTransId="{27D6E000-882D-404D-A976-6EDDD59C9112}"/>
    <dgm:cxn modelId="{E9205327-FF5F-4882-B8B4-271DE7D64141}" srcId="{62AA5B53-5704-4391-81E2-C3CC0540E7A1}" destId="{45D403DE-F6D5-499C-A295-E38295457B05}" srcOrd="3" destOrd="0" parTransId="{B47F1063-54F7-4193-81B5-24085579E810}" sibTransId="{9339333E-3E82-49CA-AE8E-E2E14D0370D8}"/>
    <dgm:cxn modelId="{342FB528-DCFC-4BC9-8B52-F9D9836308B5}" type="presOf" srcId="{9339333E-3E82-49CA-AE8E-E2E14D0370D8}" destId="{2B43FBEB-BC8D-4F19-9DB9-CDDD0B492C23}" srcOrd="0" destOrd="0" presId="urn:microsoft.com/office/officeart/2005/8/layout/bProcess3"/>
    <dgm:cxn modelId="{A0104030-9BFF-48CD-A54D-9C3E5B323B02}" type="presOf" srcId="{87B528F0-A190-44C8-9164-446E4D557926}" destId="{FE395D2E-D0E0-42C6-B817-59AF92F5ADB8}" srcOrd="0" destOrd="0" presId="urn:microsoft.com/office/officeart/2005/8/layout/bProcess3"/>
    <dgm:cxn modelId="{F2C18630-3E14-4A2B-BBBC-E732121747F1}" srcId="{62AA5B53-5704-4391-81E2-C3CC0540E7A1}" destId="{72D9BF15-D3BB-4E35-84A4-B66D20499CB0}" srcOrd="6" destOrd="0" parTransId="{B518F418-0E72-4A46-A865-E2964B523A85}" sibTransId="{894636B6-6821-4346-ACFE-D0F6BC0D7243}"/>
    <dgm:cxn modelId="{81CB1C3F-5A34-4833-B537-1962E1A42519}" srcId="{62AA5B53-5704-4391-81E2-C3CC0540E7A1}" destId="{D015150D-E713-4EFF-BDA8-89ED0500064F}" srcOrd="5" destOrd="0" parTransId="{13258AA3-075C-476C-AB59-F5CF97803280}" sibTransId="{E485DF53-62FB-403F-B05B-1FD19B6AEF17}"/>
    <dgm:cxn modelId="{C563B961-0AF7-4CDF-B663-A54FA13662F8}" type="presOf" srcId="{752EB459-6EC0-4042-B8DA-FBF1BC54CDE9}" destId="{E9ED17C4-588C-49F2-B46D-4AD1B0590765}" srcOrd="0" destOrd="0" presId="urn:microsoft.com/office/officeart/2005/8/layout/bProcess3"/>
    <dgm:cxn modelId="{5200D761-60FD-4C18-B8B1-DAC8752A12A1}" type="presOf" srcId="{752EB459-6EC0-4042-B8DA-FBF1BC54CDE9}" destId="{E9AC5D58-5261-41EF-B9A6-8A0922281AB7}" srcOrd="1" destOrd="0" presId="urn:microsoft.com/office/officeart/2005/8/layout/bProcess3"/>
    <dgm:cxn modelId="{61DF4E4E-B743-4C53-B251-6AB392CDBECC}" type="presOf" srcId="{62AA5B53-5704-4391-81E2-C3CC0540E7A1}" destId="{A3AAB4A0-4D23-40A2-8F23-A87F796B8E94}" srcOrd="0" destOrd="0" presId="urn:microsoft.com/office/officeart/2005/8/layout/bProcess3"/>
    <dgm:cxn modelId="{76409B70-EE83-4932-BB8D-DB3908D61E12}" type="presOf" srcId="{7629FAE4-6CC8-4EA9-8217-B9C5FCF57BAE}" destId="{CB1816E7-A714-4414-8503-DC143AF20127}" srcOrd="0" destOrd="0" presId="urn:microsoft.com/office/officeart/2005/8/layout/bProcess3"/>
    <dgm:cxn modelId="{3DE8BD73-99EF-48D8-B6F5-10E8953445F2}" type="presOf" srcId="{B8CEC8A9-EA90-49CA-94C2-28F603636DC3}" destId="{39A4821E-5DFA-4BE6-B458-4EC8DD1489FA}" srcOrd="0" destOrd="0" presId="urn:microsoft.com/office/officeart/2005/8/layout/bProcess3"/>
    <dgm:cxn modelId="{9873C374-35E6-4E82-B8AD-FDAF0C6A6757}" type="presOf" srcId="{D015150D-E713-4EFF-BDA8-89ED0500064F}" destId="{9B580774-47FD-481A-A296-D8C0C8ED2D1D}" srcOrd="0" destOrd="0" presId="urn:microsoft.com/office/officeart/2005/8/layout/bProcess3"/>
    <dgm:cxn modelId="{E8F76358-EBEB-4428-8447-2DDAAA94CA4A}" type="presOf" srcId="{7629FAE4-6CC8-4EA9-8217-B9C5FCF57BAE}" destId="{CAB5BBDE-9998-45AB-A0F6-76D6C300B5B4}" srcOrd="1" destOrd="0" presId="urn:microsoft.com/office/officeart/2005/8/layout/bProcess3"/>
    <dgm:cxn modelId="{C51F238C-69CB-438A-9AB0-1ABE407A6CCF}" type="presOf" srcId="{80625B81-B007-4D64-AC65-3AF9CF45A269}" destId="{7EF7301D-6EF1-4A89-A156-EAA237CC8DD8}" srcOrd="0" destOrd="0" presId="urn:microsoft.com/office/officeart/2005/8/layout/bProcess3"/>
    <dgm:cxn modelId="{E73B9094-9257-4639-8FFD-B6221A0B45A4}" type="presOf" srcId="{45D403DE-F6D5-499C-A295-E38295457B05}" destId="{73AB5AF8-1BB7-47F5-B671-8EB9D7185F98}" srcOrd="0" destOrd="0" presId="urn:microsoft.com/office/officeart/2005/8/layout/bProcess3"/>
    <dgm:cxn modelId="{E8A85E9D-C6A0-4C7C-A62B-A43A6AA30B04}" type="presOf" srcId="{27D6E000-882D-404D-A976-6EDDD59C9112}" destId="{1A045130-459D-411F-8379-0204B7D6B2BA}" srcOrd="0" destOrd="0" presId="urn:microsoft.com/office/officeart/2005/8/layout/bProcess3"/>
    <dgm:cxn modelId="{746543AF-6543-4F7F-BF47-683499246D32}" type="presOf" srcId="{E485DF53-62FB-403F-B05B-1FD19B6AEF17}" destId="{DF731A2A-08DB-4FE4-9D33-0D0E9A7431C5}" srcOrd="0" destOrd="0" presId="urn:microsoft.com/office/officeart/2005/8/layout/bProcess3"/>
    <dgm:cxn modelId="{38FCCEAF-59F0-4BCA-8B4F-CCE4E3AE84A3}" type="presOf" srcId="{72D9BF15-D3BB-4E35-84A4-B66D20499CB0}" destId="{60E9564D-4B76-4E4C-B5BF-EA50B9455E67}" srcOrd="0" destOrd="0" presId="urn:microsoft.com/office/officeart/2005/8/layout/bProcess3"/>
    <dgm:cxn modelId="{85A28FC3-7A72-4E64-A81D-A059F0E0AD5C}" type="presOf" srcId="{87B528F0-A190-44C8-9164-446E4D557926}" destId="{C7744041-3C74-4C7E-A918-A6C74ED88201}" srcOrd="1" destOrd="0" presId="urn:microsoft.com/office/officeart/2005/8/layout/bProcess3"/>
    <dgm:cxn modelId="{B7A6E2C9-B3DD-4723-9F3C-A6606434C7B5}" type="presOf" srcId="{F3F77B9E-0888-4880-91DA-314A5E280700}" destId="{84406B5C-5460-4181-82DA-81CD2E587AB8}" srcOrd="0" destOrd="0" presId="urn:microsoft.com/office/officeart/2005/8/layout/bProcess3"/>
    <dgm:cxn modelId="{C8F3CCCC-A6D3-485E-833D-350CE821435C}" type="presOf" srcId="{F8B1B825-257C-4FA9-9637-D6DBB97D5BA7}" destId="{414DFAB1-696D-487B-87F7-6F4683397738}" srcOrd="0" destOrd="0" presId="urn:microsoft.com/office/officeart/2005/8/layout/bProcess3"/>
    <dgm:cxn modelId="{48372CCF-A13D-4882-9C11-1641CE06C034}" type="presOf" srcId="{9339333E-3E82-49CA-AE8E-E2E14D0370D8}" destId="{B19464AC-6DCF-4DA7-A52A-558E54786DAB}" srcOrd="1" destOrd="0" presId="urn:microsoft.com/office/officeart/2005/8/layout/bProcess3"/>
    <dgm:cxn modelId="{FA38A2D0-D4A6-4389-9C55-351BABBC074B}" type="presOf" srcId="{E485DF53-62FB-403F-B05B-1FD19B6AEF17}" destId="{9F066127-5AC8-4624-B860-810B4CC3F093}" srcOrd="1" destOrd="0" presId="urn:microsoft.com/office/officeart/2005/8/layout/bProcess3"/>
    <dgm:cxn modelId="{5D2518EF-8B3C-4000-BB86-CAD91DC62180}" type="presOf" srcId="{27D6E000-882D-404D-A976-6EDDD59C9112}" destId="{471AAA60-0042-45D4-A3BC-4F50A630033C}" srcOrd="1" destOrd="0" presId="urn:microsoft.com/office/officeart/2005/8/layout/bProcess3"/>
    <dgm:cxn modelId="{0ACC4E60-9AC2-45C9-9E0E-B7AF9C73BB7B}" type="presParOf" srcId="{A3AAB4A0-4D23-40A2-8F23-A87F796B8E94}" destId="{84406B5C-5460-4181-82DA-81CD2E587AB8}" srcOrd="0" destOrd="0" presId="urn:microsoft.com/office/officeart/2005/8/layout/bProcess3"/>
    <dgm:cxn modelId="{94B78F86-E810-4C00-BE1F-1A4CB4CD4F27}" type="presParOf" srcId="{A3AAB4A0-4D23-40A2-8F23-A87F796B8E94}" destId="{E9ED17C4-588C-49F2-B46D-4AD1B0590765}" srcOrd="1" destOrd="0" presId="urn:microsoft.com/office/officeart/2005/8/layout/bProcess3"/>
    <dgm:cxn modelId="{4FA99527-FA38-4B52-8156-86393AFA6A15}" type="presParOf" srcId="{E9ED17C4-588C-49F2-B46D-4AD1B0590765}" destId="{E9AC5D58-5261-41EF-B9A6-8A0922281AB7}" srcOrd="0" destOrd="0" presId="urn:microsoft.com/office/officeart/2005/8/layout/bProcess3"/>
    <dgm:cxn modelId="{6D4B8FF4-BB67-498E-8955-71E3A052A9D5}" type="presParOf" srcId="{A3AAB4A0-4D23-40A2-8F23-A87F796B8E94}" destId="{414DFAB1-696D-487B-87F7-6F4683397738}" srcOrd="2" destOrd="0" presId="urn:microsoft.com/office/officeart/2005/8/layout/bProcess3"/>
    <dgm:cxn modelId="{E2B4B4B6-CB56-4A2C-AF37-A3C2F4F90635}" type="presParOf" srcId="{A3AAB4A0-4D23-40A2-8F23-A87F796B8E94}" destId="{CB1816E7-A714-4414-8503-DC143AF20127}" srcOrd="3" destOrd="0" presId="urn:microsoft.com/office/officeart/2005/8/layout/bProcess3"/>
    <dgm:cxn modelId="{55CBD6C7-0568-4C19-89FF-E7F969EE9174}" type="presParOf" srcId="{CB1816E7-A714-4414-8503-DC143AF20127}" destId="{CAB5BBDE-9998-45AB-A0F6-76D6C300B5B4}" srcOrd="0" destOrd="0" presId="urn:microsoft.com/office/officeart/2005/8/layout/bProcess3"/>
    <dgm:cxn modelId="{8765C4A9-32DF-477B-9562-19A08A2D72FC}" type="presParOf" srcId="{A3AAB4A0-4D23-40A2-8F23-A87F796B8E94}" destId="{39A4821E-5DFA-4BE6-B458-4EC8DD1489FA}" srcOrd="4" destOrd="0" presId="urn:microsoft.com/office/officeart/2005/8/layout/bProcess3"/>
    <dgm:cxn modelId="{4BA1BDE6-E567-45D8-945C-14AA3CD2ABCB}" type="presParOf" srcId="{A3AAB4A0-4D23-40A2-8F23-A87F796B8E94}" destId="{FE395D2E-D0E0-42C6-B817-59AF92F5ADB8}" srcOrd="5" destOrd="0" presId="urn:microsoft.com/office/officeart/2005/8/layout/bProcess3"/>
    <dgm:cxn modelId="{B7345330-84F4-4081-B9B3-303EE3EA1DA6}" type="presParOf" srcId="{FE395D2E-D0E0-42C6-B817-59AF92F5ADB8}" destId="{C7744041-3C74-4C7E-A918-A6C74ED88201}" srcOrd="0" destOrd="0" presId="urn:microsoft.com/office/officeart/2005/8/layout/bProcess3"/>
    <dgm:cxn modelId="{EDFF6180-CA58-477B-8A49-A0125D18C9C6}" type="presParOf" srcId="{A3AAB4A0-4D23-40A2-8F23-A87F796B8E94}" destId="{73AB5AF8-1BB7-47F5-B671-8EB9D7185F98}" srcOrd="6" destOrd="0" presId="urn:microsoft.com/office/officeart/2005/8/layout/bProcess3"/>
    <dgm:cxn modelId="{35BBB931-5DB0-4D31-923F-98DB1321487B}" type="presParOf" srcId="{A3AAB4A0-4D23-40A2-8F23-A87F796B8E94}" destId="{2B43FBEB-BC8D-4F19-9DB9-CDDD0B492C23}" srcOrd="7" destOrd="0" presId="urn:microsoft.com/office/officeart/2005/8/layout/bProcess3"/>
    <dgm:cxn modelId="{F2C415FC-9CDA-481E-B7A6-3A2C01E0C029}" type="presParOf" srcId="{2B43FBEB-BC8D-4F19-9DB9-CDDD0B492C23}" destId="{B19464AC-6DCF-4DA7-A52A-558E54786DAB}" srcOrd="0" destOrd="0" presId="urn:microsoft.com/office/officeart/2005/8/layout/bProcess3"/>
    <dgm:cxn modelId="{30521CBE-4778-4B70-B22A-CBD8CD51571C}" type="presParOf" srcId="{A3AAB4A0-4D23-40A2-8F23-A87F796B8E94}" destId="{7EF7301D-6EF1-4A89-A156-EAA237CC8DD8}" srcOrd="8" destOrd="0" presId="urn:microsoft.com/office/officeart/2005/8/layout/bProcess3"/>
    <dgm:cxn modelId="{C5399AF6-FE9D-45A7-9C03-D35C7E6B6D23}" type="presParOf" srcId="{A3AAB4A0-4D23-40A2-8F23-A87F796B8E94}" destId="{1A045130-459D-411F-8379-0204B7D6B2BA}" srcOrd="9" destOrd="0" presId="urn:microsoft.com/office/officeart/2005/8/layout/bProcess3"/>
    <dgm:cxn modelId="{F43834BF-3F89-4B1F-8323-75C75CDFC5BF}" type="presParOf" srcId="{1A045130-459D-411F-8379-0204B7D6B2BA}" destId="{471AAA60-0042-45D4-A3BC-4F50A630033C}" srcOrd="0" destOrd="0" presId="urn:microsoft.com/office/officeart/2005/8/layout/bProcess3"/>
    <dgm:cxn modelId="{051D93CC-666F-4D34-94FD-9F5CA196408E}" type="presParOf" srcId="{A3AAB4A0-4D23-40A2-8F23-A87F796B8E94}" destId="{9B580774-47FD-481A-A296-D8C0C8ED2D1D}" srcOrd="10" destOrd="0" presId="urn:microsoft.com/office/officeart/2005/8/layout/bProcess3"/>
    <dgm:cxn modelId="{AA8E9127-9195-4F50-8FE9-5799AF6571A4}" type="presParOf" srcId="{A3AAB4A0-4D23-40A2-8F23-A87F796B8E94}" destId="{DF731A2A-08DB-4FE4-9D33-0D0E9A7431C5}" srcOrd="11" destOrd="0" presId="urn:microsoft.com/office/officeart/2005/8/layout/bProcess3"/>
    <dgm:cxn modelId="{9691658A-5264-4A75-B28C-72D0AFD9ABD3}" type="presParOf" srcId="{DF731A2A-08DB-4FE4-9D33-0D0E9A7431C5}" destId="{9F066127-5AC8-4624-B860-810B4CC3F093}" srcOrd="0" destOrd="0" presId="urn:microsoft.com/office/officeart/2005/8/layout/bProcess3"/>
    <dgm:cxn modelId="{10C429AB-383E-4063-8F3E-43EDF260B033}" type="presParOf" srcId="{A3AAB4A0-4D23-40A2-8F23-A87F796B8E94}" destId="{60E9564D-4B76-4E4C-B5BF-EA50B9455E67}" srcOrd="12" destOrd="0" presId="urn:microsoft.com/office/officeart/2005/8/layout/bProcess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D17C4-588C-49F2-B46D-4AD1B0590765}">
      <dsp:nvSpPr>
        <dsp:cNvPr id="0" name=""/>
        <dsp:cNvSpPr/>
      </dsp:nvSpPr>
      <dsp:spPr>
        <a:xfrm>
          <a:off x="2642934" y="540999"/>
          <a:ext cx="416067" cy="91440"/>
        </a:xfrm>
        <a:custGeom>
          <a:avLst/>
          <a:gdLst/>
          <a:ahLst/>
          <a:cxnLst/>
          <a:rect l="0" t="0" r="0" b="0"/>
          <a:pathLst>
            <a:path>
              <a:moveTo>
                <a:pt x="0" y="45720"/>
              </a:moveTo>
              <a:lnTo>
                <a:pt x="416067" y="45720"/>
              </a:lnTo>
            </a:path>
          </a:pathLst>
        </a:custGeom>
        <a:noFill/>
        <a:ln w="635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tx1"/>
            </a:solidFill>
          </a:endParaRPr>
        </a:p>
      </dsp:txBody>
      <dsp:txXfrm>
        <a:off x="2839801" y="584483"/>
        <a:ext cx="22333" cy="4471"/>
      </dsp:txXfrm>
    </dsp:sp>
    <dsp:sp modelId="{84406B5C-5460-4181-82DA-81CD2E587AB8}">
      <dsp:nvSpPr>
        <dsp:cNvPr id="0" name=""/>
        <dsp:cNvSpPr/>
      </dsp:nvSpPr>
      <dsp:spPr>
        <a:xfrm>
          <a:off x="702702" y="4109"/>
          <a:ext cx="1942032" cy="1165219"/>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latin typeface="Arial" panose="020B0604020202020204" pitchFamily="34" charset="0"/>
              <a:cs typeface="Arial" panose="020B0604020202020204" pitchFamily="34" charset="0"/>
            </a:rPr>
            <a:t>Competition open for bidding – 30 days</a:t>
          </a:r>
        </a:p>
      </dsp:txBody>
      <dsp:txXfrm>
        <a:off x="702702" y="4109"/>
        <a:ext cx="1942032" cy="1165219"/>
      </dsp:txXfrm>
    </dsp:sp>
    <dsp:sp modelId="{CB1816E7-A714-4414-8503-DC143AF20127}">
      <dsp:nvSpPr>
        <dsp:cNvPr id="0" name=""/>
        <dsp:cNvSpPr/>
      </dsp:nvSpPr>
      <dsp:spPr>
        <a:xfrm>
          <a:off x="5031634" y="540999"/>
          <a:ext cx="416067" cy="91440"/>
        </a:xfrm>
        <a:custGeom>
          <a:avLst/>
          <a:gdLst/>
          <a:ahLst/>
          <a:cxnLst/>
          <a:rect l="0" t="0" r="0" b="0"/>
          <a:pathLst>
            <a:path>
              <a:moveTo>
                <a:pt x="0" y="45720"/>
              </a:moveTo>
              <a:lnTo>
                <a:pt x="41606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8501" y="584483"/>
        <a:ext cx="22333" cy="4471"/>
      </dsp:txXfrm>
    </dsp:sp>
    <dsp:sp modelId="{414DFAB1-696D-487B-87F7-6F4683397738}">
      <dsp:nvSpPr>
        <dsp:cNvPr id="0" name=""/>
        <dsp:cNvSpPr/>
      </dsp:nvSpPr>
      <dsp:spPr>
        <a:xfrm>
          <a:off x="3091402" y="4109"/>
          <a:ext cx="1942032" cy="11652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a:solidFill>
                <a:schemeClr val="tx1"/>
              </a:solidFill>
              <a:latin typeface="Arial" panose="020B0604020202020204" pitchFamily="34" charset="0"/>
              <a:ea typeface="+mn-ea"/>
              <a:cs typeface="Arial" panose="020B0604020202020204" pitchFamily="34" charset="0"/>
            </a:rPr>
            <a:t>Competition closes - Tenderers</a:t>
          </a:r>
          <a:r>
            <a:rPr lang="en-GB" sz="1400" b="1" kern="1200">
              <a:solidFill>
                <a:schemeClr val="tx1"/>
              </a:solidFill>
              <a:latin typeface="Arial" panose="020B0604020202020204" pitchFamily="34" charset="0"/>
              <a:cs typeface="Arial" panose="020B0604020202020204" pitchFamily="34" charset="0"/>
            </a:rPr>
            <a:t> submit response/proposal including costings and SSQ</a:t>
          </a:r>
          <a:endParaRPr lang="en-US" sz="1400" b="1" kern="1200">
            <a:solidFill>
              <a:schemeClr val="tx1"/>
            </a:solidFill>
            <a:latin typeface="Arial" panose="020B0604020202020204" pitchFamily="34" charset="0"/>
            <a:cs typeface="Arial" panose="020B0604020202020204" pitchFamily="34" charset="0"/>
          </a:endParaRPr>
        </a:p>
      </dsp:txBody>
      <dsp:txXfrm>
        <a:off x="3091402" y="4109"/>
        <a:ext cx="1942032" cy="1165219"/>
      </dsp:txXfrm>
    </dsp:sp>
    <dsp:sp modelId="{FE395D2E-D0E0-42C6-B817-59AF92F5ADB8}">
      <dsp:nvSpPr>
        <dsp:cNvPr id="0" name=""/>
        <dsp:cNvSpPr/>
      </dsp:nvSpPr>
      <dsp:spPr>
        <a:xfrm>
          <a:off x="1673718" y="1167528"/>
          <a:ext cx="4777399" cy="416067"/>
        </a:xfrm>
        <a:custGeom>
          <a:avLst/>
          <a:gdLst/>
          <a:ahLst/>
          <a:cxnLst/>
          <a:rect l="0" t="0" r="0" b="0"/>
          <a:pathLst>
            <a:path>
              <a:moveTo>
                <a:pt x="4777399" y="0"/>
              </a:moveTo>
              <a:lnTo>
                <a:pt x="4777399" y="225133"/>
              </a:lnTo>
              <a:lnTo>
                <a:pt x="0" y="225133"/>
              </a:lnTo>
              <a:lnTo>
                <a:pt x="0" y="416067"/>
              </a:lnTo>
            </a:path>
          </a:pathLst>
        </a:custGeom>
        <a:noFill/>
        <a:ln w="635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tx1"/>
            </a:solidFill>
          </a:endParaRPr>
        </a:p>
      </dsp:txBody>
      <dsp:txXfrm>
        <a:off x="3942462" y="1373327"/>
        <a:ext cx="239911" cy="4471"/>
      </dsp:txXfrm>
    </dsp:sp>
    <dsp:sp modelId="{39A4821E-5DFA-4BE6-B458-4EC8DD1489FA}">
      <dsp:nvSpPr>
        <dsp:cNvPr id="0" name=""/>
        <dsp:cNvSpPr/>
      </dsp:nvSpPr>
      <dsp:spPr>
        <a:xfrm>
          <a:off x="5480102" y="4109"/>
          <a:ext cx="1942032" cy="1165219"/>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a:solidFill>
                <a:schemeClr val="tx1"/>
              </a:solidFill>
              <a:latin typeface="Arial" panose="020B0604020202020204" pitchFamily="34" charset="0"/>
              <a:cs typeface="Arial" panose="020B0604020202020204" pitchFamily="34" charset="0"/>
            </a:rPr>
            <a:t>Desktop evaluation of Tenderer’s written responses, including moderation &amp; post clarifications</a:t>
          </a:r>
          <a:endParaRPr lang="en-US" sz="1400" b="1" kern="1200">
            <a:solidFill>
              <a:schemeClr val="tx1"/>
            </a:solidFill>
            <a:latin typeface="Arial" panose="020B0604020202020204" pitchFamily="34" charset="0"/>
            <a:cs typeface="Arial" panose="020B0604020202020204" pitchFamily="34" charset="0"/>
          </a:endParaRPr>
        </a:p>
      </dsp:txBody>
      <dsp:txXfrm>
        <a:off x="5480102" y="4109"/>
        <a:ext cx="1942032" cy="1165219"/>
      </dsp:txXfrm>
    </dsp:sp>
    <dsp:sp modelId="{2B43FBEB-BC8D-4F19-9DB9-CDDD0B492C23}">
      <dsp:nvSpPr>
        <dsp:cNvPr id="0" name=""/>
        <dsp:cNvSpPr/>
      </dsp:nvSpPr>
      <dsp:spPr>
        <a:xfrm>
          <a:off x="2642934" y="2152885"/>
          <a:ext cx="416067" cy="91440"/>
        </a:xfrm>
        <a:custGeom>
          <a:avLst/>
          <a:gdLst/>
          <a:ahLst/>
          <a:cxnLst/>
          <a:rect l="0" t="0" r="0" b="0"/>
          <a:pathLst>
            <a:path>
              <a:moveTo>
                <a:pt x="0" y="45720"/>
              </a:moveTo>
              <a:lnTo>
                <a:pt x="416067" y="45720"/>
              </a:lnTo>
            </a:path>
          </a:pathLst>
        </a:custGeom>
        <a:noFill/>
        <a:ln w="635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tx1"/>
            </a:solidFill>
          </a:endParaRPr>
        </a:p>
      </dsp:txBody>
      <dsp:txXfrm>
        <a:off x="2839801" y="2196370"/>
        <a:ext cx="22333" cy="4471"/>
      </dsp:txXfrm>
    </dsp:sp>
    <dsp:sp modelId="{73AB5AF8-1BB7-47F5-B671-8EB9D7185F98}">
      <dsp:nvSpPr>
        <dsp:cNvPr id="0" name=""/>
        <dsp:cNvSpPr/>
      </dsp:nvSpPr>
      <dsp:spPr>
        <a:xfrm>
          <a:off x="702702" y="1615996"/>
          <a:ext cx="1942032" cy="1165219"/>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a:solidFill>
                <a:schemeClr val="tx1"/>
              </a:solidFill>
              <a:latin typeface="Arial" panose="020B0604020202020204" pitchFamily="34" charset="0"/>
              <a:cs typeface="Arial" panose="020B0604020202020204" pitchFamily="34" charset="0"/>
            </a:rPr>
            <a:t>Notification of results and feedback</a:t>
          </a:r>
          <a:endParaRPr lang="en-US" sz="1400" b="1" kern="1200">
            <a:solidFill>
              <a:schemeClr val="tx1"/>
            </a:solidFill>
            <a:latin typeface="Arial" panose="020B0604020202020204" pitchFamily="34" charset="0"/>
            <a:cs typeface="Arial" panose="020B0604020202020204" pitchFamily="34" charset="0"/>
          </a:endParaRPr>
        </a:p>
      </dsp:txBody>
      <dsp:txXfrm>
        <a:off x="702702" y="1615996"/>
        <a:ext cx="1942032" cy="1165219"/>
      </dsp:txXfrm>
    </dsp:sp>
    <dsp:sp modelId="{1A045130-459D-411F-8379-0204B7D6B2BA}">
      <dsp:nvSpPr>
        <dsp:cNvPr id="0" name=""/>
        <dsp:cNvSpPr/>
      </dsp:nvSpPr>
      <dsp:spPr>
        <a:xfrm>
          <a:off x="5031634" y="2152885"/>
          <a:ext cx="416067" cy="91440"/>
        </a:xfrm>
        <a:custGeom>
          <a:avLst/>
          <a:gdLst/>
          <a:ahLst/>
          <a:cxnLst/>
          <a:rect l="0" t="0" r="0" b="0"/>
          <a:pathLst>
            <a:path>
              <a:moveTo>
                <a:pt x="0" y="45720"/>
              </a:moveTo>
              <a:lnTo>
                <a:pt x="416067" y="45720"/>
              </a:lnTo>
            </a:path>
          </a:pathLst>
        </a:custGeom>
        <a:noFill/>
        <a:ln w="635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tx1"/>
            </a:solidFill>
          </a:endParaRPr>
        </a:p>
      </dsp:txBody>
      <dsp:txXfrm>
        <a:off x="5228501" y="2196370"/>
        <a:ext cx="22333" cy="4471"/>
      </dsp:txXfrm>
    </dsp:sp>
    <dsp:sp modelId="{7EF7301D-6EF1-4A89-A156-EAA237CC8DD8}">
      <dsp:nvSpPr>
        <dsp:cNvPr id="0" name=""/>
        <dsp:cNvSpPr/>
      </dsp:nvSpPr>
      <dsp:spPr>
        <a:xfrm>
          <a:off x="3091402" y="1615996"/>
          <a:ext cx="1942032" cy="1165219"/>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a:solidFill>
                <a:schemeClr val="tx1"/>
              </a:solidFill>
              <a:latin typeface="Arial" panose="020B0604020202020204" pitchFamily="34" charset="0"/>
              <a:cs typeface="Arial" panose="020B0604020202020204" pitchFamily="34" charset="0"/>
            </a:rPr>
            <a:t>10-day standstill period</a:t>
          </a:r>
          <a:endParaRPr lang="en-US" sz="1400" b="1" kern="1200">
            <a:solidFill>
              <a:schemeClr val="tx1"/>
            </a:solidFill>
            <a:latin typeface="Arial" panose="020B0604020202020204" pitchFamily="34" charset="0"/>
            <a:cs typeface="Arial" panose="020B0604020202020204" pitchFamily="34" charset="0"/>
          </a:endParaRPr>
        </a:p>
      </dsp:txBody>
      <dsp:txXfrm>
        <a:off x="3091402" y="1615996"/>
        <a:ext cx="1942032" cy="1165219"/>
      </dsp:txXfrm>
    </dsp:sp>
    <dsp:sp modelId="{DF731A2A-08DB-4FE4-9D33-0D0E9A7431C5}">
      <dsp:nvSpPr>
        <dsp:cNvPr id="0" name=""/>
        <dsp:cNvSpPr/>
      </dsp:nvSpPr>
      <dsp:spPr>
        <a:xfrm>
          <a:off x="1673718" y="2779415"/>
          <a:ext cx="4777399" cy="416067"/>
        </a:xfrm>
        <a:custGeom>
          <a:avLst/>
          <a:gdLst/>
          <a:ahLst/>
          <a:cxnLst/>
          <a:rect l="0" t="0" r="0" b="0"/>
          <a:pathLst>
            <a:path>
              <a:moveTo>
                <a:pt x="4777399" y="0"/>
              </a:moveTo>
              <a:lnTo>
                <a:pt x="4777399" y="225133"/>
              </a:lnTo>
              <a:lnTo>
                <a:pt x="0" y="225133"/>
              </a:lnTo>
              <a:lnTo>
                <a:pt x="0" y="416067"/>
              </a:lnTo>
            </a:path>
          </a:pathLst>
        </a:custGeom>
        <a:noFill/>
        <a:ln w="635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tx1"/>
            </a:solidFill>
          </a:endParaRPr>
        </a:p>
      </dsp:txBody>
      <dsp:txXfrm>
        <a:off x="3942462" y="2985213"/>
        <a:ext cx="239911" cy="4471"/>
      </dsp:txXfrm>
    </dsp:sp>
    <dsp:sp modelId="{9B580774-47FD-481A-A296-D8C0C8ED2D1D}">
      <dsp:nvSpPr>
        <dsp:cNvPr id="0" name=""/>
        <dsp:cNvSpPr/>
      </dsp:nvSpPr>
      <dsp:spPr>
        <a:xfrm>
          <a:off x="5480102" y="1615996"/>
          <a:ext cx="1942032" cy="1165219"/>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a:solidFill>
                <a:schemeClr val="tx1"/>
              </a:solidFill>
              <a:latin typeface="Arial" panose="020B0604020202020204" pitchFamily="34" charset="0"/>
              <a:cs typeface="Arial" panose="020B0604020202020204" pitchFamily="34" charset="0"/>
            </a:rPr>
            <a:t>Contract award</a:t>
          </a:r>
          <a:endParaRPr lang="en-US" sz="1400" b="1" kern="1200">
            <a:solidFill>
              <a:schemeClr val="tx1"/>
            </a:solidFill>
            <a:latin typeface="Arial" panose="020B0604020202020204" pitchFamily="34" charset="0"/>
            <a:cs typeface="Arial" panose="020B0604020202020204" pitchFamily="34" charset="0"/>
          </a:endParaRPr>
        </a:p>
      </dsp:txBody>
      <dsp:txXfrm>
        <a:off x="5480102" y="1615996"/>
        <a:ext cx="1942032" cy="1165219"/>
      </dsp:txXfrm>
    </dsp:sp>
    <dsp:sp modelId="{60E9564D-4B76-4E4C-B5BF-EA50B9455E67}">
      <dsp:nvSpPr>
        <dsp:cNvPr id="0" name=""/>
        <dsp:cNvSpPr/>
      </dsp:nvSpPr>
      <dsp:spPr>
        <a:xfrm>
          <a:off x="702702" y="3227883"/>
          <a:ext cx="1942032" cy="1165219"/>
        </a:xfrm>
        <a:prstGeom prst="rect">
          <a:avLst/>
        </a:prstGeom>
        <a:solidFill>
          <a:srgbClr val="F2A1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b="1" kern="1200">
              <a:solidFill>
                <a:schemeClr val="tx1"/>
              </a:solidFill>
              <a:latin typeface="Arial" panose="020B0604020202020204" pitchFamily="34" charset="0"/>
              <a:cs typeface="Arial" panose="020B0604020202020204" pitchFamily="34" charset="0"/>
            </a:rPr>
            <a:t>Commencement of Contract</a:t>
          </a:r>
          <a:endParaRPr lang="en-US" sz="1400" b="1" kern="1200">
            <a:solidFill>
              <a:schemeClr val="tx1"/>
            </a:solidFill>
            <a:latin typeface="Arial" panose="020B0604020202020204" pitchFamily="34" charset="0"/>
            <a:cs typeface="Arial" panose="020B0604020202020204" pitchFamily="34" charset="0"/>
          </a:endParaRPr>
        </a:p>
      </dsp:txBody>
      <dsp:txXfrm>
        <a:off x="702702" y="3227883"/>
        <a:ext cx="1942032" cy="116521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C3E352-9DEB-4462-828E-7C99D178F19F}" type="datetimeFigureOut">
              <a:rPr lang="en-GB" smtClean="0"/>
              <a:t>13/06/2023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E26751-0545-41AE-B10D-EE5A3C667E79}" type="slidenum">
              <a:rPr lang="en-GB" smtClean="0"/>
              <a:t>‹#›</a:t>
            </a:fld>
            <a:endParaRPr lang="en-GB"/>
          </a:p>
        </p:txBody>
      </p:sp>
    </p:spTree>
    <p:extLst>
      <p:ext uri="{BB962C8B-B14F-4D97-AF65-F5344CB8AC3E}">
        <p14:creationId xmlns:p14="http://schemas.microsoft.com/office/powerpoint/2010/main" val="3888313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E26751-0545-41AE-B10D-EE5A3C667E7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737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F176E-AA84-2806-F905-7C1C04C693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F75B159-9288-C893-019F-0C5C20FE67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F0F0A74-9AC1-38E0-13F9-63473B3D3B91}"/>
              </a:ext>
            </a:extLst>
          </p:cNvPr>
          <p:cNvSpPr>
            <a:spLocks noGrp="1"/>
          </p:cNvSpPr>
          <p:nvPr>
            <p:ph type="dt" sz="half" idx="10"/>
          </p:nvPr>
        </p:nvSpPr>
        <p:spPr/>
        <p:txBody>
          <a:bodyPr/>
          <a:lstStyle/>
          <a:p>
            <a:fld id="{E9A5BCC8-8A4D-450B-AB83-E10CFD47B745}" type="datetime1">
              <a:rPr lang="en-GB" smtClean="0"/>
              <a:t>13/06/2023</a:t>
            </a:fld>
            <a:endParaRPr lang="en-GB"/>
          </a:p>
        </p:txBody>
      </p:sp>
      <p:sp>
        <p:nvSpPr>
          <p:cNvPr id="5" name="Footer Placeholder 4">
            <a:extLst>
              <a:ext uri="{FF2B5EF4-FFF2-40B4-BE49-F238E27FC236}">
                <a16:creationId xmlns:a16="http://schemas.microsoft.com/office/drawing/2014/main" id="{66C30108-704C-C3D9-7473-002EDE8B13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D17A55-6148-BA53-ACC9-3CF0455617D2}"/>
              </a:ext>
            </a:extLst>
          </p:cNvPr>
          <p:cNvSpPr>
            <a:spLocks noGrp="1"/>
          </p:cNvSpPr>
          <p:nvPr>
            <p:ph type="sldNum" sz="quarter" idx="12"/>
          </p:nvPr>
        </p:nvSpPr>
        <p:spPr/>
        <p:txBody>
          <a:bodyPr/>
          <a:lstStyle/>
          <a:p>
            <a:fld id="{2D8C8893-61BB-4EA0-BF48-44C78AAD634B}" type="slidenum">
              <a:rPr lang="en-GB" smtClean="0"/>
              <a:t>‹#›</a:t>
            </a:fld>
            <a:endParaRPr lang="en-GB"/>
          </a:p>
        </p:txBody>
      </p:sp>
    </p:spTree>
    <p:extLst>
      <p:ext uri="{BB962C8B-B14F-4D97-AF65-F5344CB8AC3E}">
        <p14:creationId xmlns:p14="http://schemas.microsoft.com/office/powerpoint/2010/main" val="980304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8DA7D-6844-3B28-CF74-75EB6A9097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1063FA-D182-8360-5978-A9319B923D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172D46-C6B5-07F7-2215-2799B2365D9B}"/>
              </a:ext>
            </a:extLst>
          </p:cNvPr>
          <p:cNvSpPr>
            <a:spLocks noGrp="1"/>
          </p:cNvSpPr>
          <p:nvPr>
            <p:ph type="dt" sz="half" idx="10"/>
          </p:nvPr>
        </p:nvSpPr>
        <p:spPr/>
        <p:txBody>
          <a:bodyPr/>
          <a:lstStyle/>
          <a:p>
            <a:fld id="{CEE6E657-A388-4F59-8A27-37B58582F714}" type="datetime1">
              <a:rPr lang="en-GB" smtClean="0"/>
              <a:t>13/06/2023</a:t>
            </a:fld>
            <a:endParaRPr lang="en-GB"/>
          </a:p>
        </p:txBody>
      </p:sp>
      <p:sp>
        <p:nvSpPr>
          <p:cNvPr id="5" name="Footer Placeholder 4">
            <a:extLst>
              <a:ext uri="{FF2B5EF4-FFF2-40B4-BE49-F238E27FC236}">
                <a16:creationId xmlns:a16="http://schemas.microsoft.com/office/drawing/2014/main" id="{D3B4AF65-4221-27B4-AD7B-79D4FC7F5B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543038-58D4-EFA8-9652-12119D8DFCAF}"/>
              </a:ext>
            </a:extLst>
          </p:cNvPr>
          <p:cNvSpPr>
            <a:spLocks noGrp="1"/>
          </p:cNvSpPr>
          <p:nvPr>
            <p:ph type="sldNum" sz="quarter" idx="12"/>
          </p:nvPr>
        </p:nvSpPr>
        <p:spPr/>
        <p:txBody>
          <a:bodyPr/>
          <a:lstStyle/>
          <a:p>
            <a:fld id="{2D8C8893-61BB-4EA0-BF48-44C78AAD634B}" type="slidenum">
              <a:rPr lang="en-GB" smtClean="0"/>
              <a:t>‹#›</a:t>
            </a:fld>
            <a:endParaRPr lang="en-GB"/>
          </a:p>
        </p:txBody>
      </p:sp>
    </p:spTree>
    <p:extLst>
      <p:ext uri="{BB962C8B-B14F-4D97-AF65-F5344CB8AC3E}">
        <p14:creationId xmlns:p14="http://schemas.microsoft.com/office/powerpoint/2010/main" val="598007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4FA700-28E0-EE82-F130-F538AC986F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70E26C-AA17-9767-7654-5B29CF856D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3CCE64-6C39-793C-5B4E-4FEC3878E1AF}"/>
              </a:ext>
            </a:extLst>
          </p:cNvPr>
          <p:cNvSpPr>
            <a:spLocks noGrp="1"/>
          </p:cNvSpPr>
          <p:nvPr>
            <p:ph type="dt" sz="half" idx="10"/>
          </p:nvPr>
        </p:nvSpPr>
        <p:spPr/>
        <p:txBody>
          <a:bodyPr/>
          <a:lstStyle/>
          <a:p>
            <a:fld id="{192A69BE-5742-457E-BFF3-E8360A18B74E}" type="datetime1">
              <a:rPr lang="en-GB" smtClean="0"/>
              <a:t>13/06/2023</a:t>
            </a:fld>
            <a:endParaRPr lang="en-GB"/>
          </a:p>
        </p:txBody>
      </p:sp>
      <p:sp>
        <p:nvSpPr>
          <p:cNvPr id="5" name="Footer Placeholder 4">
            <a:extLst>
              <a:ext uri="{FF2B5EF4-FFF2-40B4-BE49-F238E27FC236}">
                <a16:creationId xmlns:a16="http://schemas.microsoft.com/office/drawing/2014/main" id="{A82BAED3-4CA0-DE6F-60EB-45882D9637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5E0E50-9F04-ABC9-641A-AD193F23A256}"/>
              </a:ext>
            </a:extLst>
          </p:cNvPr>
          <p:cNvSpPr>
            <a:spLocks noGrp="1"/>
          </p:cNvSpPr>
          <p:nvPr>
            <p:ph type="sldNum" sz="quarter" idx="12"/>
          </p:nvPr>
        </p:nvSpPr>
        <p:spPr/>
        <p:txBody>
          <a:bodyPr/>
          <a:lstStyle/>
          <a:p>
            <a:fld id="{2D8C8893-61BB-4EA0-BF48-44C78AAD634B}" type="slidenum">
              <a:rPr lang="en-GB" smtClean="0"/>
              <a:t>‹#›</a:t>
            </a:fld>
            <a:endParaRPr lang="en-GB"/>
          </a:p>
        </p:txBody>
      </p:sp>
    </p:spTree>
    <p:extLst>
      <p:ext uri="{BB962C8B-B14F-4D97-AF65-F5344CB8AC3E}">
        <p14:creationId xmlns:p14="http://schemas.microsoft.com/office/powerpoint/2010/main" val="2810669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B1D68-677A-5012-1E63-9BED2EBA8C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67A20B-8F42-0B2D-CE61-DBDAB4401E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81A3EF-2953-7901-7D9B-977816A46DCF}"/>
              </a:ext>
            </a:extLst>
          </p:cNvPr>
          <p:cNvSpPr>
            <a:spLocks noGrp="1"/>
          </p:cNvSpPr>
          <p:nvPr>
            <p:ph type="dt" sz="half" idx="10"/>
          </p:nvPr>
        </p:nvSpPr>
        <p:spPr/>
        <p:txBody>
          <a:bodyPr/>
          <a:lstStyle/>
          <a:p>
            <a:fld id="{6426EFCA-3B15-440F-B920-8633F0E578AA}" type="datetime1">
              <a:rPr lang="en-GB" smtClean="0"/>
              <a:t>13/06/2023</a:t>
            </a:fld>
            <a:endParaRPr lang="en-GB"/>
          </a:p>
        </p:txBody>
      </p:sp>
      <p:sp>
        <p:nvSpPr>
          <p:cNvPr id="5" name="Footer Placeholder 4">
            <a:extLst>
              <a:ext uri="{FF2B5EF4-FFF2-40B4-BE49-F238E27FC236}">
                <a16:creationId xmlns:a16="http://schemas.microsoft.com/office/drawing/2014/main" id="{F6AB8C4C-D521-7CE3-7EEA-14CFC98712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21EEEC-5E72-E6DF-018D-F56B32EB23ED}"/>
              </a:ext>
            </a:extLst>
          </p:cNvPr>
          <p:cNvSpPr>
            <a:spLocks noGrp="1"/>
          </p:cNvSpPr>
          <p:nvPr>
            <p:ph type="sldNum" sz="quarter" idx="12"/>
          </p:nvPr>
        </p:nvSpPr>
        <p:spPr/>
        <p:txBody>
          <a:bodyPr/>
          <a:lstStyle/>
          <a:p>
            <a:fld id="{2D8C8893-61BB-4EA0-BF48-44C78AAD634B}" type="slidenum">
              <a:rPr lang="en-GB" smtClean="0"/>
              <a:t>‹#›</a:t>
            </a:fld>
            <a:endParaRPr lang="en-GB"/>
          </a:p>
        </p:txBody>
      </p:sp>
    </p:spTree>
    <p:extLst>
      <p:ext uri="{BB962C8B-B14F-4D97-AF65-F5344CB8AC3E}">
        <p14:creationId xmlns:p14="http://schemas.microsoft.com/office/powerpoint/2010/main" val="2094904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9D2AE-3F22-ECEB-354C-540EB0875E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21DD18-0F74-0E35-7D07-57148B9B97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C62741-5C86-723E-CABD-8FE3FC34169B}"/>
              </a:ext>
            </a:extLst>
          </p:cNvPr>
          <p:cNvSpPr>
            <a:spLocks noGrp="1"/>
          </p:cNvSpPr>
          <p:nvPr>
            <p:ph type="dt" sz="half" idx="10"/>
          </p:nvPr>
        </p:nvSpPr>
        <p:spPr/>
        <p:txBody>
          <a:bodyPr/>
          <a:lstStyle/>
          <a:p>
            <a:fld id="{66D9E47C-93AD-48CE-9DE2-24222EA5B1B1}" type="datetime1">
              <a:rPr lang="en-GB" smtClean="0"/>
              <a:t>13/06/2023</a:t>
            </a:fld>
            <a:endParaRPr lang="en-GB"/>
          </a:p>
        </p:txBody>
      </p:sp>
      <p:sp>
        <p:nvSpPr>
          <p:cNvPr id="5" name="Footer Placeholder 4">
            <a:extLst>
              <a:ext uri="{FF2B5EF4-FFF2-40B4-BE49-F238E27FC236}">
                <a16:creationId xmlns:a16="http://schemas.microsoft.com/office/drawing/2014/main" id="{6C413C94-A876-1551-132E-6B42186D1D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030E89-5485-E617-B015-8D0BE1A17915}"/>
              </a:ext>
            </a:extLst>
          </p:cNvPr>
          <p:cNvSpPr>
            <a:spLocks noGrp="1"/>
          </p:cNvSpPr>
          <p:nvPr>
            <p:ph type="sldNum" sz="quarter" idx="12"/>
          </p:nvPr>
        </p:nvSpPr>
        <p:spPr/>
        <p:txBody>
          <a:bodyPr/>
          <a:lstStyle/>
          <a:p>
            <a:fld id="{2D8C8893-61BB-4EA0-BF48-44C78AAD634B}" type="slidenum">
              <a:rPr lang="en-GB" smtClean="0"/>
              <a:t>‹#›</a:t>
            </a:fld>
            <a:endParaRPr lang="en-GB"/>
          </a:p>
        </p:txBody>
      </p:sp>
    </p:spTree>
    <p:extLst>
      <p:ext uri="{BB962C8B-B14F-4D97-AF65-F5344CB8AC3E}">
        <p14:creationId xmlns:p14="http://schemas.microsoft.com/office/powerpoint/2010/main" val="808286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4C985-4665-F27E-89DB-22B3B30F60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A70325-48A2-0C6B-96BE-2B010B6739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4EBD0F4-232C-9F6A-B13D-7CC352C2C5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D0EEB69-15F6-C77C-F41C-90596BDFA413}"/>
              </a:ext>
            </a:extLst>
          </p:cNvPr>
          <p:cNvSpPr>
            <a:spLocks noGrp="1"/>
          </p:cNvSpPr>
          <p:nvPr>
            <p:ph type="dt" sz="half" idx="10"/>
          </p:nvPr>
        </p:nvSpPr>
        <p:spPr/>
        <p:txBody>
          <a:bodyPr/>
          <a:lstStyle/>
          <a:p>
            <a:fld id="{087D17E5-70DD-43D0-80FC-504CB81C3B89}" type="datetime1">
              <a:rPr lang="en-GB" smtClean="0"/>
              <a:t>13/06/2023</a:t>
            </a:fld>
            <a:endParaRPr lang="en-GB"/>
          </a:p>
        </p:txBody>
      </p:sp>
      <p:sp>
        <p:nvSpPr>
          <p:cNvPr id="6" name="Footer Placeholder 5">
            <a:extLst>
              <a:ext uri="{FF2B5EF4-FFF2-40B4-BE49-F238E27FC236}">
                <a16:creationId xmlns:a16="http://schemas.microsoft.com/office/drawing/2014/main" id="{00DC36F3-3BD6-C59F-7123-AD5459BFF7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C3929B-3F74-8299-7180-32CD59F9A668}"/>
              </a:ext>
            </a:extLst>
          </p:cNvPr>
          <p:cNvSpPr>
            <a:spLocks noGrp="1"/>
          </p:cNvSpPr>
          <p:nvPr>
            <p:ph type="sldNum" sz="quarter" idx="12"/>
          </p:nvPr>
        </p:nvSpPr>
        <p:spPr/>
        <p:txBody>
          <a:bodyPr/>
          <a:lstStyle/>
          <a:p>
            <a:fld id="{2D8C8893-61BB-4EA0-BF48-44C78AAD634B}" type="slidenum">
              <a:rPr lang="en-GB" smtClean="0"/>
              <a:t>‹#›</a:t>
            </a:fld>
            <a:endParaRPr lang="en-GB"/>
          </a:p>
        </p:txBody>
      </p:sp>
    </p:spTree>
    <p:extLst>
      <p:ext uri="{BB962C8B-B14F-4D97-AF65-F5344CB8AC3E}">
        <p14:creationId xmlns:p14="http://schemas.microsoft.com/office/powerpoint/2010/main" val="3158859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6DB39-4CD6-47D6-AE9B-493C19F250E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23ED2D-F9F1-0C35-0192-F6B6261407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67374C-8154-6628-C257-7AA4D75E80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8F806C0-91BD-BC74-4E19-2CD4AB7222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754F8D-93CA-4B46-081C-7825D8B0B6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6FB2355-5E1E-3C51-5FF1-45252669D773}"/>
              </a:ext>
            </a:extLst>
          </p:cNvPr>
          <p:cNvSpPr>
            <a:spLocks noGrp="1"/>
          </p:cNvSpPr>
          <p:nvPr>
            <p:ph type="dt" sz="half" idx="10"/>
          </p:nvPr>
        </p:nvSpPr>
        <p:spPr/>
        <p:txBody>
          <a:bodyPr/>
          <a:lstStyle/>
          <a:p>
            <a:fld id="{25C0DF5E-499D-4892-9FC4-8F411FA437AE}" type="datetime1">
              <a:rPr lang="en-GB" smtClean="0"/>
              <a:t>13/06/2023</a:t>
            </a:fld>
            <a:endParaRPr lang="en-GB"/>
          </a:p>
        </p:txBody>
      </p:sp>
      <p:sp>
        <p:nvSpPr>
          <p:cNvPr id="8" name="Footer Placeholder 7">
            <a:extLst>
              <a:ext uri="{FF2B5EF4-FFF2-40B4-BE49-F238E27FC236}">
                <a16:creationId xmlns:a16="http://schemas.microsoft.com/office/drawing/2014/main" id="{5C514FED-6D2E-7D0A-8A5B-A4E103BA235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2ED04BD-D782-689E-25DB-09F9ACCEE563}"/>
              </a:ext>
            </a:extLst>
          </p:cNvPr>
          <p:cNvSpPr>
            <a:spLocks noGrp="1"/>
          </p:cNvSpPr>
          <p:nvPr>
            <p:ph type="sldNum" sz="quarter" idx="12"/>
          </p:nvPr>
        </p:nvSpPr>
        <p:spPr/>
        <p:txBody>
          <a:bodyPr/>
          <a:lstStyle/>
          <a:p>
            <a:fld id="{2D8C8893-61BB-4EA0-BF48-44C78AAD634B}" type="slidenum">
              <a:rPr lang="en-GB" smtClean="0"/>
              <a:t>‹#›</a:t>
            </a:fld>
            <a:endParaRPr lang="en-GB"/>
          </a:p>
        </p:txBody>
      </p:sp>
    </p:spTree>
    <p:extLst>
      <p:ext uri="{BB962C8B-B14F-4D97-AF65-F5344CB8AC3E}">
        <p14:creationId xmlns:p14="http://schemas.microsoft.com/office/powerpoint/2010/main" val="2745229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32FB8-DEDA-4C18-220D-79AFAB1EF3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2CD9629-7083-4EA5-AAD8-7A81A01FFBCB}"/>
              </a:ext>
            </a:extLst>
          </p:cNvPr>
          <p:cNvSpPr>
            <a:spLocks noGrp="1"/>
          </p:cNvSpPr>
          <p:nvPr>
            <p:ph type="dt" sz="half" idx="10"/>
          </p:nvPr>
        </p:nvSpPr>
        <p:spPr/>
        <p:txBody>
          <a:bodyPr/>
          <a:lstStyle/>
          <a:p>
            <a:fld id="{3D0CF6D1-3BA2-4576-BF7C-DA5907AB0165}" type="datetime1">
              <a:rPr lang="en-GB" smtClean="0"/>
              <a:t>13/06/2023</a:t>
            </a:fld>
            <a:endParaRPr lang="en-GB"/>
          </a:p>
        </p:txBody>
      </p:sp>
      <p:sp>
        <p:nvSpPr>
          <p:cNvPr id="4" name="Footer Placeholder 3">
            <a:extLst>
              <a:ext uri="{FF2B5EF4-FFF2-40B4-BE49-F238E27FC236}">
                <a16:creationId xmlns:a16="http://schemas.microsoft.com/office/drawing/2014/main" id="{89656411-29D0-9D8F-A3D1-71BD5DC17D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06034E8-BD41-895E-711F-FA3C4BE278AC}"/>
              </a:ext>
            </a:extLst>
          </p:cNvPr>
          <p:cNvSpPr>
            <a:spLocks noGrp="1"/>
          </p:cNvSpPr>
          <p:nvPr>
            <p:ph type="sldNum" sz="quarter" idx="12"/>
          </p:nvPr>
        </p:nvSpPr>
        <p:spPr/>
        <p:txBody>
          <a:bodyPr/>
          <a:lstStyle/>
          <a:p>
            <a:fld id="{2D8C8893-61BB-4EA0-BF48-44C78AAD634B}" type="slidenum">
              <a:rPr lang="en-GB" smtClean="0"/>
              <a:t>‹#›</a:t>
            </a:fld>
            <a:endParaRPr lang="en-GB"/>
          </a:p>
        </p:txBody>
      </p:sp>
    </p:spTree>
    <p:extLst>
      <p:ext uri="{BB962C8B-B14F-4D97-AF65-F5344CB8AC3E}">
        <p14:creationId xmlns:p14="http://schemas.microsoft.com/office/powerpoint/2010/main" val="2039715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959A32-4B48-42EE-229B-ADE19875E84E}"/>
              </a:ext>
            </a:extLst>
          </p:cNvPr>
          <p:cNvSpPr>
            <a:spLocks noGrp="1"/>
          </p:cNvSpPr>
          <p:nvPr>
            <p:ph type="dt" sz="half" idx="10"/>
          </p:nvPr>
        </p:nvSpPr>
        <p:spPr/>
        <p:txBody>
          <a:bodyPr/>
          <a:lstStyle/>
          <a:p>
            <a:fld id="{E2C89620-9260-44DA-8189-A236722CBD71}" type="datetime1">
              <a:rPr lang="en-GB" smtClean="0"/>
              <a:t>13/06/2023</a:t>
            </a:fld>
            <a:endParaRPr lang="en-GB"/>
          </a:p>
        </p:txBody>
      </p:sp>
      <p:sp>
        <p:nvSpPr>
          <p:cNvPr id="3" name="Footer Placeholder 2">
            <a:extLst>
              <a:ext uri="{FF2B5EF4-FFF2-40B4-BE49-F238E27FC236}">
                <a16:creationId xmlns:a16="http://schemas.microsoft.com/office/drawing/2014/main" id="{23B1ED23-D7A4-1071-5CCD-D5B005DF30A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B381574-292A-8540-899C-BC0E098FBF8A}"/>
              </a:ext>
            </a:extLst>
          </p:cNvPr>
          <p:cNvSpPr>
            <a:spLocks noGrp="1"/>
          </p:cNvSpPr>
          <p:nvPr>
            <p:ph type="sldNum" sz="quarter" idx="12"/>
          </p:nvPr>
        </p:nvSpPr>
        <p:spPr/>
        <p:txBody>
          <a:bodyPr/>
          <a:lstStyle/>
          <a:p>
            <a:fld id="{2D8C8893-61BB-4EA0-BF48-44C78AAD634B}" type="slidenum">
              <a:rPr lang="en-GB" smtClean="0"/>
              <a:t>‹#›</a:t>
            </a:fld>
            <a:endParaRPr lang="en-GB"/>
          </a:p>
        </p:txBody>
      </p:sp>
    </p:spTree>
    <p:extLst>
      <p:ext uri="{BB962C8B-B14F-4D97-AF65-F5344CB8AC3E}">
        <p14:creationId xmlns:p14="http://schemas.microsoft.com/office/powerpoint/2010/main" val="785638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7BA8A-42A5-8485-44AB-D6187D4580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F5A77CD-2C47-2E9A-C471-2096F9D441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E9BB53A-9677-1CCB-CF55-D3283645E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B933F5-B7B9-6287-3638-2C9471E5E038}"/>
              </a:ext>
            </a:extLst>
          </p:cNvPr>
          <p:cNvSpPr>
            <a:spLocks noGrp="1"/>
          </p:cNvSpPr>
          <p:nvPr>
            <p:ph type="dt" sz="half" idx="10"/>
          </p:nvPr>
        </p:nvSpPr>
        <p:spPr/>
        <p:txBody>
          <a:bodyPr/>
          <a:lstStyle/>
          <a:p>
            <a:fld id="{867C1CE9-17FB-4D98-95CE-64BE134B4758}" type="datetime1">
              <a:rPr lang="en-GB" smtClean="0"/>
              <a:t>13/06/2023</a:t>
            </a:fld>
            <a:endParaRPr lang="en-GB"/>
          </a:p>
        </p:txBody>
      </p:sp>
      <p:sp>
        <p:nvSpPr>
          <p:cNvPr id="6" name="Footer Placeholder 5">
            <a:extLst>
              <a:ext uri="{FF2B5EF4-FFF2-40B4-BE49-F238E27FC236}">
                <a16:creationId xmlns:a16="http://schemas.microsoft.com/office/drawing/2014/main" id="{D3DDEE71-F837-9E7F-6970-5A891D7500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6DB664-8A00-D7EB-7FBF-138A5C7AFD9D}"/>
              </a:ext>
            </a:extLst>
          </p:cNvPr>
          <p:cNvSpPr>
            <a:spLocks noGrp="1"/>
          </p:cNvSpPr>
          <p:nvPr>
            <p:ph type="sldNum" sz="quarter" idx="12"/>
          </p:nvPr>
        </p:nvSpPr>
        <p:spPr/>
        <p:txBody>
          <a:bodyPr/>
          <a:lstStyle/>
          <a:p>
            <a:fld id="{2D8C8893-61BB-4EA0-BF48-44C78AAD634B}" type="slidenum">
              <a:rPr lang="en-GB" smtClean="0"/>
              <a:t>‹#›</a:t>
            </a:fld>
            <a:endParaRPr lang="en-GB"/>
          </a:p>
        </p:txBody>
      </p:sp>
    </p:spTree>
    <p:extLst>
      <p:ext uri="{BB962C8B-B14F-4D97-AF65-F5344CB8AC3E}">
        <p14:creationId xmlns:p14="http://schemas.microsoft.com/office/powerpoint/2010/main" val="35068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21AE9-53E7-45FC-E15A-9319FCF2F5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727D1C0-295F-23F4-B4B4-28B362C76F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545B66A-B0A7-A674-FB3E-0698DDE7BD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2AFC66-8FFC-9F22-089B-63C94FB4D422}"/>
              </a:ext>
            </a:extLst>
          </p:cNvPr>
          <p:cNvSpPr>
            <a:spLocks noGrp="1"/>
          </p:cNvSpPr>
          <p:nvPr>
            <p:ph type="dt" sz="half" idx="10"/>
          </p:nvPr>
        </p:nvSpPr>
        <p:spPr/>
        <p:txBody>
          <a:bodyPr/>
          <a:lstStyle/>
          <a:p>
            <a:fld id="{9FE56066-63F6-4313-B22E-E9B7732EE084}" type="datetime1">
              <a:rPr lang="en-GB" smtClean="0"/>
              <a:t>13/06/2023</a:t>
            </a:fld>
            <a:endParaRPr lang="en-GB"/>
          </a:p>
        </p:txBody>
      </p:sp>
      <p:sp>
        <p:nvSpPr>
          <p:cNvPr id="6" name="Footer Placeholder 5">
            <a:extLst>
              <a:ext uri="{FF2B5EF4-FFF2-40B4-BE49-F238E27FC236}">
                <a16:creationId xmlns:a16="http://schemas.microsoft.com/office/drawing/2014/main" id="{95766DFD-8C08-5E49-093C-DF956410BC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6477AD-7166-9B60-77C9-40B20D2A922A}"/>
              </a:ext>
            </a:extLst>
          </p:cNvPr>
          <p:cNvSpPr>
            <a:spLocks noGrp="1"/>
          </p:cNvSpPr>
          <p:nvPr>
            <p:ph type="sldNum" sz="quarter" idx="12"/>
          </p:nvPr>
        </p:nvSpPr>
        <p:spPr/>
        <p:txBody>
          <a:bodyPr/>
          <a:lstStyle/>
          <a:p>
            <a:fld id="{2D8C8893-61BB-4EA0-BF48-44C78AAD634B}" type="slidenum">
              <a:rPr lang="en-GB" smtClean="0"/>
              <a:t>‹#›</a:t>
            </a:fld>
            <a:endParaRPr lang="en-GB"/>
          </a:p>
        </p:txBody>
      </p:sp>
    </p:spTree>
    <p:extLst>
      <p:ext uri="{BB962C8B-B14F-4D97-AF65-F5344CB8AC3E}">
        <p14:creationId xmlns:p14="http://schemas.microsoft.com/office/powerpoint/2010/main" val="1012599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AB2407-BE7E-2D7C-32AF-AE2FC2E29B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9DFCE9-BACA-E0E4-CEFE-AFB16BCFD9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C51393-5B1E-8AFB-A936-7997A9717F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3B801-9A3C-4E3A-928E-7D80E524E236}" type="datetime1">
              <a:rPr lang="en-GB" smtClean="0"/>
              <a:t>13/06/2023</a:t>
            </a:fld>
            <a:endParaRPr lang="en-GB"/>
          </a:p>
        </p:txBody>
      </p:sp>
      <p:sp>
        <p:nvSpPr>
          <p:cNvPr id="5" name="Footer Placeholder 4">
            <a:extLst>
              <a:ext uri="{FF2B5EF4-FFF2-40B4-BE49-F238E27FC236}">
                <a16:creationId xmlns:a16="http://schemas.microsoft.com/office/drawing/2014/main" id="{14B31256-BF60-8A8B-247E-85C331BEBC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C436DBC-6B63-E164-3412-C5344A148A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C8893-61BB-4EA0-BF48-44C78AAD634B}" type="slidenum">
              <a:rPr lang="en-GB" smtClean="0"/>
              <a:t>‹#›</a:t>
            </a:fld>
            <a:endParaRPr lang="en-GB"/>
          </a:p>
        </p:txBody>
      </p:sp>
    </p:spTree>
    <p:extLst>
      <p:ext uri="{BB962C8B-B14F-4D97-AF65-F5344CB8AC3E}">
        <p14:creationId xmlns:p14="http://schemas.microsoft.com/office/powerpoint/2010/main" val="4178241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9.png"/><Relationship Id="rId4" Type="http://schemas.openxmlformats.org/officeDocument/2006/relationships/image" Target="../media/image4.png"/><Relationship Id="rId9"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9.png"/><Relationship Id="rId4" Type="http://schemas.openxmlformats.org/officeDocument/2006/relationships/image" Target="../media/image4.png"/><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9.png"/><Relationship Id="rId4" Type="http://schemas.openxmlformats.org/officeDocument/2006/relationships/image" Target="../media/image4.png"/><Relationship Id="rId9"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9.png"/><Relationship Id="rId4" Type="http://schemas.openxmlformats.org/officeDocument/2006/relationships/image" Target="../media/image4.png"/><Relationship Id="rId9"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hyperlink" Target="https://www.crowncommercial.gov.uk/agreements/RM6322"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education.app.jaggaer.com/"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9.png"/><Relationship Id="rId4" Type="http://schemas.openxmlformats.org/officeDocument/2006/relationships/image" Target="../media/image4.png"/><Relationship Id="rId9"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diagramQuickStyle" Target="../diagrams/quickStyle1.xml"/><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diagramLayout" Target="../diagrams/layout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diagramData" Target="../diagrams/data1.xml"/><Relationship Id="rId5" Type="http://schemas.openxmlformats.org/officeDocument/2006/relationships/image" Target="../media/image5.svg"/><Relationship Id="rId15" Type="http://schemas.microsoft.com/office/2007/relationships/diagramDrawing" Target="../diagrams/drawing1.xml"/><Relationship Id="rId10" Type="http://schemas.openxmlformats.org/officeDocument/2006/relationships/image" Target="../media/image9.png"/><Relationship Id="rId4" Type="http://schemas.openxmlformats.org/officeDocument/2006/relationships/image" Target="../media/image4.png"/><Relationship Id="rId9" Type="http://schemas.microsoft.com/office/2007/relationships/hdphoto" Target="../media/hdphoto1.wdp"/><Relationship Id="rId14" Type="http://schemas.openxmlformats.org/officeDocument/2006/relationships/diagramColors" Target="../diagrams/colors1.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hyperlink" Target="https://www.gov.uk/government/publications/procurement-policy-note-0620-taking-account-of-social-value-in-the-award-of-central-government-contracts" TargetMode="External"/><Relationship Id="rId5" Type="http://schemas.openxmlformats.org/officeDocument/2006/relationships/image" Target="../media/image5.svg"/><Relationship Id="rId10" Type="http://schemas.openxmlformats.org/officeDocument/2006/relationships/image" Target="../media/image9.png"/><Relationship Id="rId4" Type="http://schemas.openxmlformats.org/officeDocument/2006/relationships/image" Target="../media/image4.png"/><Relationship Id="rId9"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9.png"/><Relationship Id="rId4" Type="http://schemas.openxmlformats.org/officeDocument/2006/relationships/image" Target="../media/image4.pn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9.png"/><Relationship Id="rId4" Type="http://schemas.openxmlformats.org/officeDocument/2006/relationships/image" Target="../media/image4.png"/><Relationship Id="rId9"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9.png"/><Relationship Id="rId4" Type="http://schemas.openxmlformats.org/officeDocument/2006/relationships/image" Target="../media/image4.pn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9.png"/><Relationship Id="rId4" Type="http://schemas.openxmlformats.org/officeDocument/2006/relationships/image" Target="../media/image4.pn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9.png"/><Relationship Id="rId4" Type="http://schemas.openxmlformats.org/officeDocument/2006/relationships/image" Target="../media/image4.pn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9.png"/><Relationship Id="rId4" Type="http://schemas.openxmlformats.org/officeDocument/2006/relationships/image" Target="../media/image4.png"/><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9.png"/><Relationship Id="rId4" Type="http://schemas.openxmlformats.org/officeDocument/2006/relationships/image" Target="../media/image4.png"/><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9.png"/><Relationship Id="rId4" Type="http://schemas.openxmlformats.org/officeDocument/2006/relationships/image" Target="../media/image4.png"/><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9.png"/><Relationship Id="rId4" Type="http://schemas.openxmlformats.org/officeDocument/2006/relationships/image" Target="../media/image4.pn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20F30F-5C77-B562-B65D-B7E0677121CC}"/>
              </a:ext>
            </a:extLst>
          </p:cNvPr>
          <p:cNvSpPr txBox="1">
            <a:spLocks/>
          </p:cNvSpPr>
          <p:nvPr/>
        </p:nvSpPr>
        <p:spPr>
          <a:xfrm>
            <a:off x="4254799" y="2361844"/>
            <a:ext cx="6589486"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a:ln>
                  <a:noFill/>
                </a:ln>
                <a:solidFill>
                  <a:prstClr val="white"/>
                </a:solidFill>
                <a:effectLst/>
                <a:uLnTx/>
                <a:uFillTx/>
                <a:latin typeface="Arial"/>
                <a:ea typeface="+mj-ea"/>
                <a:cs typeface="Arial"/>
              </a:rPr>
              <a:t>Childminder </a:t>
            </a:r>
            <a:r>
              <a:rPr lang="en-GB" sz="4000">
                <a:solidFill>
                  <a:prstClr val="white"/>
                </a:solidFill>
                <a:latin typeface="Arial"/>
                <a:cs typeface="Arial"/>
              </a:rPr>
              <a:t>Start-up </a:t>
            </a:r>
            <a:r>
              <a:rPr kumimoji="0" lang="en-GB" sz="4000" b="0" i="0" u="none" strike="noStrike" kern="1200" cap="none" spc="0" normalizeH="0" baseline="0" noProof="0">
                <a:ln>
                  <a:noFill/>
                </a:ln>
                <a:solidFill>
                  <a:prstClr val="white"/>
                </a:solidFill>
                <a:effectLst/>
                <a:uLnTx/>
                <a:uFillTx/>
                <a:latin typeface="Arial"/>
                <a:ea typeface="+mj-ea"/>
                <a:cs typeface="Arial"/>
              </a:rPr>
              <a:t>Grants Scheme</a:t>
            </a:r>
            <a:endParaRPr kumimoji="0" lang="en-GB" sz="4400" b="0"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5" name="Subtitle 2">
            <a:extLst>
              <a:ext uri="{FF2B5EF4-FFF2-40B4-BE49-F238E27FC236}">
                <a16:creationId xmlns:a16="http://schemas.microsoft.com/office/drawing/2014/main" id="{400780C5-530F-F43F-3719-1D410848E92E}"/>
              </a:ext>
            </a:extLst>
          </p:cNvPr>
          <p:cNvSpPr txBox="1">
            <a:spLocks/>
          </p:cNvSpPr>
          <p:nvPr/>
        </p:nvSpPr>
        <p:spPr>
          <a:xfrm>
            <a:off x="5013170" y="4444644"/>
            <a:ext cx="5072743" cy="1655762"/>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solidFill>
                  <a:prstClr val="white"/>
                </a:solidFill>
                <a:latin typeface="Arial"/>
                <a:cs typeface="Arial"/>
              </a:rPr>
              <a:t>Virtual Market Engagement Event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a:solidFill>
                <a:prstClr val="white"/>
              </a:solidFill>
              <a:latin typeface="Arial"/>
              <a:cs typeface="Arial"/>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solidFill>
                  <a:prstClr val="white"/>
                </a:solidFill>
                <a:latin typeface="Arial"/>
                <a:cs typeface="Arial"/>
              </a:rPr>
              <a:t>28 March 2023   10.00-11.00am</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p:txBody>
      </p:sp>
    </p:spTree>
    <p:extLst>
      <p:ext uri="{BB962C8B-B14F-4D97-AF65-F5344CB8AC3E}">
        <p14:creationId xmlns:p14="http://schemas.microsoft.com/office/powerpoint/2010/main" val="1951236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E1242E-06DD-B424-D50D-A62B4DAC55DB}"/>
              </a:ext>
            </a:extLst>
          </p:cNvPr>
          <p:cNvSpPr txBox="1"/>
          <p:nvPr/>
        </p:nvSpPr>
        <p:spPr>
          <a:xfrm>
            <a:off x="104721" y="304312"/>
            <a:ext cx="12087279"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User Journey</a:t>
            </a:r>
          </a:p>
        </p:txBody>
      </p:sp>
      <p:sp>
        <p:nvSpPr>
          <p:cNvPr id="10" name="Slide Number Placeholder 1">
            <a:extLst>
              <a:ext uri="{FF2B5EF4-FFF2-40B4-BE49-F238E27FC236}">
                <a16:creationId xmlns:a16="http://schemas.microsoft.com/office/drawing/2014/main" id="{DE65DAAF-92B0-9CA1-AB58-580603FF41A3}"/>
              </a:ext>
            </a:extLst>
          </p:cNvPr>
          <p:cNvSpPr txBox="1">
            <a:spLocks/>
          </p:cNvSpPr>
          <p:nvPr/>
        </p:nvSpPr>
        <p:spPr>
          <a:xfrm>
            <a:off x="11554075" y="6414773"/>
            <a:ext cx="475195" cy="365125"/>
          </a:xfrm>
          <a:prstGeom prst="rect">
            <a:avLst/>
          </a:prstGeom>
        </p:spPr>
        <p:txBody>
          <a:bodyPr/>
          <a:lstStyle>
            <a:defPPr>
              <a:defRPr lang="en-US"/>
            </a:defPPr>
            <a:lvl1pPr>
              <a:defRPr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BFC64A3-A7C8-434A-BBA0-2CAEA11D801B}" type="slidenum">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Google Shape;107;p14">
            <a:extLst>
              <a:ext uri="{FF2B5EF4-FFF2-40B4-BE49-F238E27FC236}">
                <a16:creationId xmlns:a16="http://schemas.microsoft.com/office/drawing/2014/main" id="{9637809A-FD7E-C646-F92B-A55AE0717DB0}"/>
              </a:ext>
            </a:extLst>
          </p:cNvPr>
          <p:cNvSpPr txBox="1"/>
          <p:nvPr/>
        </p:nvSpPr>
        <p:spPr>
          <a:xfrm>
            <a:off x="8163075" y="4534359"/>
            <a:ext cx="140906" cy="20005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001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Roboto"/>
                <a:ea typeface="Roboto"/>
                <a:cs typeface="Roboto"/>
                <a:sym typeface="Roboto"/>
              </a:rPr>
              <a:t>6</a:t>
            </a:r>
            <a:endParaRPr kumimoji="0"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 name="Google Shape;110;p14">
            <a:extLst>
              <a:ext uri="{FF2B5EF4-FFF2-40B4-BE49-F238E27FC236}">
                <a16:creationId xmlns:a16="http://schemas.microsoft.com/office/drawing/2014/main" id="{984B9750-E6B4-F20D-A8A9-7A67EFBAF706}"/>
              </a:ext>
            </a:extLst>
          </p:cNvPr>
          <p:cNvGrpSpPr/>
          <p:nvPr/>
        </p:nvGrpSpPr>
        <p:grpSpPr>
          <a:xfrm>
            <a:off x="1029612" y="3165093"/>
            <a:ext cx="9982343" cy="2526580"/>
            <a:chOff x="0" y="-66675"/>
            <a:chExt cx="3390138" cy="879475"/>
          </a:xfrm>
        </p:grpSpPr>
        <p:sp>
          <p:nvSpPr>
            <p:cNvPr id="6" name="Google Shape;111;p14">
              <a:extLst>
                <a:ext uri="{FF2B5EF4-FFF2-40B4-BE49-F238E27FC236}">
                  <a16:creationId xmlns:a16="http://schemas.microsoft.com/office/drawing/2014/main" id="{22BF3A7B-B232-0DA9-DEB0-B880E0AA6515}"/>
                </a:ext>
              </a:extLst>
            </p:cNvPr>
            <p:cNvSpPr/>
            <p:nvPr/>
          </p:nvSpPr>
          <p:spPr>
            <a:xfrm>
              <a:off x="0" y="0"/>
              <a:ext cx="3390138" cy="14465"/>
            </a:xfrm>
            <a:custGeom>
              <a:avLst/>
              <a:gdLst/>
              <a:ahLst/>
              <a:cxnLst/>
              <a:rect l="l" t="t" r="r" b="b"/>
              <a:pathLst>
                <a:path w="3390138" h="14465" extrusionOk="0">
                  <a:moveTo>
                    <a:pt x="0" y="0"/>
                  </a:moveTo>
                  <a:lnTo>
                    <a:pt x="3390138" y="0"/>
                  </a:lnTo>
                  <a:lnTo>
                    <a:pt x="3390138" y="14465"/>
                  </a:lnTo>
                  <a:lnTo>
                    <a:pt x="0" y="14465"/>
                  </a:lnTo>
                  <a:close/>
                </a:path>
              </a:pathLst>
            </a:custGeom>
            <a:solidFill>
              <a:srgbClr val="0C48BB"/>
            </a:solidFill>
            <a:ln>
              <a:noFill/>
            </a:ln>
          </p:spPr>
        </p:sp>
        <p:sp>
          <p:nvSpPr>
            <p:cNvPr id="7" name="Google Shape;112;p14">
              <a:extLst>
                <a:ext uri="{FF2B5EF4-FFF2-40B4-BE49-F238E27FC236}">
                  <a16:creationId xmlns:a16="http://schemas.microsoft.com/office/drawing/2014/main" id="{5A2BDA51-C096-9DF6-328C-FA8D53494237}"/>
                </a:ext>
              </a:extLst>
            </p:cNvPr>
            <p:cNvSpPr txBox="1"/>
            <p:nvPr/>
          </p:nvSpPr>
          <p:spPr>
            <a:xfrm>
              <a:off x="0" y="-66675"/>
              <a:ext cx="812800" cy="879475"/>
            </a:xfrm>
            <a:prstGeom prst="rect">
              <a:avLst/>
            </a:prstGeom>
            <a:noFill/>
            <a:ln>
              <a:noFill/>
            </a:ln>
          </p:spPr>
          <p:txBody>
            <a:bodyPr spcFirstLastPara="1" wrap="square" lIns="50800" tIns="50800" rIns="50800" bIns="50800" anchor="ctr" anchorCtr="0">
              <a:noAutofit/>
            </a:bodyPr>
            <a:lstStyle/>
            <a:p>
              <a:pPr marL="0" marR="0" lvl="0" indent="0" algn="ctr" defTabSz="914400" rtl="0" eaLnBrk="1" fontAlgn="auto" latinLnBrk="0" hangingPunct="1">
                <a:lnSpc>
                  <a:spcPct val="175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cxnSp>
        <p:nvCxnSpPr>
          <p:cNvPr id="9" name="Google Shape;113;p14">
            <a:extLst>
              <a:ext uri="{FF2B5EF4-FFF2-40B4-BE49-F238E27FC236}">
                <a16:creationId xmlns:a16="http://schemas.microsoft.com/office/drawing/2014/main" id="{6F975AE0-126B-3282-F8A4-6F9D0BF7BB8E}"/>
              </a:ext>
            </a:extLst>
          </p:cNvPr>
          <p:cNvCxnSpPr/>
          <p:nvPr/>
        </p:nvCxnSpPr>
        <p:spPr>
          <a:xfrm rot="5400000">
            <a:off x="2185530" y="4098299"/>
            <a:ext cx="1407416" cy="0"/>
          </a:xfrm>
          <a:prstGeom prst="straightConnector1">
            <a:avLst/>
          </a:prstGeom>
          <a:noFill/>
          <a:ln w="12700" cap="flat" cmpd="sng">
            <a:solidFill>
              <a:srgbClr val="B5BBBF"/>
            </a:solidFill>
            <a:prstDash val="solid"/>
            <a:round/>
            <a:headEnd type="none" w="sm" len="sm"/>
            <a:tailEnd type="none" w="sm" len="sm"/>
          </a:ln>
        </p:spPr>
      </p:cxnSp>
      <p:grpSp>
        <p:nvGrpSpPr>
          <p:cNvPr id="50" name="Group 49">
            <a:extLst>
              <a:ext uri="{FF2B5EF4-FFF2-40B4-BE49-F238E27FC236}">
                <a16:creationId xmlns:a16="http://schemas.microsoft.com/office/drawing/2014/main" id="{F12FDD1E-973A-E89D-4D54-84D2CD121922}"/>
              </a:ext>
            </a:extLst>
          </p:cNvPr>
          <p:cNvGrpSpPr/>
          <p:nvPr/>
        </p:nvGrpSpPr>
        <p:grpSpPr>
          <a:xfrm>
            <a:off x="2696863" y="4408068"/>
            <a:ext cx="349871" cy="481186"/>
            <a:chOff x="2714302" y="4661444"/>
            <a:chExt cx="349871" cy="481186"/>
          </a:xfrm>
        </p:grpSpPr>
        <p:sp>
          <p:nvSpPr>
            <p:cNvPr id="11" name="Google Shape;114;p14">
              <a:extLst>
                <a:ext uri="{FF2B5EF4-FFF2-40B4-BE49-F238E27FC236}">
                  <a16:creationId xmlns:a16="http://schemas.microsoft.com/office/drawing/2014/main" id="{87B11976-FD1C-7EA2-E2DA-305EB83F1B3E}"/>
                </a:ext>
              </a:extLst>
            </p:cNvPr>
            <p:cNvSpPr/>
            <p:nvPr/>
          </p:nvSpPr>
          <p:spPr>
            <a:xfrm>
              <a:off x="2714302" y="4661444"/>
              <a:ext cx="349871" cy="481186"/>
            </a:xfrm>
            <a:custGeom>
              <a:avLst/>
              <a:gdLst/>
              <a:ahLst/>
              <a:cxnLst/>
              <a:rect l="l" t="t" r="r" b="b"/>
              <a:pathLst>
                <a:path w="2771140" h="3374390" extrusionOk="0">
                  <a:moveTo>
                    <a:pt x="0" y="0"/>
                  </a:moveTo>
                  <a:lnTo>
                    <a:pt x="0" y="2471420"/>
                  </a:lnTo>
                  <a:lnTo>
                    <a:pt x="1384300" y="3374390"/>
                  </a:lnTo>
                  <a:lnTo>
                    <a:pt x="2771140" y="2471420"/>
                  </a:lnTo>
                  <a:lnTo>
                    <a:pt x="2771140" y="0"/>
                  </a:lnTo>
                  <a:close/>
                </a:path>
              </a:pathLst>
            </a:custGeom>
            <a:solidFill>
              <a:schemeClr val="accent1">
                <a:lumMod val="75000"/>
              </a:schemeClr>
            </a:solidFill>
            <a:ln>
              <a:noFill/>
            </a:ln>
          </p:spPr>
        </p:sp>
        <p:sp>
          <p:nvSpPr>
            <p:cNvPr id="12" name="Google Shape;115;p14">
              <a:extLst>
                <a:ext uri="{FF2B5EF4-FFF2-40B4-BE49-F238E27FC236}">
                  <a16:creationId xmlns:a16="http://schemas.microsoft.com/office/drawing/2014/main" id="{73351736-B6D5-572B-5332-2B5E29C9BE91}"/>
                </a:ext>
              </a:extLst>
            </p:cNvPr>
            <p:cNvSpPr txBox="1"/>
            <p:nvPr/>
          </p:nvSpPr>
          <p:spPr>
            <a:xfrm>
              <a:off x="2837927" y="4666762"/>
              <a:ext cx="140906" cy="20005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001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ssistant"/>
                  <a:ea typeface="Assistant"/>
                  <a:cs typeface="Assistant"/>
                  <a:sym typeface="Assistant"/>
                </a:rPr>
                <a:t>2</a:t>
              </a:r>
              <a:endParaRPr kumimoji="0"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 name="Google Shape;116;p14">
            <a:extLst>
              <a:ext uri="{FF2B5EF4-FFF2-40B4-BE49-F238E27FC236}">
                <a16:creationId xmlns:a16="http://schemas.microsoft.com/office/drawing/2014/main" id="{4C5CDAC2-6D85-551E-2059-5566387339C4}"/>
              </a:ext>
            </a:extLst>
          </p:cNvPr>
          <p:cNvSpPr txBox="1"/>
          <p:nvPr/>
        </p:nvSpPr>
        <p:spPr>
          <a:xfrm>
            <a:off x="3159781" y="4232803"/>
            <a:ext cx="2193951" cy="2400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0011"/>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ssistant"/>
              </a:rPr>
              <a:t>Application</a:t>
            </a:r>
            <a:endParaRPr kumimoji="0" lang="en-US"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4" name="Google Shape;118;p14">
            <a:extLst>
              <a:ext uri="{FF2B5EF4-FFF2-40B4-BE49-F238E27FC236}">
                <a16:creationId xmlns:a16="http://schemas.microsoft.com/office/drawing/2014/main" id="{BDC8F09C-B25C-D714-7DC9-AAC526CC2EDE}"/>
              </a:ext>
            </a:extLst>
          </p:cNvPr>
          <p:cNvSpPr txBox="1"/>
          <p:nvPr/>
        </p:nvSpPr>
        <p:spPr>
          <a:xfrm rot="5400000">
            <a:off x="2490304" y="3293172"/>
            <a:ext cx="523954" cy="510737"/>
          </a:xfrm>
          <a:prstGeom prst="rect">
            <a:avLst/>
          </a:prstGeom>
          <a:noFill/>
          <a:ln>
            <a:noFill/>
          </a:ln>
        </p:spPr>
        <p:txBody>
          <a:bodyPr spcFirstLastPara="1" wrap="square" lIns="50800" tIns="50800" rIns="50800" bIns="50800" anchor="ctr" anchorCtr="0">
            <a:noAutofit/>
          </a:bodyPr>
          <a:lstStyle/>
          <a:p>
            <a:pPr marL="0" marR="0" lvl="0" indent="0" algn="ctr" defTabSz="914400" rtl="0" eaLnBrk="1" fontAlgn="auto" latinLnBrk="0" hangingPunct="1">
              <a:lnSpc>
                <a:spcPct val="175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Calibri"/>
              <a:ea typeface="Calibri"/>
              <a:cs typeface="Calibri"/>
              <a:sym typeface="Calibri"/>
            </a:endParaRPr>
          </a:p>
        </p:txBody>
      </p:sp>
      <p:cxnSp>
        <p:nvCxnSpPr>
          <p:cNvPr id="15" name="Google Shape;119;p14">
            <a:extLst>
              <a:ext uri="{FF2B5EF4-FFF2-40B4-BE49-F238E27FC236}">
                <a16:creationId xmlns:a16="http://schemas.microsoft.com/office/drawing/2014/main" id="{DEE4EBDA-7F16-5285-64EC-952835D8483A}"/>
              </a:ext>
            </a:extLst>
          </p:cNvPr>
          <p:cNvCxnSpPr/>
          <p:nvPr/>
        </p:nvCxnSpPr>
        <p:spPr>
          <a:xfrm rot="5400000">
            <a:off x="592161" y="2638322"/>
            <a:ext cx="1407416" cy="0"/>
          </a:xfrm>
          <a:prstGeom prst="straightConnector1">
            <a:avLst/>
          </a:prstGeom>
          <a:noFill/>
          <a:ln w="12700" cap="flat" cmpd="sng">
            <a:solidFill>
              <a:srgbClr val="B5BBBF"/>
            </a:solidFill>
            <a:prstDash val="solid"/>
            <a:round/>
            <a:headEnd type="none" w="sm" len="sm"/>
            <a:tailEnd type="none" w="sm" len="sm"/>
          </a:ln>
        </p:spPr>
      </p:cxnSp>
      <p:sp>
        <p:nvSpPr>
          <p:cNvPr id="16" name="Google Shape;120;p14">
            <a:extLst>
              <a:ext uri="{FF2B5EF4-FFF2-40B4-BE49-F238E27FC236}">
                <a16:creationId xmlns:a16="http://schemas.microsoft.com/office/drawing/2014/main" id="{C575EC51-FDB9-8D21-003C-37A98543B446}"/>
              </a:ext>
            </a:extLst>
          </p:cNvPr>
          <p:cNvSpPr/>
          <p:nvPr/>
        </p:nvSpPr>
        <p:spPr>
          <a:xfrm>
            <a:off x="1120933" y="1457149"/>
            <a:ext cx="349871" cy="481185"/>
          </a:xfrm>
          <a:custGeom>
            <a:avLst/>
            <a:gdLst/>
            <a:ahLst/>
            <a:cxnLst/>
            <a:rect l="l" t="t" r="r" b="b"/>
            <a:pathLst>
              <a:path w="2771140" h="3374390" extrusionOk="0">
                <a:moveTo>
                  <a:pt x="0" y="0"/>
                </a:moveTo>
                <a:lnTo>
                  <a:pt x="0" y="2471420"/>
                </a:lnTo>
                <a:lnTo>
                  <a:pt x="1384300" y="3374390"/>
                </a:lnTo>
                <a:lnTo>
                  <a:pt x="2771140" y="2471420"/>
                </a:lnTo>
                <a:lnTo>
                  <a:pt x="2771140" y="0"/>
                </a:lnTo>
                <a:close/>
              </a:path>
            </a:pathLst>
          </a:custGeom>
          <a:solidFill>
            <a:schemeClr val="accent1">
              <a:lumMod val="75000"/>
            </a:schemeClr>
          </a:solidFill>
          <a:ln>
            <a:noFill/>
          </a:ln>
        </p:spPr>
      </p:sp>
      <p:sp>
        <p:nvSpPr>
          <p:cNvPr id="17" name="Google Shape;121;p14">
            <a:extLst>
              <a:ext uri="{FF2B5EF4-FFF2-40B4-BE49-F238E27FC236}">
                <a16:creationId xmlns:a16="http://schemas.microsoft.com/office/drawing/2014/main" id="{7EF9FD80-BF0F-71DD-6D02-4035BAA03B0E}"/>
              </a:ext>
            </a:extLst>
          </p:cNvPr>
          <p:cNvSpPr txBox="1"/>
          <p:nvPr/>
        </p:nvSpPr>
        <p:spPr>
          <a:xfrm>
            <a:off x="1265385" y="1492638"/>
            <a:ext cx="140906" cy="20005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001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ssistant"/>
                <a:ea typeface="Assistant"/>
                <a:cs typeface="Assistant"/>
                <a:sym typeface="Assistant"/>
              </a:rPr>
              <a:t>1</a:t>
            </a:r>
            <a:endParaRPr kumimoji="0"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122;p14">
            <a:extLst>
              <a:ext uri="{FF2B5EF4-FFF2-40B4-BE49-F238E27FC236}">
                <a16:creationId xmlns:a16="http://schemas.microsoft.com/office/drawing/2014/main" id="{DF53C818-B714-EFDE-5A52-5ECF182F25C8}"/>
              </a:ext>
            </a:extLst>
          </p:cNvPr>
          <p:cNvSpPr txBox="1"/>
          <p:nvPr/>
        </p:nvSpPr>
        <p:spPr>
          <a:xfrm>
            <a:off x="1594305" y="1423638"/>
            <a:ext cx="1937088" cy="2400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0011"/>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Eligibility criteria</a:t>
            </a:r>
          </a:p>
        </p:txBody>
      </p:sp>
      <p:cxnSp>
        <p:nvCxnSpPr>
          <p:cNvPr id="19" name="Google Shape;124;p14">
            <a:extLst>
              <a:ext uri="{FF2B5EF4-FFF2-40B4-BE49-F238E27FC236}">
                <a16:creationId xmlns:a16="http://schemas.microsoft.com/office/drawing/2014/main" id="{848599F8-8993-FBD1-60C5-5800B05EF461}"/>
              </a:ext>
            </a:extLst>
          </p:cNvPr>
          <p:cNvCxnSpPr/>
          <p:nvPr/>
        </p:nvCxnSpPr>
        <p:spPr>
          <a:xfrm rot="5400000">
            <a:off x="3823079" y="2637931"/>
            <a:ext cx="1407416" cy="0"/>
          </a:xfrm>
          <a:prstGeom prst="straightConnector1">
            <a:avLst/>
          </a:prstGeom>
          <a:noFill/>
          <a:ln w="12700" cap="flat" cmpd="sng">
            <a:solidFill>
              <a:srgbClr val="B5BBBF"/>
            </a:solidFill>
            <a:prstDash val="solid"/>
            <a:round/>
            <a:headEnd type="none" w="sm" len="sm"/>
            <a:tailEnd type="none" w="sm" len="sm"/>
          </a:ln>
        </p:spPr>
      </p:cxnSp>
      <p:sp>
        <p:nvSpPr>
          <p:cNvPr id="20" name="Google Shape;125;p14">
            <a:extLst>
              <a:ext uri="{FF2B5EF4-FFF2-40B4-BE49-F238E27FC236}">
                <a16:creationId xmlns:a16="http://schemas.microsoft.com/office/drawing/2014/main" id="{220C4FF2-22D3-3C43-505A-5B424E919ED4}"/>
              </a:ext>
            </a:extLst>
          </p:cNvPr>
          <p:cNvSpPr/>
          <p:nvPr/>
        </p:nvSpPr>
        <p:spPr>
          <a:xfrm>
            <a:off x="4351307" y="1445538"/>
            <a:ext cx="349871" cy="481185"/>
          </a:xfrm>
          <a:custGeom>
            <a:avLst/>
            <a:gdLst/>
            <a:ahLst/>
            <a:cxnLst/>
            <a:rect l="l" t="t" r="r" b="b"/>
            <a:pathLst>
              <a:path w="2771140" h="3374390" extrusionOk="0">
                <a:moveTo>
                  <a:pt x="0" y="0"/>
                </a:moveTo>
                <a:lnTo>
                  <a:pt x="0" y="2471420"/>
                </a:lnTo>
                <a:lnTo>
                  <a:pt x="1384300" y="3374390"/>
                </a:lnTo>
                <a:lnTo>
                  <a:pt x="2771140" y="2471420"/>
                </a:lnTo>
                <a:lnTo>
                  <a:pt x="2771140" y="0"/>
                </a:lnTo>
                <a:close/>
              </a:path>
            </a:pathLst>
          </a:custGeom>
          <a:solidFill>
            <a:schemeClr val="accent1">
              <a:lumMod val="75000"/>
            </a:schemeClr>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Google Shape;126;p14">
            <a:extLst>
              <a:ext uri="{FF2B5EF4-FFF2-40B4-BE49-F238E27FC236}">
                <a16:creationId xmlns:a16="http://schemas.microsoft.com/office/drawing/2014/main" id="{8223D13E-0D59-C870-66A9-620DB5F67673}"/>
              </a:ext>
            </a:extLst>
          </p:cNvPr>
          <p:cNvSpPr txBox="1"/>
          <p:nvPr/>
        </p:nvSpPr>
        <p:spPr>
          <a:xfrm>
            <a:off x="4497845" y="1484330"/>
            <a:ext cx="140906" cy="20005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001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ssistant"/>
                <a:ea typeface="Assistant"/>
                <a:cs typeface="Assistant"/>
                <a:sym typeface="Assistant"/>
              </a:rPr>
              <a:t>3</a:t>
            </a:r>
            <a:endParaRPr kumimoji="0"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2" name="Google Shape;129;p14">
            <a:extLst>
              <a:ext uri="{FF2B5EF4-FFF2-40B4-BE49-F238E27FC236}">
                <a16:creationId xmlns:a16="http://schemas.microsoft.com/office/drawing/2014/main" id="{E0F23F8C-9507-6CFD-0FB1-97D4DBA64C65}"/>
              </a:ext>
            </a:extLst>
          </p:cNvPr>
          <p:cNvCxnSpPr/>
          <p:nvPr/>
        </p:nvCxnSpPr>
        <p:spPr>
          <a:xfrm rot="5400000">
            <a:off x="5664730" y="4098299"/>
            <a:ext cx="1407416" cy="0"/>
          </a:xfrm>
          <a:prstGeom prst="straightConnector1">
            <a:avLst/>
          </a:prstGeom>
          <a:noFill/>
          <a:ln w="12700" cap="flat" cmpd="sng">
            <a:solidFill>
              <a:srgbClr val="B5BBBF"/>
            </a:solidFill>
            <a:prstDash val="solid"/>
            <a:round/>
            <a:headEnd type="none" w="sm" len="sm"/>
            <a:tailEnd type="none" w="sm" len="sm"/>
          </a:ln>
        </p:spPr>
      </p:cxnSp>
      <p:grpSp>
        <p:nvGrpSpPr>
          <p:cNvPr id="23" name="Group 22">
            <a:extLst>
              <a:ext uri="{FF2B5EF4-FFF2-40B4-BE49-F238E27FC236}">
                <a16:creationId xmlns:a16="http://schemas.microsoft.com/office/drawing/2014/main" id="{2D007D9F-E836-39DE-3F4C-F7CFDE18CB1C}"/>
              </a:ext>
            </a:extLst>
          </p:cNvPr>
          <p:cNvGrpSpPr/>
          <p:nvPr/>
        </p:nvGrpSpPr>
        <p:grpSpPr>
          <a:xfrm>
            <a:off x="6233225" y="4306000"/>
            <a:ext cx="349871" cy="481186"/>
            <a:chOff x="5929138" y="4661444"/>
            <a:chExt cx="349871" cy="481186"/>
          </a:xfrm>
          <a:solidFill>
            <a:schemeClr val="accent1">
              <a:lumMod val="75000"/>
            </a:schemeClr>
          </a:solidFill>
        </p:grpSpPr>
        <p:sp>
          <p:nvSpPr>
            <p:cNvPr id="24" name="Google Shape;130;p14">
              <a:extLst>
                <a:ext uri="{FF2B5EF4-FFF2-40B4-BE49-F238E27FC236}">
                  <a16:creationId xmlns:a16="http://schemas.microsoft.com/office/drawing/2014/main" id="{F37CC014-BACC-AC0D-6AA3-BC4BAD86AFC2}"/>
                </a:ext>
              </a:extLst>
            </p:cNvPr>
            <p:cNvSpPr/>
            <p:nvPr/>
          </p:nvSpPr>
          <p:spPr>
            <a:xfrm>
              <a:off x="5929138" y="4661444"/>
              <a:ext cx="349871" cy="481186"/>
            </a:xfrm>
            <a:custGeom>
              <a:avLst/>
              <a:gdLst/>
              <a:ahLst/>
              <a:cxnLst/>
              <a:rect l="l" t="t" r="r" b="b"/>
              <a:pathLst>
                <a:path w="2771140" h="3374390" extrusionOk="0">
                  <a:moveTo>
                    <a:pt x="0" y="0"/>
                  </a:moveTo>
                  <a:lnTo>
                    <a:pt x="0" y="2471420"/>
                  </a:lnTo>
                  <a:lnTo>
                    <a:pt x="1384300" y="3374390"/>
                  </a:lnTo>
                  <a:lnTo>
                    <a:pt x="2771140" y="2471420"/>
                  </a:lnTo>
                  <a:lnTo>
                    <a:pt x="2771140" y="0"/>
                  </a:lnTo>
                  <a:close/>
                </a:path>
              </a:pathLst>
            </a:custGeom>
            <a:grpFill/>
            <a:ln>
              <a:noFill/>
            </a:ln>
          </p:spPr>
        </p:sp>
        <p:sp>
          <p:nvSpPr>
            <p:cNvPr id="25" name="Google Shape;131;p14">
              <a:extLst>
                <a:ext uri="{FF2B5EF4-FFF2-40B4-BE49-F238E27FC236}">
                  <a16:creationId xmlns:a16="http://schemas.microsoft.com/office/drawing/2014/main" id="{8FEBB8F7-B7C5-6F76-E08A-BAB1FD3660CB}"/>
                </a:ext>
              </a:extLst>
            </p:cNvPr>
            <p:cNvSpPr txBox="1"/>
            <p:nvPr/>
          </p:nvSpPr>
          <p:spPr>
            <a:xfrm>
              <a:off x="6061734" y="4683492"/>
              <a:ext cx="140906" cy="200055"/>
            </a:xfrm>
            <a:prstGeom prst="rect">
              <a:avLst/>
            </a:prstGeom>
            <a:grpFill/>
            <a:ln>
              <a:noFill/>
            </a:ln>
          </p:spPr>
          <p:txBody>
            <a:bodyPr spcFirstLastPara="1" wrap="square" lIns="0" tIns="0" rIns="0" bIns="0" anchor="t" anchorCtr="0">
              <a:spAutoFit/>
            </a:bodyPr>
            <a:lstStyle/>
            <a:p>
              <a:pPr marL="0" marR="0" lvl="0" indent="0" algn="l" defTabSz="914400" rtl="0" eaLnBrk="1" fontAlgn="auto" latinLnBrk="0" hangingPunct="1">
                <a:lnSpc>
                  <a:spcPct val="13001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ssistant"/>
                  <a:ea typeface="Assistant"/>
                  <a:cs typeface="Assistant"/>
                  <a:sym typeface="Assistant"/>
                </a:rPr>
                <a:t>4</a:t>
              </a:r>
              <a:endParaRPr kumimoji="0"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6" name="Google Shape;132;p14">
            <a:extLst>
              <a:ext uri="{FF2B5EF4-FFF2-40B4-BE49-F238E27FC236}">
                <a16:creationId xmlns:a16="http://schemas.microsoft.com/office/drawing/2014/main" id="{7B5DD7E9-8B9C-A73F-6761-3E4B342B118B}"/>
              </a:ext>
            </a:extLst>
          </p:cNvPr>
          <p:cNvSpPr txBox="1"/>
          <p:nvPr/>
        </p:nvSpPr>
        <p:spPr>
          <a:xfrm>
            <a:off x="6670895" y="4228688"/>
            <a:ext cx="2254965" cy="2400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0011"/>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Assessment of applications</a:t>
            </a:r>
          </a:p>
        </p:txBody>
      </p:sp>
      <p:cxnSp>
        <p:nvCxnSpPr>
          <p:cNvPr id="27" name="Google Shape;134;p14">
            <a:extLst>
              <a:ext uri="{FF2B5EF4-FFF2-40B4-BE49-F238E27FC236}">
                <a16:creationId xmlns:a16="http://schemas.microsoft.com/office/drawing/2014/main" id="{0019BA51-6D6F-4F5F-1049-D3E3E0B2FB57}"/>
              </a:ext>
            </a:extLst>
          </p:cNvPr>
          <p:cNvCxnSpPr/>
          <p:nvPr/>
        </p:nvCxnSpPr>
        <p:spPr>
          <a:xfrm rot="5400000">
            <a:off x="9213830" y="4098299"/>
            <a:ext cx="1407416" cy="0"/>
          </a:xfrm>
          <a:prstGeom prst="straightConnector1">
            <a:avLst/>
          </a:prstGeom>
          <a:noFill/>
          <a:ln w="12700" cap="flat" cmpd="sng">
            <a:solidFill>
              <a:srgbClr val="B5BBBF"/>
            </a:solidFill>
            <a:prstDash val="solid"/>
            <a:round/>
            <a:headEnd type="none" w="sm" len="sm"/>
            <a:tailEnd type="none" w="sm" len="sm"/>
          </a:ln>
        </p:spPr>
      </p:cxnSp>
      <p:grpSp>
        <p:nvGrpSpPr>
          <p:cNvPr id="28" name="Group 27">
            <a:extLst>
              <a:ext uri="{FF2B5EF4-FFF2-40B4-BE49-F238E27FC236}">
                <a16:creationId xmlns:a16="http://schemas.microsoft.com/office/drawing/2014/main" id="{E7A75C33-E62A-94CC-39D6-FCF3FF81A9DF}"/>
              </a:ext>
            </a:extLst>
          </p:cNvPr>
          <p:cNvGrpSpPr/>
          <p:nvPr/>
        </p:nvGrpSpPr>
        <p:grpSpPr>
          <a:xfrm>
            <a:off x="9742602" y="4306000"/>
            <a:ext cx="349871" cy="481186"/>
            <a:chOff x="9143615" y="4661444"/>
            <a:chExt cx="349871" cy="481186"/>
          </a:xfrm>
          <a:solidFill>
            <a:schemeClr val="accent1">
              <a:lumMod val="75000"/>
            </a:schemeClr>
          </a:solidFill>
        </p:grpSpPr>
        <p:sp>
          <p:nvSpPr>
            <p:cNvPr id="29" name="Google Shape;135;p14">
              <a:extLst>
                <a:ext uri="{FF2B5EF4-FFF2-40B4-BE49-F238E27FC236}">
                  <a16:creationId xmlns:a16="http://schemas.microsoft.com/office/drawing/2014/main" id="{8A017105-7FC6-7564-C25A-61608B38BAFC}"/>
                </a:ext>
              </a:extLst>
            </p:cNvPr>
            <p:cNvSpPr/>
            <p:nvPr/>
          </p:nvSpPr>
          <p:spPr>
            <a:xfrm>
              <a:off x="9143615" y="4661444"/>
              <a:ext cx="349871" cy="481186"/>
            </a:xfrm>
            <a:custGeom>
              <a:avLst/>
              <a:gdLst/>
              <a:ahLst/>
              <a:cxnLst/>
              <a:rect l="l" t="t" r="r" b="b"/>
              <a:pathLst>
                <a:path w="2771140" h="3374390" extrusionOk="0">
                  <a:moveTo>
                    <a:pt x="0" y="0"/>
                  </a:moveTo>
                  <a:lnTo>
                    <a:pt x="0" y="2471420"/>
                  </a:lnTo>
                  <a:lnTo>
                    <a:pt x="1384300" y="3374390"/>
                  </a:lnTo>
                  <a:lnTo>
                    <a:pt x="2771140" y="2471420"/>
                  </a:lnTo>
                  <a:lnTo>
                    <a:pt x="2771140" y="0"/>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Google Shape;136;p14">
              <a:extLst>
                <a:ext uri="{FF2B5EF4-FFF2-40B4-BE49-F238E27FC236}">
                  <a16:creationId xmlns:a16="http://schemas.microsoft.com/office/drawing/2014/main" id="{74BF9C74-BBFB-03A4-E251-4AEE356A616C}"/>
                </a:ext>
              </a:extLst>
            </p:cNvPr>
            <p:cNvSpPr txBox="1"/>
            <p:nvPr/>
          </p:nvSpPr>
          <p:spPr>
            <a:xfrm>
              <a:off x="9292998" y="4703712"/>
              <a:ext cx="140906" cy="200055"/>
            </a:xfrm>
            <a:prstGeom prst="rect">
              <a:avLst/>
            </a:prstGeom>
            <a:grpFill/>
            <a:ln>
              <a:noFill/>
            </a:ln>
          </p:spPr>
          <p:txBody>
            <a:bodyPr spcFirstLastPara="1" wrap="square" lIns="0" tIns="0" rIns="0" bIns="0" anchor="t" anchorCtr="0">
              <a:spAutoFit/>
            </a:bodyPr>
            <a:lstStyle/>
            <a:p>
              <a:pPr marL="0" marR="0" lvl="0" indent="0" algn="l" defTabSz="914400" rtl="0" eaLnBrk="1" fontAlgn="auto" latinLnBrk="0" hangingPunct="1">
                <a:lnSpc>
                  <a:spcPct val="13001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ssistant"/>
                  <a:ea typeface="Assistant"/>
                  <a:cs typeface="Assistant"/>
                  <a:sym typeface="Assistant"/>
                </a:rPr>
                <a:t>6</a:t>
              </a:r>
              <a:endParaRPr kumimoji="0"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31" name="Google Shape;139;p14">
            <a:extLst>
              <a:ext uri="{FF2B5EF4-FFF2-40B4-BE49-F238E27FC236}">
                <a16:creationId xmlns:a16="http://schemas.microsoft.com/office/drawing/2014/main" id="{157FE2CA-6145-D963-13A0-B6A6B8461FB8}"/>
              </a:ext>
            </a:extLst>
          </p:cNvPr>
          <p:cNvCxnSpPr/>
          <p:nvPr/>
        </p:nvCxnSpPr>
        <p:spPr>
          <a:xfrm rot="5400000">
            <a:off x="7393921" y="2677809"/>
            <a:ext cx="1407416" cy="0"/>
          </a:xfrm>
          <a:prstGeom prst="straightConnector1">
            <a:avLst/>
          </a:prstGeom>
          <a:noFill/>
          <a:ln w="12700" cap="flat" cmpd="sng">
            <a:solidFill>
              <a:srgbClr val="B5BBBF"/>
            </a:solidFill>
            <a:prstDash val="solid"/>
            <a:round/>
            <a:headEnd type="none" w="sm" len="sm"/>
            <a:tailEnd type="none" w="sm" len="sm"/>
          </a:ln>
        </p:spPr>
      </p:cxnSp>
      <p:grpSp>
        <p:nvGrpSpPr>
          <p:cNvPr id="32" name="Group 31">
            <a:extLst>
              <a:ext uri="{FF2B5EF4-FFF2-40B4-BE49-F238E27FC236}">
                <a16:creationId xmlns:a16="http://schemas.microsoft.com/office/drawing/2014/main" id="{342292DB-2B1A-94AE-28FF-BF7079723DC5}"/>
              </a:ext>
            </a:extLst>
          </p:cNvPr>
          <p:cNvGrpSpPr/>
          <p:nvPr/>
        </p:nvGrpSpPr>
        <p:grpSpPr>
          <a:xfrm>
            <a:off x="7922693" y="1501661"/>
            <a:ext cx="349871" cy="481185"/>
            <a:chOff x="7547186" y="1457149"/>
            <a:chExt cx="349871" cy="481185"/>
          </a:xfrm>
          <a:solidFill>
            <a:schemeClr val="accent1">
              <a:lumMod val="75000"/>
            </a:schemeClr>
          </a:solidFill>
        </p:grpSpPr>
        <p:sp>
          <p:nvSpPr>
            <p:cNvPr id="33" name="Google Shape;140;p14">
              <a:extLst>
                <a:ext uri="{FF2B5EF4-FFF2-40B4-BE49-F238E27FC236}">
                  <a16:creationId xmlns:a16="http://schemas.microsoft.com/office/drawing/2014/main" id="{1F6C090C-F0EC-8F3D-FDE1-16EA29908B2D}"/>
                </a:ext>
              </a:extLst>
            </p:cNvPr>
            <p:cNvSpPr/>
            <p:nvPr/>
          </p:nvSpPr>
          <p:spPr>
            <a:xfrm>
              <a:off x="7547186" y="1457149"/>
              <a:ext cx="349871" cy="481185"/>
            </a:xfrm>
            <a:custGeom>
              <a:avLst/>
              <a:gdLst/>
              <a:ahLst/>
              <a:cxnLst/>
              <a:rect l="l" t="t" r="r" b="b"/>
              <a:pathLst>
                <a:path w="2771140" h="3374390" extrusionOk="0">
                  <a:moveTo>
                    <a:pt x="0" y="0"/>
                  </a:moveTo>
                  <a:lnTo>
                    <a:pt x="0" y="2471420"/>
                  </a:lnTo>
                  <a:lnTo>
                    <a:pt x="1384300" y="3374390"/>
                  </a:lnTo>
                  <a:lnTo>
                    <a:pt x="2771140" y="2471420"/>
                  </a:lnTo>
                  <a:lnTo>
                    <a:pt x="2771140" y="0"/>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Google Shape;141;p14">
              <a:extLst>
                <a:ext uri="{FF2B5EF4-FFF2-40B4-BE49-F238E27FC236}">
                  <a16:creationId xmlns:a16="http://schemas.microsoft.com/office/drawing/2014/main" id="{71273D02-A73A-A543-0ECA-3707DF625398}"/>
                </a:ext>
              </a:extLst>
            </p:cNvPr>
            <p:cNvSpPr txBox="1"/>
            <p:nvPr/>
          </p:nvSpPr>
          <p:spPr>
            <a:xfrm>
              <a:off x="7687869" y="1511009"/>
              <a:ext cx="140906" cy="200055"/>
            </a:xfrm>
            <a:prstGeom prst="rect">
              <a:avLst/>
            </a:prstGeom>
            <a:grpFill/>
            <a:ln>
              <a:noFill/>
            </a:ln>
          </p:spPr>
          <p:txBody>
            <a:bodyPr spcFirstLastPara="1" wrap="square" lIns="0" tIns="0" rIns="0" bIns="0" anchor="t" anchorCtr="0">
              <a:spAutoFit/>
            </a:bodyPr>
            <a:lstStyle/>
            <a:p>
              <a:pPr marL="0" marR="0" lvl="0" indent="0" algn="l" defTabSz="914400" rtl="0" eaLnBrk="1" fontAlgn="auto" latinLnBrk="0" hangingPunct="1">
                <a:lnSpc>
                  <a:spcPct val="13001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ssistant"/>
                  <a:ea typeface="Assistant"/>
                  <a:cs typeface="Assistant"/>
                  <a:sym typeface="Assistant"/>
                </a:rPr>
                <a:t>5</a:t>
              </a:r>
              <a:endParaRPr kumimoji="0" sz="1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5" name="Google Shape;144;p14">
            <a:extLst>
              <a:ext uri="{FF2B5EF4-FFF2-40B4-BE49-F238E27FC236}">
                <a16:creationId xmlns:a16="http://schemas.microsoft.com/office/drawing/2014/main" id="{90292CC7-B71D-EFFB-33AE-27E3F78A2363}"/>
              </a:ext>
            </a:extLst>
          </p:cNvPr>
          <p:cNvSpPr/>
          <p:nvPr/>
        </p:nvSpPr>
        <p:spPr>
          <a:xfrm>
            <a:off x="1180045" y="3249688"/>
            <a:ext cx="226246" cy="255534"/>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6" name="Google Shape;145;p14">
            <a:extLst>
              <a:ext uri="{FF2B5EF4-FFF2-40B4-BE49-F238E27FC236}">
                <a16:creationId xmlns:a16="http://schemas.microsoft.com/office/drawing/2014/main" id="{5108BAB5-8492-C456-BD1B-B582C94B79F0}"/>
              </a:ext>
            </a:extLst>
          </p:cNvPr>
          <p:cNvSpPr/>
          <p:nvPr/>
        </p:nvSpPr>
        <p:spPr>
          <a:xfrm>
            <a:off x="2785933" y="3249688"/>
            <a:ext cx="226246" cy="255534"/>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7" name="Google Shape;146;p14">
            <a:extLst>
              <a:ext uri="{FF2B5EF4-FFF2-40B4-BE49-F238E27FC236}">
                <a16:creationId xmlns:a16="http://schemas.microsoft.com/office/drawing/2014/main" id="{8F4C115A-DF2F-3CCD-5151-2FE4E8539283}"/>
              </a:ext>
            </a:extLst>
          </p:cNvPr>
          <p:cNvSpPr/>
          <p:nvPr/>
        </p:nvSpPr>
        <p:spPr>
          <a:xfrm>
            <a:off x="4406669" y="3249649"/>
            <a:ext cx="226246" cy="255534"/>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8" name="Google Shape;147;p14">
            <a:extLst>
              <a:ext uri="{FF2B5EF4-FFF2-40B4-BE49-F238E27FC236}">
                <a16:creationId xmlns:a16="http://schemas.microsoft.com/office/drawing/2014/main" id="{6FE54F89-BBDB-F837-6173-C69337EE3913}"/>
              </a:ext>
            </a:extLst>
          </p:cNvPr>
          <p:cNvSpPr/>
          <p:nvPr/>
        </p:nvSpPr>
        <p:spPr>
          <a:xfrm>
            <a:off x="6255315" y="3246812"/>
            <a:ext cx="226246" cy="255534"/>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9" name="Google Shape;148;p14">
            <a:extLst>
              <a:ext uri="{FF2B5EF4-FFF2-40B4-BE49-F238E27FC236}">
                <a16:creationId xmlns:a16="http://schemas.microsoft.com/office/drawing/2014/main" id="{CF03A1E3-0B9F-14FB-66ED-1B18A5A2F8D0}"/>
              </a:ext>
            </a:extLst>
          </p:cNvPr>
          <p:cNvSpPr/>
          <p:nvPr/>
        </p:nvSpPr>
        <p:spPr>
          <a:xfrm>
            <a:off x="7984506" y="3246096"/>
            <a:ext cx="226246" cy="255534"/>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0" name="Google Shape;149;p14">
            <a:extLst>
              <a:ext uri="{FF2B5EF4-FFF2-40B4-BE49-F238E27FC236}">
                <a16:creationId xmlns:a16="http://schemas.microsoft.com/office/drawing/2014/main" id="{EEE2C1AA-38B8-04EF-7E77-D1B1403705A0}"/>
              </a:ext>
            </a:extLst>
          </p:cNvPr>
          <p:cNvSpPr/>
          <p:nvPr/>
        </p:nvSpPr>
        <p:spPr>
          <a:xfrm>
            <a:off x="9804491" y="3247848"/>
            <a:ext cx="226246" cy="255534"/>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41" name="Google Shape;116;p14">
            <a:extLst>
              <a:ext uri="{FF2B5EF4-FFF2-40B4-BE49-F238E27FC236}">
                <a16:creationId xmlns:a16="http://schemas.microsoft.com/office/drawing/2014/main" id="{33C79E48-3A06-FEFB-B7FC-62E64EF40350}"/>
              </a:ext>
            </a:extLst>
          </p:cNvPr>
          <p:cNvSpPr txBox="1"/>
          <p:nvPr/>
        </p:nvSpPr>
        <p:spPr>
          <a:xfrm>
            <a:off x="4789744" y="1451436"/>
            <a:ext cx="2720052" cy="2400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0011"/>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Registration costs covered</a:t>
            </a:r>
          </a:p>
        </p:txBody>
      </p:sp>
      <p:sp>
        <p:nvSpPr>
          <p:cNvPr id="42" name="Google Shape;116;p14">
            <a:extLst>
              <a:ext uri="{FF2B5EF4-FFF2-40B4-BE49-F238E27FC236}">
                <a16:creationId xmlns:a16="http://schemas.microsoft.com/office/drawing/2014/main" id="{DF6E8D84-188A-DF11-02AB-82C1B9820625}"/>
              </a:ext>
            </a:extLst>
          </p:cNvPr>
          <p:cNvSpPr txBox="1"/>
          <p:nvPr/>
        </p:nvSpPr>
        <p:spPr>
          <a:xfrm>
            <a:off x="8361130" y="1451007"/>
            <a:ext cx="2992425" cy="48013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0011"/>
              </a:lnSpc>
              <a:spcBef>
                <a:spcPts val="0"/>
              </a:spcBef>
              <a:spcAft>
                <a:spcPts val="0"/>
              </a:spcAft>
              <a:buClrTx/>
              <a:buSzTx/>
              <a:buFontTx/>
              <a:buNone/>
              <a:tabLst/>
              <a:defRPr/>
            </a:pPr>
            <a:r>
              <a:rPr lang="en-GB" sz="1200" b="1">
                <a:solidFill>
                  <a:prstClr val="black"/>
                </a:solidFill>
                <a:latin typeface="Arial" panose="020B0604020202020204" pitchFamily="34" charset="0"/>
                <a:cs typeface="Arial" panose="020B0604020202020204" pitchFamily="34" charset="0"/>
              </a:rPr>
              <a:t>Payment</a:t>
            </a:r>
            <a:r>
              <a:rPr kumimoji="0" lang="en-GB"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of </a:t>
            </a:r>
            <a:r>
              <a:rPr lang="en-GB" sz="1200" b="1">
                <a:solidFill>
                  <a:prstClr val="black"/>
                </a:solidFill>
                <a:latin typeface="Arial" panose="020B0604020202020204" pitchFamily="34" charset="0"/>
                <a:cs typeface="Arial" panose="020B0604020202020204" pitchFamily="34" charset="0"/>
              </a:rPr>
              <a:t>g</a:t>
            </a:r>
            <a:r>
              <a:rPr kumimoji="0" lang="en-GB"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rant to successful applicants</a:t>
            </a:r>
          </a:p>
        </p:txBody>
      </p:sp>
      <p:sp>
        <p:nvSpPr>
          <p:cNvPr id="43" name="Google Shape;116;p14">
            <a:extLst>
              <a:ext uri="{FF2B5EF4-FFF2-40B4-BE49-F238E27FC236}">
                <a16:creationId xmlns:a16="http://schemas.microsoft.com/office/drawing/2014/main" id="{FFFF9EBA-3584-3928-8006-E709346B3811}"/>
              </a:ext>
            </a:extLst>
          </p:cNvPr>
          <p:cNvSpPr txBox="1"/>
          <p:nvPr/>
        </p:nvSpPr>
        <p:spPr>
          <a:xfrm>
            <a:off x="10213045" y="4096590"/>
            <a:ext cx="1819923" cy="72019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0011"/>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Responding and providing feedback to unsuccessful candidates</a:t>
            </a:r>
          </a:p>
        </p:txBody>
      </p:sp>
      <p:sp>
        <p:nvSpPr>
          <p:cNvPr id="44" name="TextBox 43">
            <a:extLst>
              <a:ext uri="{FF2B5EF4-FFF2-40B4-BE49-F238E27FC236}">
                <a16:creationId xmlns:a16="http://schemas.microsoft.com/office/drawing/2014/main" id="{80A8FB33-DBAC-D424-C3F1-1F7CD83FE4BD}"/>
              </a:ext>
            </a:extLst>
          </p:cNvPr>
          <p:cNvSpPr txBox="1"/>
          <p:nvPr/>
        </p:nvSpPr>
        <p:spPr>
          <a:xfrm>
            <a:off x="1526915" y="1782276"/>
            <a:ext cx="2262995" cy="15234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prstClr val="black"/>
                </a:solidFill>
                <a:latin typeface="Arial" panose="020B0604020202020204" pitchFamily="34" charset="0"/>
                <a:cs typeface="Arial" panose="020B0604020202020204" pitchFamily="34" charset="0"/>
              </a:rPr>
              <a:t>New childminders</a:t>
            </a:r>
            <a:r>
              <a:rPr kumimoji="0" lang="en-GB" sz="1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will need to meet certain eligibility criteria to apply, including: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Living in England.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solidFill>
                  <a:prstClr val="black"/>
                </a:solidFill>
                <a:latin typeface="Arial" panose="020B0604020202020204" pitchFamily="34" charset="0"/>
                <a:cs typeface="Arial" panose="020B0604020202020204" pitchFamily="34" charset="0"/>
              </a:rPr>
              <a:t>Have not been a registered childminder previously (for a set period)</a:t>
            </a:r>
          </a:p>
          <a:p>
            <a:pPr marR="0" lvl="0" algn="l" defTabSz="914400" rtl="0" eaLnBrk="1" fontAlgn="auto" latinLnBrk="0" hangingPunct="1">
              <a:lnSpc>
                <a:spcPct val="100000"/>
              </a:lnSpc>
              <a:spcBef>
                <a:spcPts val="0"/>
              </a:spcBef>
              <a:spcAft>
                <a:spcPts val="0"/>
              </a:spcAft>
              <a:buClrTx/>
              <a:buSzTx/>
              <a:tabLst/>
              <a:defRPr/>
            </a:pPr>
            <a:endParaRPr lang="en-GB" sz="800">
              <a:solidFill>
                <a:prstClr val="black"/>
              </a:solidFill>
              <a:latin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1A480184-E7C1-57B1-4CD3-91E244D73467}"/>
              </a:ext>
            </a:extLst>
          </p:cNvPr>
          <p:cNvSpPr txBox="1"/>
          <p:nvPr/>
        </p:nvSpPr>
        <p:spPr>
          <a:xfrm>
            <a:off x="3043091" y="4414400"/>
            <a:ext cx="2262995" cy="12772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prstClr val="black"/>
                </a:solidFill>
                <a:latin typeface="Arial" panose="020B0604020202020204" pitchFamily="34" charset="0"/>
                <a:cs typeface="Arial" panose="020B0604020202020204" pitchFamily="34" charset="0"/>
              </a:rPr>
              <a:t>Childminders</a:t>
            </a:r>
            <a:r>
              <a:rPr kumimoji="0" lang="en-GB" sz="1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will be able to apply online, or via a physical application 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The successful bidder will develop application forms, guidance and portal. </a:t>
            </a:r>
          </a:p>
        </p:txBody>
      </p:sp>
      <p:sp>
        <p:nvSpPr>
          <p:cNvPr id="47" name="TextBox 46">
            <a:extLst>
              <a:ext uri="{FF2B5EF4-FFF2-40B4-BE49-F238E27FC236}">
                <a16:creationId xmlns:a16="http://schemas.microsoft.com/office/drawing/2014/main" id="{F62921B6-D4BE-B593-3444-33BDC77C6FE7}"/>
              </a:ext>
            </a:extLst>
          </p:cNvPr>
          <p:cNvSpPr txBox="1"/>
          <p:nvPr/>
        </p:nvSpPr>
        <p:spPr>
          <a:xfrm>
            <a:off x="4690747" y="1736459"/>
            <a:ext cx="3174263"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New childminders </a:t>
            </a:r>
            <a:r>
              <a:rPr kumimoji="0" lang="en-GB" sz="1100" b="0" i="0" u="none" strike="noStrike" kern="1200" cap="none" spc="0" normalizeH="0" baseline="0" noProof="0" err="1">
                <a:ln>
                  <a:noFill/>
                </a:ln>
                <a:solidFill>
                  <a:prstClr val="black"/>
                </a:solidFill>
                <a:effectLst/>
                <a:uLnTx/>
                <a:uFillTx/>
                <a:latin typeface="Arial" panose="020B0604020202020204" pitchFamily="34" charset="0"/>
                <a:cs typeface="Arial" panose="020B0604020202020204" pitchFamily="34" charset="0"/>
              </a:rPr>
              <a:t>wil</a:t>
            </a:r>
            <a:r>
              <a:rPr lang="en-GB" sz="1100">
                <a:solidFill>
                  <a:prstClr val="black"/>
                </a:solidFill>
                <a:latin typeface="Arial" panose="020B0604020202020204" pitchFamily="34" charset="0"/>
                <a:cs typeface="Arial" panose="020B0604020202020204" pitchFamily="34" charset="0"/>
              </a:rPr>
              <a:t>l be able to claim the grant to cover the costs associated with registration.</a:t>
            </a:r>
            <a:endParaRPr kumimoji="0" lang="en-GB" sz="1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prstClr val="black"/>
                </a:solidFill>
                <a:latin typeface="Arial" panose="020B0604020202020204" pitchFamily="34" charset="0"/>
                <a:cs typeface="Arial" panose="020B0604020202020204" pitchFamily="34" charset="0"/>
              </a:rPr>
              <a:t>The grant will be worth £600 (for Ofsted registration) or £1200 (for CMA registration).</a:t>
            </a:r>
            <a:endParaRPr kumimoji="0" lang="en-GB" sz="1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4E1C3CC2-3FF8-028E-0CF7-89AE4689D71E}"/>
              </a:ext>
            </a:extLst>
          </p:cNvPr>
          <p:cNvSpPr txBox="1"/>
          <p:nvPr/>
        </p:nvSpPr>
        <p:spPr>
          <a:xfrm>
            <a:off x="6608649" y="4488924"/>
            <a:ext cx="2743978"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The successful bidder will assess each application to determine whether the applicant is eligible.</a:t>
            </a: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7D9D2835-19E3-2494-59FE-521E4E834774}"/>
              </a:ext>
            </a:extLst>
          </p:cNvPr>
          <p:cNvSpPr txBox="1"/>
          <p:nvPr/>
        </p:nvSpPr>
        <p:spPr>
          <a:xfrm>
            <a:off x="8303981" y="1993863"/>
            <a:ext cx="2743978"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The successful bidder will be expected to administer the grant payment following application.</a:t>
            </a:r>
          </a:p>
        </p:txBody>
      </p:sp>
      <p:sp>
        <p:nvSpPr>
          <p:cNvPr id="51" name="TextBox 50">
            <a:extLst>
              <a:ext uri="{FF2B5EF4-FFF2-40B4-BE49-F238E27FC236}">
                <a16:creationId xmlns:a16="http://schemas.microsoft.com/office/drawing/2014/main" id="{7CCE0A0F-53F3-7D2E-D06F-742B76C07F8C}"/>
              </a:ext>
            </a:extLst>
          </p:cNvPr>
          <p:cNvSpPr txBox="1"/>
          <p:nvPr/>
        </p:nvSpPr>
        <p:spPr>
          <a:xfrm>
            <a:off x="10160420" y="4815694"/>
            <a:ext cx="1703069"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If an applicant is unsuccessful, the successful bidder must provide a response and feedback.</a:t>
            </a:r>
          </a:p>
        </p:txBody>
      </p:sp>
      <p:sp>
        <p:nvSpPr>
          <p:cNvPr id="3" name="Arrow: Right 2">
            <a:extLst>
              <a:ext uri="{FF2B5EF4-FFF2-40B4-BE49-F238E27FC236}">
                <a16:creationId xmlns:a16="http://schemas.microsoft.com/office/drawing/2014/main" id="{113474EC-3CEC-4A41-3218-5BD90401D02E}"/>
              </a:ext>
            </a:extLst>
          </p:cNvPr>
          <p:cNvSpPr/>
          <p:nvPr/>
        </p:nvSpPr>
        <p:spPr>
          <a:xfrm>
            <a:off x="787654" y="5724376"/>
            <a:ext cx="10789918" cy="384466"/>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1200">
                <a:latin typeface="Arial" panose="020B0604020202020204" pitchFamily="34" charset="0"/>
                <a:cs typeface="Arial" panose="020B0604020202020204" pitchFamily="34" charset="0"/>
              </a:rPr>
              <a:t>The successful bidder will provide email and contact centre customer support throughout the process</a:t>
            </a:r>
          </a:p>
        </p:txBody>
      </p:sp>
    </p:spTree>
    <p:extLst>
      <p:ext uri="{BB962C8B-B14F-4D97-AF65-F5344CB8AC3E}">
        <p14:creationId xmlns:p14="http://schemas.microsoft.com/office/powerpoint/2010/main" val="2175540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293A344-81FA-EF10-612F-207087E5DA52}"/>
              </a:ext>
            </a:extLst>
          </p:cNvPr>
          <p:cNvSpPr txBox="1">
            <a:spLocks/>
          </p:cNvSpPr>
          <p:nvPr/>
        </p:nvSpPr>
        <p:spPr>
          <a:xfrm>
            <a:off x="198609" y="1392413"/>
            <a:ext cx="6395920" cy="481704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a:latin typeface="Arial"/>
              <a:cs typeface="Calibri"/>
            </a:endParaRPr>
          </a:p>
        </p:txBody>
      </p:sp>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129411" y="360566"/>
            <a:ext cx="12087279" cy="400110"/>
          </a:xfrm>
          <a:prstGeom prst="rect">
            <a:avLst/>
          </a:prstGeom>
          <a:noFill/>
        </p:spPr>
        <p:txBody>
          <a:bodyPr wrap="square">
            <a:spAutoFit/>
          </a:bodyPr>
          <a:lstStyle/>
          <a:p>
            <a:r>
              <a:rPr lang="en-GB" sz="2000">
                <a:solidFill>
                  <a:schemeClr val="bg1"/>
                </a:solidFill>
                <a:latin typeface="Arial" panose="020B0604020202020204" pitchFamily="34" charset="0"/>
                <a:cs typeface="Arial" panose="020B0604020202020204" pitchFamily="34" charset="0"/>
              </a:rPr>
              <a:t>Functions</a:t>
            </a:r>
          </a:p>
        </p:txBody>
      </p:sp>
      <p:pic>
        <p:nvPicPr>
          <p:cNvPr id="96" name="Picture 95" descr="Logo&#10;&#10;Description automatically generated">
            <a:extLst>
              <a:ext uri="{FF2B5EF4-FFF2-40B4-BE49-F238E27FC236}">
                <a16:creationId xmlns:a16="http://schemas.microsoft.com/office/drawing/2014/main" id="{20B06C38-93BC-3712-A499-DBDAEEA669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3394" y1="64825" x2="43394" y2="64825"/>
                        <a14:foregroundMark x1="57431" y1="56446" x2="57431" y2="56446"/>
                        <a14:foregroundMark x1="73119" y1="50092" x2="73119" y2="50092"/>
                        <a14:foregroundMark x1="18899" y1="51105" x2="18899" y2="51105"/>
                        <a14:foregroundMark x1="25505" y1="48987" x2="25505" y2="48987"/>
                        <a14:foregroundMark x1="31560" y1="47882" x2="31560" y2="47882"/>
                        <a14:foregroundMark x1="39174" y1="45856" x2="39174" y2="45856"/>
                        <a14:foregroundMark x1="48532" y1="44567" x2="48532" y2="44567"/>
                        <a14:foregroundMark x1="56514" y1="42910" x2="56514" y2="42910"/>
                        <a14:foregroundMark x1="60000" y1="41621" x2="60000" y2="41621"/>
                        <a14:foregroundMark x1="67615" y1="38950" x2="67615" y2="38950"/>
                        <a14:foregroundMark x1="71009" y1="39871" x2="71009" y2="39871"/>
                        <a14:foregroundMark x1="76147" y1="37661" x2="76147" y2="37661"/>
                        <a14:foregroundMark x1="25321" y1="45120" x2="25321" y2="45120"/>
                        <a14:foregroundMark x1="27156" y1="39595" x2="27156" y2="39595"/>
                        <a14:foregroundMark x1="27890" y1="38122" x2="27890" y2="38122"/>
                        <a14:foregroundMark x1="29450" y1="35359" x2="29450" y2="35359"/>
                        <a14:foregroundMark x1="28165" y1="34070" x2="28165" y2="34070"/>
                        <a14:foregroundMark x1="30550" y1="34622" x2="30550" y2="34622"/>
                        <a14:foregroundMark x1="33211" y1="32044" x2="33211" y2="32044"/>
                        <a14:foregroundMark x1="37982" y1="29742" x2="37982" y2="29742"/>
                        <a14:foregroundMark x1="43303" y1="27072" x2="43303" y2="27072"/>
                        <a14:foregroundMark x1="47248" y1="26335" x2="47248" y2="26335"/>
                        <a14:foregroundMark x1="47156" y1="23941" x2="47156" y2="23941"/>
                        <a14:foregroundMark x1="49174" y1="24954" x2="49174" y2="24954"/>
                        <a14:foregroundMark x1="52477" y1="26335" x2="52477" y2="26335"/>
                        <a14:foregroundMark x1="56239" y1="26796" x2="56239" y2="26796"/>
                        <a14:foregroundMark x1="58073" y1="27532" x2="58073" y2="27532"/>
                        <a14:foregroundMark x1="63028" y1="29374" x2="63028" y2="29374"/>
                        <a14:foregroundMark x1="64128" y1="30755" x2="64128" y2="30755"/>
                        <a14:foregroundMark x1="68716" y1="33610" x2="68716" y2="33610"/>
                        <a14:foregroundMark x1="72018" y1="29834" x2="72018" y2="29834"/>
                        <a14:foregroundMark x1="61835" y1="33425" x2="61835" y2="33425"/>
                        <a14:foregroundMark x1="43119" y1="73757" x2="43119" y2="73757"/>
                        <a14:foregroundMark x1="36697" y1="74494" x2="36697" y2="74494"/>
                        <a14:foregroundMark x1="40183" y1="78361" x2="40183" y2="78361"/>
                        <a14:foregroundMark x1="42202" y1="79098" x2="42202" y2="79098"/>
                        <a14:foregroundMark x1="47431" y1="79466" x2="47431" y2="79466"/>
                        <a14:foregroundMark x1="54220" y1="78729" x2="54220" y2="78729"/>
                        <a14:foregroundMark x1="58991" y1="79558" x2="58991" y2="79558"/>
                        <a14:foregroundMark x1="60550" y1="77993" x2="60550" y2="77993"/>
                        <a14:foregroundMark x1="65780" y1="74125" x2="65780" y2="74125"/>
                        <a14:foregroundMark x1="67156" y1="72284" x2="67156" y2="72284"/>
                        <a14:foregroundMark x1="69450" y1="71363" x2="69450" y2="71363"/>
                        <a14:foregroundMark x1="67523" y1="69613" x2="67523" y2="69613"/>
                        <a14:foregroundMark x1="73119" y1="68508" x2="73119" y2="68508"/>
                        <a14:foregroundMark x1="72936" y1="65838" x2="72936" y2="65838"/>
                        <a14:foregroundMark x1="79908" y1="63168" x2="79908" y2="63168"/>
                        <a14:backgroundMark x1="34312" y1="31492" x2="34312" y2="31492"/>
                        <a14:backgroundMark x1="38624" y1="28177" x2="38624" y2="28177"/>
                        <a14:backgroundMark x1="44587" y1="26427" x2="44587" y2="26427"/>
                        <a14:backgroundMark x1="27156" y1="40792" x2="27156" y2="40792"/>
                        <a14:backgroundMark x1="53761" y1="25599" x2="53761" y2="25599"/>
                        <a14:backgroundMark x1="59358" y1="27164" x2="59358" y2="27164"/>
                        <a14:backgroundMark x1="68165" y1="32689" x2="68165" y2="32689"/>
                        <a14:backgroundMark x1="72018" y1="38398" x2="72018" y2="38398"/>
                        <a14:backgroundMark x1="55413" y1="41713" x2="55413" y2="41713"/>
                        <a14:backgroundMark x1="38899" y1="77901" x2="38899" y2="77901"/>
                        <a14:backgroundMark x1="53028" y1="80203" x2="53028" y2="80203"/>
                        <a14:backgroundMark x1="65596" y1="75599" x2="65596" y2="75599"/>
                        <a14:backgroundMark x1="71651" y1="68692" x2="71651" y2="68692"/>
                      </a14:backgroundRemoval>
                    </a14:imgEffect>
                  </a14:imgLayer>
                </a14:imgProps>
              </a:ext>
              <a:ext uri="{28A0092B-C50C-407E-A947-70E740481C1C}">
                <a14:useLocalDpi xmlns:a14="http://schemas.microsoft.com/office/drawing/2010/main" val="0"/>
              </a:ext>
            </a:extLst>
          </a:blip>
          <a:stretch>
            <a:fillRect/>
          </a:stretch>
        </p:blipFill>
        <p:spPr>
          <a:xfrm>
            <a:off x="10839053" y="-181256"/>
            <a:ext cx="1313089" cy="1308270"/>
          </a:xfrm>
          <a:prstGeom prst="rect">
            <a:avLst/>
          </a:prstGeom>
        </p:spPr>
      </p:pic>
      <p:pic>
        <p:nvPicPr>
          <p:cNvPr id="17" name="Picture 16">
            <a:extLst>
              <a:ext uri="{FF2B5EF4-FFF2-40B4-BE49-F238E27FC236}">
                <a16:creationId xmlns:a16="http://schemas.microsoft.com/office/drawing/2014/main" id="{2802CEC3-CF90-24AA-02DC-EC13306AB5BE}"/>
              </a:ext>
            </a:extLst>
          </p:cNvPr>
          <p:cNvPicPr>
            <a:picLocks noChangeAspect="1"/>
          </p:cNvPicPr>
          <p:nvPr/>
        </p:nvPicPr>
        <p:blipFill rotWithShape="1">
          <a:blip r:embed="rId10"/>
          <a:srcRect r="125" b="2988"/>
          <a:stretch/>
        </p:blipFill>
        <p:spPr>
          <a:xfrm>
            <a:off x="-8906" y="6375254"/>
            <a:ext cx="12192000" cy="484810"/>
          </a:xfrm>
          <a:prstGeom prst="rect">
            <a:avLst/>
          </a:prstGeom>
        </p:spPr>
      </p:pic>
      <p:sp>
        <p:nvSpPr>
          <p:cNvPr id="2" name="Content Placeholder 2">
            <a:extLst>
              <a:ext uri="{FF2B5EF4-FFF2-40B4-BE49-F238E27FC236}">
                <a16:creationId xmlns:a16="http://schemas.microsoft.com/office/drawing/2014/main" id="{EB7354CD-0D8F-3909-3F6E-599124FF6A0F}"/>
              </a:ext>
            </a:extLst>
          </p:cNvPr>
          <p:cNvSpPr>
            <a:spLocks noGrp="1"/>
          </p:cNvSpPr>
          <p:nvPr>
            <p:ph idx="1"/>
          </p:nvPr>
        </p:nvSpPr>
        <p:spPr>
          <a:xfrm>
            <a:off x="186656" y="1030333"/>
            <a:ext cx="11941031" cy="5425405"/>
          </a:xfrm>
        </p:spPr>
        <p:txBody>
          <a:bodyPr>
            <a:normAutofit/>
          </a:bodyPr>
          <a:lstStyle/>
          <a:p>
            <a:pPr marL="0" indent="0">
              <a:buNone/>
            </a:pPr>
            <a:r>
              <a:rPr lang="en-GB" sz="1400" b="0">
                <a:latin typeface="Arial" panose="020B0604020202020204" pitchFamily="34" charset="0"/>
                <a:cs typeface="Arial" panose="020B0604020202020204" pitchFamily="34" charset="0"/>
              </a:rPr>
              <a:t>The Department is looking to receive bids that will provide </a:t>
            </a:r>
            <a:r>
              <a:rPr lang="en-GB" sz="1400">
                <a:latin typeface="Arial" panose="020B0604020202020204" pitchFamily="34" charset="0"/>
                <a:cs typeface="Arial" panose="020B0604020202020204" pitchFamily="34" charset="0"/>
              </a:rPr>
              <a:t>value for money</a:t>
            </a:r>
            <a:r>
              <a:rPr lang="en-GB" sz="1400" b="0">
                <a:latin typeface="Arial" panose="020B0604020202020204" pitchFamily="34" charset="0"/>
                <a:cs typeface="Arial" panose="020B0604020202020204" pitchFamily="34" charset="0"/>
              </a:rPr>
              <a:t> whilst offering high quality and </a:t>
            </a:r>
            <a:r>
              <a:rPr lang="en-GB" sz="1400">
                <a:latin typeface="Arial" panose="020B0604020202020204" pitchFamily="34" charset="0"/>
                <a:cs typeface="Arial" panose="020B0604020202020204" pitchFamily="34" charset="0"/>
              </a:rPr>
              <a:t>innovative approaches </a:t>
            </a:r>
            <a:r>
              <a:rPr lang="en-GB" sz="1400" b="0">
                <a:latin typeface="Arial" panose="020B0604020202020204" pitchFamily="34" charset="0"/>
                <a:cs typeface="Arial" panose="020B0604020202020204" pitchFamily="34" charset="0"/>
              </a:rPr>
              <a:t>to delivering the grants. The successfu</a:t>
            </a:r>
            <a:r>
              <a:rPr lang="en-GB" sz="1400">
                <a:latin typeface="Arial" panose="020B0604020202020204" pitchFamily="34" charset="0"/>
                <a:cs typeface="Arial" panose="020B0604020202020204" pitchFamily="34" charset="0"/>
              </a:rPr>
              <a:t>l bidder will be expected to deliver:</a:t>
            </a:r>
            <a:endParaRPr lang="en-GB" sz="1400" b="0">
              <a:latin typeface="Arial" panose="020B0604020202020204" pitchFamily="34" charset="0"/>
              <a:cs typeface="Arial" panose="020B0604020202020204" pitchFamily="34" charset="0"/>
            </a:endParaRPr>
          </a:p>
          <a:p>
            <a:endParaRPr lang="en-GB" sz="1600" b="0">
              <a:latin typeface="Arial" panose="020B0604020202020204" pitchFamily="34" charset="0"/>
              <a:cs typeface="Arial" panose="020B0604020202020204" pitchFamily="34" charset="0"/>
            </a:endParaRPr>
          </a:p>
        </p:txBody>
      </p:sp>
      <p:graphicFrame>
        <p:nvGraphicFramePr>
          <p:cNvPr id="12" name="Table 11">
            <a:extLst>
              <a:ext uri="{FF2B5EF4-FFF2-40B4-BE49-F238E27FC236}">
                <a16:creationId xmlns:a16="http://schemas.microsoft.com/office/drawing/2014/main" id="{19BCEAFD-F1A2-FD3B-13E0-5AD2416B111C}"/>
              </a:ext>
            </a:extLst>
          </p:cNvPr>
          <p:cNvGraphicFramePr>
            <a:graphicFrameLocks noGrp="1"/>
          </p:cNvGraphicFramePr>
          <p:nvPr>
            <p:extLst>
              <p:ext uri="{D42A27DB-BD31-4B8C-83A1-F6EECF244321}">
                <p14:modId xmlns:p14="http://schemas.microsoft.com/office/powerpoint/2010/main" val="887123444"/>
              </p:ext>
            </p:extLst>
          </p:nvPr>
        </p:nvGraphicFramePr>
        <p:xfrm>
          <a:off x="518793" y="1683731"/>
          <a:ext cx="10799634" cy="3949093"/>
        </p:xfrm>
        <a:graphic>
          <a:graphicData uri="http://schemas.openxmlformats.org/drawingml/2006/table">
            <a:tbl>
              <a:tblPr firstRow="1" firstCol="1" bandRow="1"/>
              <a:tblGrid>
                <a:gridCol w="1730740">
                  <a:extLst>
                    <a:ext uri="{9D8B030D-6E8A-4147-A177-3AD203B41FA5}">
                      <a16:colId xmlns:a16="http://schemas.microsoft.com/office/drawing/2014/main" val="2277980014"/>
                    </a:ext>
                  </a:extLst>
                </a:gridCol>
                <a:gridCol w="9068894">
                  <a:extLst>
                    <a:ext uri="{9D8B030D-6E8A-4147-A177-3AD203B41FA5}">
                      <a16:colId xmlns:a16="http://schemas.microsoft.com/office/drawing/2014/main" val="2357076017"/>
                    </a:ext>
                  </a:extLst>
                </a:gridCol>
              </a:tblGrid>
              <a:tr h="290267">
                <a:tc>
                  <a:txBody>
                    <a:bodyPr/>
                    <a:lstStyle/>
                    <a:p>
                      <a:pPr>
                        <a:lnSpc>
                          <a:spcPct val="107000"/>
                        </a:lnSpc>
                        <a:spcAft>
                          <a:spcPts val="800"/>
                        </a:spcAft>
                      </a:pPr>
                      <a:r>
                        <a:rPr lang="en-GB" sz="1100" b="1" u="none">
                          <a:effectLst/>
                          <a:latin typeface="Arial" panose="020B0604020202020204" pitchFamily="34" charset="0"/>
                          <a:ea typeface="Calibri" panose="020F0502020204030204" pitchFamily="34" charset="0"/>
                          <a:cs typeface="Arial" panose="020B0604020202020204" pitchFamily="34" charset="0"/>
                        </a:rPr>
                        <a:t>Area</a:t>
                      </a:r>
                      <a:endParaRPr lang="en-GB" sz="1100" u="none">
                        <a:effectLst/>
                        <a:latin typeface="Arial" panose="020B0604020202020204" pitchFamily="34" charset="0"/>
                        <a:ea typeface="Calibri" panose="020F0502020204030204" pitchFamily="34" charset="0"/>
                        <a:cs typeface="Arial" panose="020B0604020202020204" pitchFamily="34" charset="0"/>
                      </a:endParaRPr>
                    </a:p>
                  </a:txBody>
                  <a:tcPr marL="44447" marR="4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nSpc>
                          <a:spcPct val="107000"/>
                        </a:lnSpc>
                        <a:spcAft>
                          <a:spcPts val="800"/>
                        </a:spcAft>
                      </a:pPr>
                      <a:r>
                        <a:rPr lang="en-GB" sz="1100" b="1" u="none">
                          <a:effectLst/>
                          <a:latin typeface="Arial" panose="020B0604020202020204" pitchFamily="34" charset="0"/>
                          <a:ea typeface="Calibri" panose="020F0502020204030204" pitchFamily="34" charset="0"/>
                          <a:cs typeface="Arial" panose="020B0604020202020204" pitchFamily="34" charset="0"/>
                        </a:rPr>
                        <a:t>Proposed Requirements</a:t>
                      </a:r>
                    </a:p>
                  </a:txBody>
                  <a:tcPr marL="44447" marR="4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571132866"/>
                  </a:ext>
                </a:extLst>
              </a:tr>
              <a:tr h="874503">
                <a:tc>
                  <a:txBody>
                    <a:bodyPr/>
                    <a:lstStyle/>
                    <a:p>
                      <a:pPr marL="0" indent="0">
                        <a:lnSpc>
                          <a:spcPct val="107000"/>
                        </a:lnSpc>
                        <a:spcAft>
                          <a:spcPts val="800"/>
                        </a:spcAft>
                        <a:buFont typeface="Arial" panose="020B0604020202020204" pitchFamily="34" charset="0"/>
                        <a:buNone/>
                      </a:pPr>
                      <a:r>
                        <a:rPr lang="en-GB" sz="1100" b="1">
                          <a:effectLst/>
                          <a:latin typeface="Arial" panose="020B0604020202020204" pitchFamily="34" charset="0"/>
                          <a:ea typeface="Calibri" panose="020F0502020204030204" pitchFamily="34" charset="0"/>
                          <a:cs typeface="Arial" panose="020B0604020202020204" pitchFamily="34" charset="0"/>
                        </a:rPr>
                        <a:t>Grant Administration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44447" marR="4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lang="en-GB" sz="1100" b="0">
                          <a:solidFill>
                            <a:schemeClr val="tx1"/>
                          </a:solidFill>
                          <a:latin typeface="Arial" panose="020B0604020202020204" pitchFamily="34" charset="0"/>
                          <a:cs typeface="Arial" panose="020B0604020202020204" pitchFamily="34" charset="0"/>
                        </a:rPr>
                        <a:t>Administration of the fund, including determining that the applicant is eligible, processing applications, with all data held securely. </a:t>
                      </a: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lang="en-GB" sz="1100">
                          <a:solidFill>
                            <a:schemeClr val="tx1"/>
                          </a:solidFill>
                          <a:effectLst/>
                          <a:latin typeface="Arial"/>
                          <a:ea typeface="Calibri" panose="020F0502020204030204" pitchFamily="34" charset="0"/>
                          <a:cs typeface="Arial"/>
                        </a:rPr>
                        <a:t>Establish and implement a process for the payment of funding to successful applicants within agreed timescale, subject to the provision and scrutiny of evidence.</a:t>
                      </a: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lang="en-GB" sz="1100">
                          <a:solidFill>
                            <a:schemeClr val="tx1"/>
                          </a:solidFill>
                          <a:effectLst/>
                          <a:latin typeface="Arial"/>
                          <a:ea typeface="Calibri" panose="020F0502020204030204" pitchFamily="34" charset="0"/>
                          <a:cs typeface="Arial"/>
                        </a:rPr>
                        <a:t>Providing feedback to unsuccessful applicants.</a:t>
                      </a: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r>
                        <a:rPr lang="en-GB" sz="1100" i="1">
                          <a:solidFill>
                            <a:schemeClr val="tx1"/>
                          </a:solidFill>
                          <a:effectLst/>
                          <a:latin typeface="Arial" panose="020B0604020202020204" pitchFamily="34" charset="0"/>
                          <a:ea typeface="Calibri" panose="020F0502020204030204" pitchFamily="34" charset="0"/>
                          <a:cs typeface="Arial" panose="020B0604020202020204" pitchFamily="34" charset="0"/>
                        </a:rPr>
                        <a:t>Key KPIs - Validating applications within a set period of time and making payment to eligible candidates within a specified period.</a:t>
                      </a:r>
                    </a:p>
                    <a:p>
                      <a:pPr marL="171450" marR="0" lvl="0" indent="-171450" algn="l" defTabSz="914400" rtl="0" eaLnBrk="1" fontAlgn="auto" latinLnBrk="0" hangingPunct="1">
                        <a:lnSpc>
                          <a:spcPct val="100000"/>
                        </a:lnSpc>
                        <a:spcBef>
                          <a:spcPts val="0"/>
                        </a:spcBef>
                        <a:spcAft>
                          <a:spcPts val="0"/>
                        </a:spcAft>
                        <a:buClrTx/>
                        <a:buSzPts val="1100"/>
                        <a:buFont typeface="Arial" panose="020B0604020202020204" pitchFamily="34" charset="0"/>
                        <a:buChar char="•"/>
                        <a:tabLst/>
                        <a:defRPr/>
                      </a:pPr>
                      <a:endParaRPr lang="en-GB"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44447" marR="4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8279697"/>
                  </a:ext>
                </a:extLst>
              </a:tr>
              <a:tr h="456574">
                <a:tc>
                  <a:txBody>
                    <a:bodyPr/>
                    <a:lstStyle/>
                    <a:p>
                      <a:pPr marL="0" indent="0">
                        <a:lnSpc>
                          <a:spcPct val="107000"/>
                        </a:lnSpc>
                        <a:spcAft>
                          <a:spcPts val="800"/>
                        </a:spcAft>
                        <a:buFont typeface="Arial" panose="020B0604020202020204" pitchFamily="34" charset="0"/>
                        <a:buNone/>
                      </a:pPr>
                      <a:r>
                        <a:rPr lang="en-GB" sz="1100" b="1">
                          <a:effectLst/>
                          <a:latin typeface="Arial" panose="020B0604020202020204" pitchFamily="34" charset="0"/>
                          <a:ea typeface="Calibri" panose="020F0502020204030204" pitchFamily="34" charset="0"/>
                          <a:cs typeface="Arial" panose="020B0604020202020204" pitchFamily="34" charset="0"/>
                        </a:rPr>
                        <a:t>Development and implementation of user interface</a:t>
                      </a:r>
                    </a:p>
                  </a:txBody>
                  <a:tcPr marL="44447" marR="4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effectLst/>
                          <a:latin typeface="Arial" panose="020B0604020202020204" pitchFamily="34" charset="0"/>
                          <a:ea typeface="Calibri" panose="020F0502020204030204" pitchFamily="34" charset="0"/>
                          <a:cs typeface="Arial" panose="020B0604020202020204" pitchFamily="34" charset="0"/>
                        </a:rPr>
                        <a:t>Providing accessible and secure online user interfaces to allow for grant applications, including manual option if required by applicants.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effectLst/>
                          <a:latin typeface="Arial" panose="020B0604020202020204" pitchFamily="34" charset="0"/>
                          <a:ea typeface="Calibri" panose="020F0502020204030204" pitchFamily="34" charset="0"/>
                          <a:cs typeface="Arial" panose="020B0604020202020204" pitchFamily="34" charset="0"/>
                        </a:rPr>
                        <a:t>Develop guidance for those looking to make an application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44447" marR="4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2074427"/>
                  </a:ext>
                </a:extLst>
              </a:tr>
              <a:tr h="437251">
                <a:tc>
                  <a:txBody>
                    <a:bodyPr/>
                    <a:lstStyle/>
                    <a:p>
                      <a:pPr marL="0" indent="0">
                        <a:lnSpc>
                          <a:spcPct val="107000"/>
                        </a:lnSpc>
                        <a:spcAft>
                          <a:spcPts val="800"/>
                        </a:spcAft>
                        <a:buFont typeface="Arial" panose="020B0604020202020204" pitchFamily="34" charset="0"/>
                        <a:buNone/>
                      </a:pPr>
                      <a:r>
                        <a:rPr lang="en-GB" sz="1100" b="1">
                          <a:effectLst/>
                          <a:latin typeface="Arial" panose="020B0604020202020204" pitchFamily="34" charset="0"/>
                          <a:ea typeface="Calibri" panose="020F0502020204030204" pitchFamily="34" charset="0"/>
                          <a:cs typeface="Arial" panose="020B0604020202020204" pitchFamily="34" charset="0"/>
                        </a:rPr>
                        <a:t>Customer Support</a:t>
                      </a:r>
                    </a:p>
                  </a:txBody>
                  <a:tcPr marL="44447" marR="4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effectLst/>
                          <a:latin typeface="Arial" panose="020B0604020202020204" pitchFamily="34" charset="0"/>
                          <a:ea typeface="Calibri" panose="020F0502020204030204" pitchFamily="34" charset="0"/>
                          <a:cs typeface="Arial" panose="020B0604020202020204" pitchFamily="34" charset="0"/>
                        </a:rPr>
                        <a:t>Responding to queries from the applicants where required via </a:t>
                      </a:r>
                      <a:r>
                        <a:rPr lang="en-GB" sz="1100">
                          <a:solidFill>
                            <a:schemeClr val="tx1"/>
                          </a:solidFill>
                          <a:effectLst/>
                          <a:latin typeface="Arial" panose="020B0604020202020204" pitchFamily="34" charset="0"/>
                          <a:ea typeface="Calibri" panose="020F0502020204030204" pitchFamily="34" charset="0"/>
                          <a:cs typeface="Arial" panose="020B0604020202020204" pitchFamily="34" charset="0"/>
                        </a:rPr>
                        <a:t>email and via a helpline.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i="1">
                          <a:effectLst/>
                          <a:latin typeface="Arial" panose="020B0604020202020204" pitchFamily="34" charset="0"/>
                          <a:ea typeface="Calibri" panose="020F0502020204030204" pitchFamily="34" charset="0"/>
                          <a:cs typeface="Arial" panose="020B0604020202020204" pitchFamily="34" charset="0"/>
                        </a:rPr>
                        <a:t>Key KPI - responding to helpdesk queries within a specified time (and escalating issues to the DfE as appropriate).</a:t>
                      </a:r>
                    </a:p>
                    <a:p>
                      <a:pPr marL="171450" indent="-171450">
                        <a:lnSpc>
                          <a:spcPct val="100000"/>
                        </a:lnSpc>
                        <a:spcBef>
                          <a:spcPts val="0"/>
                        </a:spcBef>
                        <a:spcAft>
                          <a:spcPts val="0"/>
                        </a:spcAft>
                        <a:buFont typeface="Arial" panose="020B0604020202020204" pitchFamily="34" charset="0"/>
                        <a:buChar char="•"/>
                      </a:pP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44447" marR="4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4555685"/>
                  </a:ext>
                </a:extLst>
              </a:tr>
              <a:tr h="728752">
                <a:tc>
                  <a:txBody>
                    <a:bodyPr/>
                    <a:lstStyle/>
                    <a:p>
                      <a:pPr marL="0" indent="0">
                        <a:lnSpc>
                          <a:spcPct val="107000"/>
                        </a:lnSpc>
                        <a:spcAft>
                          <a:spcPts val="800"/>
                        </a:spcAft>
                        <a:buFont typeface="Arial" panose="020B0604020202020204" pitchFamily="34" charset="0"/>
                        <a:buNone/>
                      </a:pPr>
                      <a:r>
                        <a:rPr lang="en-GB" sz="1100" b="1">
                          <a:effectLst/>
                          <a:latin typeface="Arial" panose="020B0604020202020204" pitchFamily="34" charset="0"/>
                          <a:ea typeface="Calibri" panose="020F0502020204030204" pitchFamily="34" charset="0"/>
                          <a:cs typeface="Arial" panose="020B0604020202020204" pitchFamily="34" charset="0"/>
                        </a:rPr>
                        <a:t>Project Management and Reporting</a:t>
                      </a:r>
                    </a:p>
                  </a:txBody>
                  <a:tcPr marL="44447" marR="4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lvl="0" indent="-171450">
                        <a:lnSpc>
                          <a:spcPct val="100000"/>
                        </a:lnSpc>
                        <a:spcBef>
                          <a:spcPts val="0"/>
                        </a:spcBef>
                        <a:spcAft>
                          <a:spcPts val="0"/>
                        </a:spcAft>
                        <a:buSzPts val="1100"/>
                        <a:buFont typeface="Arial" panose="020B0604020202020204" pitchFamily="34" charset="0"/>
                        <a:buChar char="•"/>
                      </a:pPr>
                      <a:r>
                        <a:rPr lang="en-GB" sz="1100">
                          <a:effectLst/>
                          <a:latin typeface="Arial" panose="020B0604020202020204" pitchFamily="34" charset="0"/>
                          <a:ea typeface="Calibri" panose="020F0502020204030204" pitchFamily="34" charset="0"/>
                          <a:cs typeface="Arial" panose="020B0604020202020204" pitchFamily="34" charset="0"/>
                        </a:rPr>
                        <a:t>Providing the necessary governance to maintain an effective and reliable service and undertake service improvements where required.</a:t>
                      </a:r>
                    </a:p>
                    <a:p>
                      <a:pPr marL="171450" lvl="0" indent="-171450">
                        <a:lnSpc>
                          <a:spcPct val="100000"/>
                        </a:lnSpc>
                        <a:spcBef>
                          <a:spcPts val="0"/>
                        </a:spcBef>
                        <a:spcAft>
                          <a:spcPts val="0"/>
                        </a:spcAft>
                        <a:buSzPts val="1100"/>
                        <a:buFont typeface="Arial" panose="020B0604020202020204" pitchFamily="34" charset="0"/>
                        <a:buChar char="•"/>
                      </a:pPr>
                      <a:r>
                        <a:rPr lang="en-GB" sz="1100">
                          <a:effectLst/>
                          <a:latin typeface="Arial" panose="020B0604020202020204" pitchFamily="34" charset="0"/>
                          <a:ea typeface="Calibri" panose="020F0502020204030204" pitchFamily="34" charset="0"/>
                          <a:cs typeface="Arial" panose="020B0604020202020204" pitchFamily="34" charset="0"/>
                        </a:rPr>
                        <a:t>Collating management information about the scheme to share with DfE and the external evaluators, managing and reporting on key risks.</a:t>
                      </a:r>
                    </a:p>
                    <a:p>
                      <a:pPr marL="171450" lvl="0" indent="-171450">
                        <a:lnSpc>
                          <a:spcPct val="100000"/>
                        </a:lnSpc>
                        <a:spcBef>
                          <a:spcPts val="0"/>
                        </a:spcBef>
                        <a:spcAft>
                          <a:spcPts val="0"/>
                        </a:spcAft>
                        <a:buSzPts val="1100"/>
                        <a:buFont typeface="Arial" panose="020B0604020202020204" pitchFamily="34" charset="0"/>
                        <a:buChar char="•"/>
                      </a:pPr>
                      <a:r>
                        <a:rPr lang="en-GB" sz="1100">
                          <a:effectLst/>
                          <a:latin typeface="Arial" panose="020B0604020202020204" pitchFamily="34" charset="0"/>
                          <a:ea typeface="Calibri" panose="020F0502020204030204" pitchFamily="34" charset="0"/>
                          <a:cs typeface="Arial" panose="020B0604020202020204" pitchFamily="34" charset="0"/>
                        </a:rPr>
                        <a:t>Reporting to DfE on a monthly basis, or by exception if in the event of an urgent issue.</a:t>
                      </a:r>
                    </a:p>
                    <a:p>
                      <a:pPr marL="171450" lvl="0" indent="-171450">
                        <a:lnSpc>
                          <a:spcPct val="100000"/>
                        </a:lnSpc>
                        <a:spcBef>
                          <a:spcPts val="0"/>
                        </a:spcBef>
                        <a:spcAft>
                          <a:spcPts val="0"/>
                        </a:spcAft>
                        <a:buSzPts val="1100"/>
                        <a:buFont typeface="Arial" panose="020B0604020202020204" pitchFamily="34" charset="0"/>
                        <a:buChar char="•"/>
                      </a:pPr>
                      <a:r>
                        <a:rPr lang="en-GB" sz="1100" i="1">
                          <a:effectLst/>
                          <a:latin typeface="Arial" panose="020B0604020202020204" pitchFamily="34" charset="0"/>
                          <a:ea typeface="Calibri" panose="020F0502020204030204" pitchFamily="34" charset="0"/>
                          <a:cs typeface="Arial" panose="020B0604020202020204" pitchFamily="34" charset="0"/>
                        </a:rPr>
                        <a:t>Key KPI - Compliance with reporting requirements.</a:t>
                      </a:r>
                    </a:p>
                    <a:p>
                      <a:pPr marL="0" lvl="0" indent="0">
                        <a:lnSpc>
                          <a:spcPct val="100000"/>
                        </a:lnSpc>
                        <a:spcBef>
                          <a:spcPts val="0"/>
                        </a:spcBef>
                        <a:spcAft>
                          <a:spcPts val="0"/>
                        </a:spcAft>
                        <a:buSzPts val="1100"/>
                        <a:buFont typeface="Arial" panose="020B0604020202020204" pitchFamily="34" charset="0"/>
                        <a:buNone/>
                      </a:pP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44447" marR="4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7030128"/>
                  </a:ext>
                </a:extLst>
              </a:tr>
              <a:tr h="786721">
                <a:tc>
                  <a:txBody>
                    <a:bodyPr/>
                    <a:lstStyle/>
                    <a:p>
                      <a:pPr marL="0" indent="0">
                        <a:lnSpc>
                          <a:spcPct val="107000"/>
                        </a:lnSpc>
                        <a:spcAft>
                          <a:spcPts val="800"/>
                        </a:spcAft>
                        <a:buFont typeface="Arial" panose="020B0604020202020204" pitchFamily="34" charset="0"/>
                        <a:buNone/>
                      </a:pPr>
                      <a:r>
                        <a:rPr lang="en-GB" sz="1100" b="1">
                          <a:effectLst/>
                          <a:latin typeface="Arial" panose="020B0604020202020204" pitchFamily="34" charset="0"/>
                          <a:ea typeface="Calibri" panose="020F0502020204030204" pitchFamily="34" charset="0"/>
                          <a:cs typeface="Arial" panose="020B0604020202020204" pitchFamily="34" charset="0"/>
                        </a:rPr>
                        <a:t>Fraud Prevention</a:t>
                      </a:r>
                      <a:endParaRPr lang="en-GB" sz="110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Font typeface="Arial" panose="020B0604020202020204" pitchFamily="34" charset="0"/>
                        <a:buNone/>
                      </a:pP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44447" marR="4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lvl="0" indent="-171450">
                        <a:lnSpc>
                          <a:spcPct val="100000"/>
                        </a:lnSpc>
                        <a:spcBef>
                          <a:spcPts val="0"/>
                        </a:spcBef>
                        <a:spcAft>
                          <a:spcPts val="0"/>
                        </a:spcAft>
                        <a:buSzPts val="1100"/>
                        <a:buFont typeface="Arial" panose="020B0604020202020204" pitchFamily="34" charset="0"/>
                        <a:buChar char="•"/>
                      </a:pPr>
                      <a:r>
                        <a:rPr lang="en-GB" sz="1100">
                          <a:effectLst/>
                          <a:latin typeface="Arial" panose="020B0604020202020204" pitchFamily="34" charset="0"/>
                          <a:ea typeface="Calibri" panose="020F0502020204030204" pitchFamily="34" charset="0"/>
                          <a:cs typeface="Arial" panose="020B0604020202020204" pitchFamily="34" charset="0"/>
                        </a:rPr>
                        <a:t>Putting in place measures to prevent fraudulent claims. This includes, for example, checking eligibility against Ofsted’s register and with each CMA.</a:t>
                      </a:r>
                    </a:p>
                  </a:txBody>
                  <a:tcPr marL="44447" marR="444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9892799"/>
                  </a:ext>
                </a:extLst>
              </a:tr>
            </a:tbl>
          </a:graphicData>
        </a:graphic>
      </p:graphicFrame>
    </p:spTree>
    <p:extLst>
      <p:ext uri="{BB962C8B-B14F-4D97-AF65-F5344CB8AC3E}">
        <p14:creationId xmlns:p14="http://schemas.microsoft.com/office/powerpoint/2010/main" val="2574907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293A344-81FA-EF10-612F-207087E5DA52}"/>
              </a:ext>
            </a:extLst>
          </p:cNvPr>
          <p:cNvSpPr txBox="1">
            <a:spLocks/>
          </p:cNvSpPr>
          <p:nvPr/>
        </p:nvSpPr>
        <p:spPr>
          <a:xfrm>
            <a:off x="198609" y="1392413"/>
            <a:ext cx="6395920" cy="481704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a:latin typeface="Arial"/>
              <a:cs typeface="Calibri"/>
            </a:endParaRPr>
          </a:p>
        </p:txBody>
      </p:sp>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95815" y="367451"/>
            <a:ext cx="12087279" cy="400110"/>
          </a:xfrm>
          <a:prstGeom prst="rect">
            <a:avLst/>
          </a:prstGeom>
          <a:noFill/>
        </p:spPr>
        <p:txBody>
          <a:bodyPr wrap="square">
            <a:spAutoFit/>
          </a:bodyPr>
          <a:lstStyle/>
          <a:p>
            <a:r>
              <a:rPr lang="en-GB" sz="2000">
                <a:solidFill>
                  <a:schemeClr val="bg1"/>
                </a:solidFill>
                <a:latin typeface="Arial" panose="020B0604020202020204" pitchFamily="34" charset="0"/>
                <a:cs typeface="Arial" panose="020B0604020202020204" pitchFamily="34" charset="0"/>
              </a:rPr>
              <a:t>Other areas to explore</a:t>
            </a:r>
          </a:p>
        </p:txBody>
      </p:sp>
      <p:pic>
        <p:nvPicPr>
          <p:cNvPr id="96" name="Picture 95" descr="Logo&#10;&#10;Description automatically generated">
            <a:extLst>
              <a:ext uri="{FF2B5EF4-FFF2-40B4-BE49-F238E27FC236}">
                <a16:creationId xmlns:a16="http://schemas.microsoft.com/office/drawing/2014/main" id="{20B06C38-93BC-3712-A499-DBDAEEA669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3394" y1="64825" x2="43394" y2="64825"/>
                        <a14:foregroundMark x1="57431" y1="56446" x2="57431" y2="56446"/>
                        <a14:foregroundMark x1="73119" y1="50092" x2="73119" y2="50092"/>
                        <a14:foregroundMark x1="18899" y1="51105" x2="18899" y2="51105"/>
                        <a14:foregroundMark x1="25505" y1="48987" x2="25505" y2="48987"/>
                        <a14:foregroundMark x1="31560" y1="47882" x2="31560" y2="47882"/>
                        <a14:foregroundMark x1="39174" y1="45856" x2="39174" y2="45856"/>
                        <a14:foregroundMark x1="48532" y1="44567" x2="48532" y2="44567"/>
                        <a14:foregroundMark x1="56514" y1="42910" x2="56514" y2="42910"/>
                        <a14:foregroundMark x1="60000" y1="41621" x2="60000" y2="41621"/>
                        <a14:foregroundMark x1="67615" y1="38950" x2="67615" y2="38950"/>
                        <a14:foregroundMark x1="71009" y1="39871" x2="71009" y2="39871"/>
                        <a14:foregroundMark x1="76147" y1="37661" x2="76147" y2="37661"/>
                        <a14:foregroundMark x1="25321" y1="45120" x2="25321" y2="45120"/>
                        <a14:foregroundMark x1="27156" y1="39595" x2="27156" y2="39595"/>
                        <a14:foregroundMark x1="27890" y1="38122" x2="27890" y2="38122"/>
                        <a14:foregroundMark x1="29450" y1="35359" x2="29450" y2="35359"/>
                        <a14:foregroundMark x1="28165" y1="34070" x2="28165" y2="34070"/>
                        <a14:foregroundMark x1="30550" y1="34622" x2="30550" y2="34622"/>
                        <a14:foregroundMark x1="33211" y1="32044" x2="33211" y2="32044"/>
                        <a14:foregroundMark x1="37982" y1="29742" x2="37982" y2="29742"/>
                        <a14:foregroundMark x1="43303" y1="27072" x2="43303" y2="27072"/>
                        <a14:foregroundMark x1="47248" y1="26335" x2="47248" y2="26335"/>
                        <a14:foregroundMark x1="47156" y1="23941" x2="47156" y2="23941"/>
                        <a14:foregroundMark x1="49174" y1="24954" x2="49174" y2="24954"/>
                        <a14:foregroundMark x1="52477" y1="26335" x2="52477" y2="26335"/>
                        <a14:foregroundMark x1="56239" y1="26796" x2="56239" y2="26796"/>
                        <a14:foregroundMark x1="58073" y1="27532" x2="58073" y2="27532"/>
                        <a14:foregroundMark x1="63028" y1="29374" x2="63028" y2="29374"/>
                        <a14:foregroundMark x1="64128" y1="30755" x2="64128" y2="30755"/>
                        <a14:foregroundMark x1="68716" y1="33610" x2="68716" y2="33610"/>
                        <a14:foregroundMark x1="72018" y1="29834" x2="72018" y2="29834"/>
                        <a14:foregroundMark x1="61835" y1="33425" x2="61835" y2="33425"/>
                        <a14:foregroundMark x1="43119" y1="73757" x2="43119" y2="73757"/>
                        <a14:foregroundMark x1="36697" y1="74494" x2="36697" y2="74494"/>
                        <a14:foregroundMark x1="40183" y1="78361" x2="40183" y2="78361"/>
                        <a14:foregroundMark x1="42202" y1="79098" x2="42202" y2="79098"/>
                        <a14:foregroundMark x1="47431" y1="79466" x2="47431" y2="79466"/>
                        <a14:foregroundMark x1="54220" y1="78729" x2="54220" y2="78729"/>
                        <a14:foregroundMark x1="58991" y1="79558" x2="58991" y2="79558"/>
                        <a14:foregroundMark x1="60550" y1="77993" x2="60550" y2="77993"/>
                        <a14:foregroundMark x1="65780" y1="74125" x2="65780" y2="74125"/>
                        <a14:foregroundMark x1="67156" y1="72284" x2="67156" y2="72284"/>
                        <a14:foregroundMark x1="69450" y1="71363" x2="69450" y2="71363"/>
                        <a14:foregroundMark x1="67523" y1="69613" x2="67523" y2="69613"/>
                        <a14:foregroundMark x1="73119" y1="68508" x2="73119" y2="68508"/>
                        <a14:foregroundMark x1="72936" y1="65838" x2="72936" y2="65838"/>
                        <a14:foregroundMark x1="79908" y1="63168" x2="79908" y2="63168"/>
                        <a14:backgroundMark x1="34312" y1="31492" x2="34312" y2="31492"/>
                        <a14:backgroundMark x1="38624" y1="28177" x2="38624" y2="28177"/>
                        <a14:backgroundMark x1="44587" y1="26427" x2="44587" y2="26427"/>
                        <a14:backgroundMark x1="27156" y1="40792" x2="27156" y2="40792"/>
                        <a14:backgroundMark x1="53761" y1="25599" x2="53761" y2="25599"/>
                        <a14:backgroundMark x1="59358" y1="27164" x2="59358" y2="27164"/>
                        <a14:backgroundMark x1="68165" y1="32689" x2="68165" y2="32689"/>
                        <a14:backgroundMark x1="72018" y1="38398" x2="72018" y2="38398"/>
                        <a14:backgroundMark x1="55413" y1="41713" x2="55413" y2="41713"/>
                        <a14:backgroundMark x1="38899" y1="77901" x2="38899" y2="77901"/>
                        <a14:backgroundMark x1="53028" y1="80203" x2="53028" y2="80203"/>
                        <a14:backgroundMark x1="65596" y1="75599" x2="65596" y2="75599"/>
                        <a14:backgroundMark x1="71651" y1="68692" x2="71651" y2="68692"/>
                      </a14:backgroundRemoval>
                    </a14:imgEffect>
                  </a14:imgLayer>
                </a14:imgProps>
              </a:ext>
              <a:ext uri="{28A0092B-C50C-407E-A947-70E740481C1C}">
                <a14:useLocalDpi xmlns:a14="http://schemas.microsoft.com/office/drawing/2010/main" val="0"/>
              </a:ext>
            </a:extLst>
          </a:blip>
          <a:stretch>
            <a:fillRect/>
          </a:stretch>
        </p:blipFill>
        <p:spPr>
          <a:xfrm>
            <a:off x="10839053" y="-181256"/>
            <a:ext cx="1313089" cy="1308270"/>
          </a:xfrm>
          <a:prstGeom prst="rect">
            <a:avLst/>
          </a:prstGeom>
        </p:spPr>
      </p:pic>
      <p:pic>
        <p:nvPicPr>
          <p:cNvPr id="17" name="Picture 16">
            <a:extLst>
              <a:ext uri="{FF2B5EF4-FFF2-40B4-BE49-F238E27FC236}">
                <a16:creationId xmlns:a16="http://schemas.microsoft.com/office/drawing/2014/main" id="{2802CEC3-CF90-24AA-02DC-EC13306AB5BE}"/>
              </a:ext>
            </a:extLst>
          </p:cNvPr>
          <p:cNvPicPr>
            <a:picLocks noChangeAspect="1"/>
          </p:cNvPicPr>
          <p:nvPr/>
        </p:nvPicPr>
        <p:blipFill rotWithShape="1">
          <a:blip r:embed="rId10"/>
          <a:srcRect r="125" b="2988"/>
          <a:stretch/>
        </p:blipFill>
        <p:spPr>
          <a:xfrm>
            <a:off x="-8906" y="6375254"/>
            <a:ext cx="12192000" cy="484810"/>
          </a:xfrm>
          <a:prstGeom prst="rect">
            <a:avLst/>
          </a:prstGeom>
        </p:spPr>
      </p:pic>
      <p:sp>
        <p:nvSpPr>
          <p:cNvPr id="2" name="Content Placeholder 2">
            <a:extLst>
              <a:ext uri="{FF2B5EF4-FFF2-40B4-BE49-F238E27FC236}">
                <a16:creationId xmlns:a16="http://schemas.microsoft.com/office/drawing/2014/main" id="{EB7354CD-0D8F-3909-3F6E-599124FF6A0F}"/>
              </a:ext>
            </a:extLst>
          </p:cNvPr>
          <p:cNvSpPr>
            <a:spLocks noGrp="1"/>
          </p:cNvSpPr>
          <p:nvPr>
            <p:ph idx="1"/>
          </p:nvPr>
        </p:nvSpPr>
        <p:spPr>
          <a:xfrm>
            <a:off x="333183" y="1392413"/>
            <a:ext cx="11477031" cy="5425405"/>
          </a:xfrm>
        </p:spPr>
        <p:txBody>
          <a:bodyPr/>
          <a:lstStyle/>
          <a:p>
            <a:endParaRPr lang="en-GB" sz="1600">
              <a:solidFill>
                <a:srgbClr val="FF0000"/>
              </a:solidFill>
              <a:highlight>
                <a:srgbClr val="FFFF00"/>
              </a:highlight>
              <a:latin typeface="Arial" panose="020B0604020202020204" pitchFamily="34" charset="0"/>
              <a:cs typeface="Arial" panose="020B0604020202020204" pitchFamily="34" charset="0"/>
            </a:endParaRPr>
          </a:p>
          <a:p>
            <a:endParaRPr lang="en-GB" sz="1600">
              <a:solidFill>
                <a:srgbClr val="FF0000"/>
              </a:solidFill>
              <a:highlight>
                <a:srgbClr val="FFFF00"/>
              </a:highlight>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6D6B95EA-3986-3216-59DA-AB50AEAD9DFC}"/>
              </a:ext>
            </a:extLst>
          </p:cNvPr>
          <p:cNvGraphicFramePr>
            <a:graphicFrameLocks noGrp="1"/>
          </p:cNvGraphicFramePr>
          <p:nvPr>
            <p:extLst>
              <p:ext uri="{D42A27DB-BD31-4B8C-83A1-F6EECF244321}">
                <p14:modId xmlns:p14="http://schemas.microsoft.com/office/powerpoint/2010/main" val="3597460066"/>
              </p:ext>
            </p:extLst>
          </p:nvPr>
        </p:nvGraphicFramePr>
        <p:xfrm>
          <a:off x="1037565" y="1344019"/>
          <a:ext cx="10068266" cy="3316796"/>
        </p:xfrm>
        <a:graphic>
          <a:graphicData uri="http://schemas.openxmlformats.org/drawingml/2006/table">
            <a:tbl>
              <a:tblPr firstRow="1" firstCol="1" bandRow="1"/>
              <a:tblGrid>
                <a:gridCol w="2685690">
                  <a:extLst>
                    <a:ext uri="{9D8B030D-6E8A-4147-A177-3AD203B41FA5}">
                      <a16:colId xmlns:a16="http://schemas.microsoft.com/office/drawing/2014/main" val="673039139"/>
                    </a:ext>
                  </a:extLst>
                </a:gridCol>
                <a:gridCol w="7382576">
                  <a:extLst>
                    <a:ext uri="{9D8B030D-6E8A-4147-A177-3AD203B41FA5}">
                      <a16:colId xmlns:a16="http://schemas.microsoft.com/office/drawing/2014/main" val="2064856570"/>
                    </a:ext>
                  </a:extLst>
                </a:gridCol>
              </a:tblGrid>
              <a:tr h="352735">
                <a:tc>
                  <a:txBody>
                    <a:bodyPr/>
                    <a:lstStyle/>
                    <a:p>
                      <a:pPr>
                        <a:lnSpc>
                          <a:spcPct val="107000"/>
                        </a:lnSpc>
                        <a:spcAft>
                          <a:spcPts val="0"/>
                        </a:spcAft>
                      </a:pPr>
                      <a:r>
                        <a:rPr lang="en-GB" sz="1400" b="1">
                          <a:solidFill>
                            <a:srgbClr val="000000"/>
                          </a:solidFill>
                          <a:effectLst/>
                          <a:latin typeface="Arial" panose="020B0604020202020204" pitchFamily="34" charset="0"/>
                          <a:ea typeface="Calibri" panose="020F0502020204030204" pitchFamily="34" charset="0"/>
                          <a:cs typeface="Arial" panose="020B0604020202020204" pitchFamily="34" charset="0"/>
                        </a:rPr>
                        <a:t>Area</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nSpc>
                          <a:spcPct val="107000"/>
                        </a:lnSpc>
                        <a:spcAft>
                          <a:spcPts val="0"/>
                        </a:spcAft>
                      </a:pPr>
                      <a:r>
                        <a:rPr lang="en-GB" sz="1400" b="1">
                          <a:solidFill>
                            <a:srgbClr val="000000"/>
                          </a:solidFill>
                          <a:effectLst/>
                          <a:latin typeface="Arial" panose="020B0604020202020204" pitchFamily="34" charset="0"/>
                          <a:ea typeface="Calibri" panose="020F0502020204030204" pitchFamily="34" charset="0"/>
                          <a:cs typeface="Arial" panose="020B0604020202020204" pitchFamily="34" charset="0"/>
                        </a:rPr>
                        <a:t>Potential Requirements (TBC)</a:t>
                      </a:r>
                    </a:p>
                    <a:p>
                      <a:pPr>
                        <a:lnSpc>
                          <a:spcPct val="107000"/>
                        </a:lnSpc>
                        <a:spcAft>
                          <a:spcPts val="0"/>
                        </a:spcAft>
                      </a:pP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217464016"/>
                  </a:ext>
                </a:extLst>
              </a:tr>
              <a:tr h="990686">
                <a:tc>
                  <a:txBody>
                    <a:bodyPr/>
                    <a:lstStyle/>
                    <a:p>
                      <a:pPr>
                        <a:lnSpc>
                          <a:spcPct val="107000"/>
                        </a:lnSpc>
                        <a:spcAft>
                          <a:spcPts val="0"/>
                        </a:spcAft>
                      </a:pPr>
                      <a:r>
                        <a:rPr lang="en-GB" sz="1200" b="1">
                          <a:effectLst/>
                          <a:latin typeface="Arial" panose="020B0604020202020204" pitchFamily="34" charset="0"/>
                          <a:ea typeface="Calibri" panose="020F0502020204030204" pitchFamily="34" charset="0"/>
                          <a:cs typeface="Arial" panose="020B0604020202020204" pitchFamily="34" charset="0"/>
                        </a:rPr>
                        <a:t>Backdating</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SzPts val="1100"/>
                        <a:buFont typeface="Symbol" panose="05050102010706020507" pitchFamily="18" charset="2"/>
                        <a:buChar char=""/>
                      </a:pPr>
                      <a:r>
                        <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rPr>
                        <a:t>We expect the scheme will launch for new childminders to apply in the Autumn. It may be necessary to backdate eligibility for the scheme from an earlier point in the year. </a:t>
                      </a:r>
                      <a:endParaRPr lang="en-GB" sz="110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SzPts val="1100"/>
                        <a:buFont typeface="Symbol" panose="05050102010706020507" pitchFamily="18" charset="2"/>
                        <a:buChar char=""/>
                      </a:pPr>
                      <a:r>
                        <a:rPr lang="en-GB" sz="1200">
                          <a:solidFill>
                            <a:schemeClr val="tx1"/>
                          </a:solidFill>
                          <a:effectLst/>
                          <a:latin typeface="Arial" panose="020B0604020202020204" pitchFamily="34" charset="0"/>
                          <a:ea typeface="Calibri" panose="020F0502020204030204" pitchFamily="34" charset="0"/>
                          <a:cs typeface="Arial" panose="020B0604020202020204" pitchFamily="34" charset="0"/>
                        </a:rPr>
                        <a:t>This will mean the provider will be processing a higher number of grants in the early weeks of the scheme to manage the backlog (it is difficult to predict take-up but this could be around1000 applicants).</a:t>
                      </a:r>
                      <a:endParaRPr lang="en-GB" sz="1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7828382"/>
                  </a:ext>
                </a:extLst>
              </a:tr>
              <a:tr h="789639">
                <a:tc>
                  <a:txBody>
                    <a:bodyPr/>
                    <a:lstStyle/>
                    <a:p>
                      <a:pPr>
                        <a:lnSpc>
                          <a:spcPct val="107000"/>
                        </a:lnSpc>
                        <a:spcAft>
                          <a:spcPts val="0"/>
                        </a:spcAft>
                      </a:pPr>
                      <a:r>
                        <a:rPr lang="en-GB" sz="1200" b="1">
                          <a:effectLst/>
                          <a:latin typeface="Arial" panose="020B0604020202020204" pitchFamily="34" charset="0"/>
                          <a:ea typeface="Calibri" panose="020F0502020204030204" pitchFamily="34" charset="0"/>
                          <a:cs typeface="Arial" panose="020B0604020202020204" pitchFamily="34" charset="0"/>
                        </a:rPr>
                        <a:t>Adding providers to scheme at later date</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SzPts val="1100"/>
                        <a:buFont typeface="Symbol" panose="05050102010706020507" pitchFamily="18" charset="2"/>
                        <a:buChar char=""/>
                      </a:pPr>
                      <a:r>
                        <a:rPr lang="en-GB" sz="1200">
                          <a:effectLst/>
                          <a:latin typeface="Arial" panose="020B0604020202020204" pitchFamily="34" charset="0"/>
                          <a:ea typeface="Calibri" panose="020F0502020204030204" pitchFamily="34" charset="0"/>
                          <a:cs typeface="Arial" panose="020B0604020202020204" pitchFamily="34" charset="0"/>
                        </a:rPr>
                        <a:t>The successful bidder m</a:t>
                      </a:r>
                      <a:r>
                        <a:rPr lang="en-GB" sz="1200">
                          <a:solidFill>
                            <a:schemeClr val="tx1"/>
                          </a:solidFill>
                          <a:effectLst/>
                          <a:latin typeface="Arial" panose="020B0604020202020204" pitchFamily="34" charset="0"/>
                          <a:ea typeface="Calibri" panose="020F0502020204030204" pitchFamily="34" charset="0"/>
                          <a:cs typeface="Arial" panose="020B0604020202020204" pitchFamily="34" charset="0"/>
                        </a:rPr>
                        <a:t>ay be required to scale up the service to administer the grant to an additional category of new entrant. Further details of these would be included within the ITT as an option to take up at a later date. </a:t>
                      </a: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6500158"/>
                  </a:ext>
                </a:extLst>
              </a:tr>
              <a:tr h="387547">
                <a:tc>
                  <a:txBody>
                    <a:bodyPr/>
                    <a:lstStyle/>
                    <a:p>
                      <a:pPr>
                        <a:lnSpc>
                          <a:spcPct val="107000"/>
                        </a:lnSpc>
                        <a:spcAft>
                          <a:spcPts val="0"/>
                        </a:spcAft>
                      </a:pPr>
                      <a:r>
                        <a:rPr lang="en-GB" sz="1200" b="1">
                          <a:effectLst/>
                          <a:latin typeface="Arial" panose="020B0604020202020204" pitchFamily="34" charset="0"/>
                          <a:ea typeface="Calibri" panose="020F0502020204030204" pitchFamily="34" charset="0"/>
                          <a:cs typeface="Arial" panose="020B0604020202020204" pitchFamily="34" charset="0"/>
                        </a:rPr>
                        <a:t>Mobilisation period of 30 days</a:t>
                      </a:r>
                    </a:p>
                    <a:p>
                      <a:pPr>
                        <a:lnSpc>
                          <a:spcPct val="107000"/>
                        </a:lnSpc>
                        <a:spcAft>
                          <a:spcPts val="0"/>
                        </a:spcAft>
                      </a:pP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7000"/>
                        </a:lnSpc>
                        <a:spcBef>
                          <a:spcPts val="0"/>
                        </a:spcBef>
                        <a:spcAft>
                          <a:spcPts val="0"/>
                        </a:spcAft>
                        <a:buClrTx/>
                        <a:buSzPts val="1100"/>
                        <a:buFont typeface="Symbol" panose="05050102010706020507" pitchFamily="18" charset="2"/>
                        <a:buChar char=""/>
                        <a:tabLst/>
                        <a:defRPr/>
                      </a:pPr>
                      <a:r>
                        <a:rPr kumimoji="0" lang="en-GB" sz="1200" b="0" i="0" u="none" strike="noStrike" kern="1200" cap="none" spc="0" normalizeH="0" baseline="0" noProof="0">
                          <a:ln>
                            <a:noFill/>
                          </a:ln>
                          <a:effectLst/>
                          <a:uLnTx/>
                          <a:uFillTx/>
                          <a:latin typeface="Arial" panose="020B0604020202020204" pitchFamily="34" charset="0"/>
                          <a:ea typeface="Calibri" panose="020F0502020204030204" pitchFamily="34" charset="0"/>
                          <a:cs typeface="Arial" panose="020B0604020202020204" pitchFamily="34" charset="0"/>
                        </a:rPr>
                        <a:t>The requirements of the scheme may mean the successful bidder is required to set up the scheme with a quick turnaround.</a:t>
                      </a:r>
                    </a:p>
                    <a:p>
                      <a:pPr marL="0" marR="0" lvl="0" indent="0" algn="l" defTabSz="914400" rtl="0" eaLnBrk="1" fontAlgn="auto" latinLnBrk="0" hangingPunct="1">
                        <a:lnSpc>
                          <a:spcPct val="107000"/>
                        </a:lnSpc>
                        <a:spcBef>
                          <a:spcPts val="0"/>
                        </a:spcBef>
                        <a:spcAft>
                          <a:spcPts val="0"/>
                        </a:spcAft>
                        <a:buClrTx/>
                        <a:buSzPts val="1100"/>
                        <a:buFont typeface="Symbol" panose="05050102010706020507" pitchFamily="18" charset="2"/>
                        <a:buNone/>
                        <a:tabLst/>
                        <a:defRPr/>
                      </a:pPr>
                      <a:endParaRPr kumimoji="0" lang="en-GB" sz="1200" b="0" i="0" u="none" strike="noStrike" kern="1200" cap="none" spc="0" normalizeH="0" baseline="0" noProof="0">
                        <a:ln>
                          <a:noFill/>
                        </a:ln>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3588108"/>
                  </a:ext>
                </a:extLst>
              </a:tr>
              <a:tr h="55368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00" b="1">
                          <a:effectLst/>
                          <a:latin typeface="Arial" panose="020B0604020202020204" pitchFamily="34" charset="0"/>
                          <a:ea typeface="Calibri" panose="020F0502020204030204" pitchFamily="34" charset="0"/>
                          <a:cs typeface="Arial" panose="020B0604020202020204" pitchFamily="34" charset="0"/>
                        </a:rPr>
                        <a:t>Payment Mechanism</a:t>
                      </a:r>
                      <a:endParaRPr lang="en-GB" sz="105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endParaRPr lang="en-GB" sz="1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7000"/>
                        </a:lnSpc>
                        <a:spcBef>
                          <a:spcPts val="0"/>
                        </a:spcBef>
                        <a:spcAft>
                          <a:spcPts val="0"/>
                        </a:spcAft>
                        <a:buClrTx/>
                        <a:buSzPts val="1100"/>
                        <a:buFont typeface="Arial" panose="020B0604020202020204" pitchFamily="34" charset="0"/>
                        <a:buChar char="•"/>
                        <a:tabLst/>
                        <a:defRPr/>
                      </a:pPr>
                      <a:r>
                        <a:rPr lang="en-GB" sz="1200">
                          <a:latin typeface="Arial" panose="020B0604020202020204" pitchFamily="34" charset="0"/>
                          <a:cs typeface="Arial" panose="020B0604020202020204" pitchFamily="34" charset="0"/>
                        </a:rPr>
                        <a:t>We are currently developing our payment mechanism approach. This will define how the supplier is paid and what is covered in a cost evaluation 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7748213"/>
                  </a:ext>
                </a:extLst>
              </a:tr>
            </a:tbl>
          </a:graphicData>
        </a:graphic>
      </p:graphicFrame>
      <p:sp>
        <p:nvSpPr>
          <p:cNvPr id="3" name="TextBox 2">
            <a:extLst>
              <a:ext uri="{FF2B5EF4-FFF2-40B4-BE49-F238E27FC236}">
                <a16:creationId xmlns:a16="http://schemas.microsoft.com/office/drawing/2014/main" id="{BD792059-CD60-B1BE-80E2-83741A735A17}"/>
              </a:ext>
            </a:extLst>
          </p:cNvPr>
          <p:cNvSpPr txBox="1"/>
          <p:nvPr/>
        </p:nvSpPr>
        <p:spPr>
          <a:xfrm>
            <a:off x="2663797" y="4795752"/>
            <a:ext cx="6951313" cy="1569660"/>
          </a:xfrm>
          <a:prstGeom prst="rect">
            <a:avLst/>
          </a:prstGeom>
          <a:noFill/>
          <a:ln w="19050">
            <a:solidFill>
              <a:schemeClr val="accent1"/>
            </a:solidFill>
          </a:ln>
        </p:spPr>
        <p:txBody>
          <a:bodyPr wrap="square" rtlCol="0">
            <a:spAutoFit/>
          </a:bodyPr>
          <a:lstStyle/>
          <a:p>
            <a:pPr marL="0" indent="0">
              <a:buFont typeface="Wingdings" pitchFamily="2" charset="2"/>
              <a:buNone/>
            </a:pPr>
            <a:r>
              <a:rPr lang="en-GB" sz="1200" b="0">
                <a:latin typeface="Arial" panose="020B0604020202020204" pitchFamily="34" charset="0"/>
                <a:cs typeface="Arial" panose="020B0604020202020204" pitchFamily="34" charset="0"/>
              </a:rPr>
              <a:t>The successful bidder will be expected to work with a range of partners to support delivery of the grant funding:</a:t>
            </a:r>
          </a:p>
          <a:p>
            <a:pPr marL="0" indent="0">
              <a:buFont typeface="Wingdings" pitchFamily="2" charset="2"/>
              <a:buNone/>
            </a:pPr>
            <a:endParaRPr lang="en-GB" sz="1200" b="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b="0">
                <a:latin typeface="Arial" panose="020B0604020202020204" pitchFamily="34" charset="0"/>
                <a:cs typeface="Arial" panose="020B0604020202020204" pitchFamily="34" charset="0"/>
              </a:rPr>
              <a:t>The Department for Education (Childminder Unit &amp; Commercial)</a:t>
            </a:r>
          </a:p>
          <a:p>
            <a:pPr marL="285750" indent="-285750">
              <a:buFont typeface="Arial" panose="020B0604020202020204" pitchFamily="34" charset="0"/>
              <a:buChar char="•"/>
            </a:pPr>
            <a:r>
              <a:rPr lang="en-GB" sz="1200" b="0">
                <a:latin typeface="Arial" panose="020B0604020202020204" pitchFamily="34" charset="0"/>
                <a:cs typeface="Arial" panose="020B0604020202020204" pitchFamily="34" charset="0"/>
              </a:rPr>
              <a:t>Ofsted</a:t>
            </a:r>
          </a:p>
          <a:p>
            <a:pPr marL="285750" indent="-285750">
              <a:buFont typeface="Arial" panose="020B0604020202020204" pitchFamily="34" charset="0"/>
              <a:buChar char="•"/>
            </a:pPr>
            <a:r>
              <a:rPr lang="en-GB" sz="1200" b="0">
                <a:latin typeface="Arial" panose="020B0604020202020204" pitchFamily="34" charset="0"/>
                <a:cs typeface="Arial" panose="020B0604020202020204" pitchFamily="34" charset="0"/>
              </a:rPr>
              <a:t>Childminder Agencies.</a:t>
            </a:r>
          </a:p>
          <a:p>
            <a:pPr marL="285750" indent="-285750">
              <a:buFont typeface="Arial" panose="020B0604020202020204" pitchFamily="34" charset="0"/>
              <a:buChar char="•"/>
            </a:pPr>
            <a:r>
              <a:rPr lang="en-GB" sz="1200" b="0">
                <a:latin typeface="Arial" panose="020B0604020202020204" pitchFamily="34" charset="0"/>
                <a:cs typeface="Arial" panose="020B0604020202020204" pitchFamily="34" charset="0"/>
              </a:rPr>
              <a:t>Prospective childminders.</a:t>
            </a:r>
          </a:p>
          <a:p>
            <a:pPr marL="285750" indent="-285750">
              <a:buFont typeface="Arial" panose="020B0604020202020204" pitchFamily="34" charset="0"/>
              <a:buChar char="•"/>
            </a:pPr>
            <a:r>
              <a:rPr lang="en-GB" sz="1200" b="0">
                <a:latin typeface="Arial" panose="020B0604020202020204" pitchFamily="34" charset="0"/>
                <a:cs typeface="Arial" panose="020B0604020202020204" pitchFamily="34" charset="0"/>
              </a:rPr>
              <a:t>An independent evaluator.</a:t>
            </a:r>
          </a:p>
        </p:txBody>
      </p:sp>
      <p:sp>
        <p:nvSpPr>
          <p:cNvPr id="4" name="TextBox 3">
            <a:extLst>
              <a:ext uri="{FF2B5EF4-FFF2-40B4-BE49-F238E27FC236}">
                <a16:creationId xmlns:a16="http://schemas.microsoft.com/office/drawing/2014/main" id="{EC5397A7-0E13-29D3-AB04-D71BE2F0E3CB}"/>
              </a:ext>
            </a:extLst>
          </p:cNvPr>
          <p:cNvSpPr txBox="1"/>
          <p:nvPr/>
        </p:nvSpPr>
        <p:spPr>
          <a:xfrm>
            <a:off x="52563" y="1029141"/>
            <a:ext cx="5721815"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We would also welcome your views on the following:</a:t>
            </a:r>
          </a:p>
        </p:txBody>
      </p:sp>
    </p:spTree>
    <p:extLst>
      <p:ext uri="{BB962C8B-B14F-4D97-AF65-F5344CB8AC3E}">
        <p14:creationId xmlns:p14="http://schemas.microsoft.com/office/powerpoint/2010/main" val="3658781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293A344-81FA-EF10-612F-207087E5DA52}"/>
              </a:ext>
            </a:extLst>
          </p:cNvPr>
          <p:cNvSpPr txBox="1">
            <a:spLocks/>
          </p:cNvSpPr>
          <p:nvPr/>
        </p:nvSpPr>
        <p:spPr>
          <a:xfrm>
            <a:off x="198609" y="1392413"/>
            <a:ext cx="6395920" cy="481704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500">
              <a:latin typeface="Arial"/>
              <a:cs typeface="Calibri"/>
            </a:endParaRPr>
          </a:p>
        </p:txBody>
      </p:sp>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963933" y="2611623"/>
            <a:ext cx="10515600" cy="757456"/>
          </a:xfrm>
          <a:solidFill>
            <a:srgbClr val="183860"/>
          </a:solidFill>
        </p:spPr>
        <p:txBody>
          <a:bodyPr>
            <a:normAutofit/>
          </a:bodyPr>
          <a:lstStyle/>
          <a:p>
            <a:pPr algn="ctr"/>
            <a:r>
              <a:rPr lang="en-GB" sz="4000">
                <a:solidFill>
                  <a:schemeClr val="bg1"/>
                </a:solidFill>
                <a:latin typeface="Arial"/>
                <a:cs typeface="Calibri Light"/>
              </a:rPr>
              <a:t>3. Commercial process and timeline</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pic>
        <p:nvPicPr>
          <p:cNvPr id="96" name="Picture 95" descr="Logo&#10;&#10;Description automatically generated">
            <a:extLst>
              <a:ext uri="{FF2B5EF4-FFF2-40B4-BE49-F238E27FC236}">
                <a16:creationId xmlns:a16="http://schemas.microsoft.com/office/drawing/2014/main" id="{20B06C38-93BC-3712-A499-DBDAEEA669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3394" y1="64825" x2="43394" y2="64825"/>
                        <a14:foregroundMark x1="57431" y1="56446" x2="57431" y2="56446"/>
                        <a14:foregroundMark x1="73119" y1="50092" x2="73119" y2="50092"/>
                        <a14:foregroundMark x1="18899" y1="51105" x2="18899" y2="51105"/>
                        <a14:foregroundMark x1="25505" y1="48987" x2="25505" y2="48987"/>
                        <a14:foregroundMark x1="31560" y1="47882" x2="31560" y2="47882"/>
                        <a14:foregroundMark x1="39174" y1="45856" x2="39174" y2="45856"/>
                        <a14:foregroundMark x1="48532" y1="44567" x2="48532" y2="44567"/>
                        <a14:foregroundMark x1="56514" y1="42910" x2="56514" y2="42910"/>
                        <a14:foregroundMark x1="60000" y1="41621" x2="60000" y2="41621"/>
                        <a14:foregroundMark x1="67615" y1="38950" x2="67615" y2="38950"/>
                        <a14:foregroundMark x1="71009" y1="39871" x2="71009" y2="39871"/>
                        <a14:foregroundMark x1="76147" y1="37661" x2="76147" y2="37661"/>
                        <a14:foregroundMark x1="25321" y1="45120" x2="25321" y2="45120"/>
                        <a14:foregroundMark x1="27156" y1="39595" x2="27156" y2="39595"/>
                        <a14:foregroundMark x1="27890" y1="38122" x2="27890" y2="38122"/>
                        <a14:foregroundMark x1="29450" y1="35359" x2="29450" y2="35359"/>
                        <a14:foregroundMark x1="28165" y1="34070" x2="28165" y2="34070"/>
                        <a14:foregroundMark x1="30550" y1="34622" x2="30550" y2="34622"/>
                        <a14:foregroundMark x1="33211" y1="32044" x2="33211" y2="32044"/>
                        <a14:foregroundMark x1="37982" y1="29742" x2="37982" y2="29742"/>
                        <a14:foregroundMark x1="43303" y1="27072" x2="43303" y2="27072"/>
                        <a14:foregroundMark x1="47248" y1="26335" x2="47248" y2="26335"/>
                        <a14:foregroundMark x1="47156" y1="23941" x2="47156" y2="23941"/>
                        <a14:foregroundMark x1="49174" y1="24954" x2="49174" y2="24954"/>
                        <a14:foregroundMark x1="52477" y1="26335" x2="52477" y2="26335"/>
                        <a14:foregroundMark x1="56239" y1="26796" x2="56239" y2="26796"/>
                        <a14:foregroundMark x1="58073" y1="27532" x2="58073" y2="27532"/>
                        <a14:foregroundMark x1="63028" y1="29374" x2="63028" y2="29374"/>
                        <a14:foregroundMark x1="64128" y1="30755" x2="64128" y2="30755"/>
                        <a14:foregroundMark x1="68716" y1="33610" x2="68716" y2="33610"/>
                        <a14:foregroundMark x1="72018" y1="29834" x2="72018" y2="29834"/>
                        <a14:foregroundMark x1="61835" y1="33425" x2="61835" y2="33425"/>
                        <a14:foregroundMark x1="43119" y1="73757" x2="43119" y2="73757"/>
                        <a14:foregroundMark x1="36697" y1="74494" x2="36697" y2="74494"/>
                        <a14:foregroundMark x1="40183" y1="78361" x2="40183" y2="78361"/>
                        <a14:foregroundMark x1="42202" y1="79098" x2="42202" y2="79098"/>
                        <a14:foregroundMark x1="47431" y1="79466" x2="47431" y2="79466"/>
                        <a14:foregroundMark x1="54220" y1="78729" x2="54220" y2="78729"/>
                        <a14:foregroundMark x1="58991" y1="79558" x2="58991" y2="79558"/>
                        <a14:foregroundMark x1="60550" y1="77993" x2="60550" y2="77993"/>
                        <a14:foregroundMark x1="65780" y1="74125" x2="65780" y2="74125"/>
                        <a14:foregroundMark x1="67156" y1="72284" x2="67156" y2="72284"/>
                        <a14:foregroundMark x1="69450" y1="71363" x2="69450" y2="71363"/>
                        <a14:foregroundMark x1="67523" y1="69613" x2="67523" y2="69613"/>
                        <a14:foregroundMark x1="73119" y1="68508" x2="73119" y2="68508"/>
                        <a14:foregroundMark x1="72936" y1="65838" x2="72936" y2="65838"/>
                        <a14:foregroundMark x1="79908" y1="63168" x2="79908" y2="63168"/>
                        <a14:backgroundMark x1="34312" y1="31492" x2="34312" y2="31492"/>
                        <a14:backgroundMark x1="38624" y1="28177" x2="38624" y2="28177"/>
                        <a14:backgroundMark x1="44587" y1="26427" x2="44587" y2="26427"/>
                        <a14:backgroundMark x1="27156" y1="40792" x2="27156" y2="40792"/>
                        <a14:backgroundMark x1="53761" y1="25599" x2="53761" y2="25599"/>
                        <a14:backgroundMark x1="59358" y1="27164" x2="59358" y2="27164"/>
                        <a14:backgroundMark x1="68165" y1="32689" x2="68165" y2="32689"/>
                        <a14:backgroundMark x1="72018" y1="38398" x2="72018" y2="38398"/>
                        <a14:backgroundMark x1="55413" y1="41713" x2="55413" y2="41713"/>
                        <a14:backgroundMark x1="38899" y1="77901" x2="38899" y2="77901"/>
                        <a14:backgroundMark x1="53028" y1="80203" x2="53028" y2="80203"/>
                        <a14:backgroundMark x1="65596" y1="75599" x2="65596" y2="75599"/>
                        <a14:backgroundMark x1="71651" y1="68692" x2="71651" y2="68692"/>
                      </a14:backgroundRemoval>
                    </a14:imgEffect>
                  </a14:imgLayer>
                </a14:imgProps>
              </a:ext>
              <a:ext uri="{28A0092B-C50C-407E-A947-70E740481C1C}">
                <a14:useLocalDpi xmlns:a14="http://schemas.microsoft.com/office/drawing/2010/main" val="0"/>
              </a:ext>
            </a:extLst>
          </a:blip>
          <a:stretch>
            <a:fillRect/>
          </a:stretch>
        </p:blipFill>
        <p:spPr>
          <a:xfrm>
            <a:off x="10839053" y="-181256"/>
            <a:ext cx="1313089" cy="1308270"/>
          </a:xfrm>
          <a:prstGeom prst="rect">
            <a:avLst/>
          </a:prstGeom>
        </p:spPr>
      </p:pic>
      <p:pic>
        <p:nvPicPr>
          <p:cNvPr id="17" name="Picture 16">
            <a:extLst>
              <a:ext uri="{FF2B5EF4-FFF2-40B4-BE49-F238E27FC236}">
                <a16:creationId xmlns:a16="http://schemas.microsoft.com/office/drawing/2014/main" id="{2802CEC3-CF90-24AA-02DC-EC13306AB5BE}"/>
              </a:ext>
            </a:extLst>
          </p:cNvPr>
          <p:cNvPicPr>
            <a:picLocks noChangeAspect="1"/>
          </p:cNvPicPr>
          <p:nvPr/>
        </p:nvPicPr>
        <p:blipFill rotWithShape="1">
          <a:blip r:embed="rId10"/>
          <a:srcRect r="125" b="2988"/>
          <a:stretch/>
        </p:blipFill>
        <p:spPr>
          <a:xfrm>
            <a:off x="-8906" y="6375254"/>
            <a:ext cx="12192000" cy="484810"/>
          </a:xfrm>
          <a:prstGeom prst="rect">
            <a:avLst/>
          </a:prstGeom>
        </p:spPr>
      </p:pic>
    </p:spTree>
    <p:extLst>
      <p:ext uri="{BB962C8B-B14F-4D97-AF65-F5344CB8AC3E}">
        <p14:creationId xmlns:p14="http://schemas.microsoft.com/office/powerpoint/2010/main" val="342896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293A344-81FA-EF10-612F-207087E5DA52}"/>
              </a:ext>
            </a:extLst>
          </p:cNvPr>
          <p:cNvSpPr txBox="1">
            <a:spLocks/>
          </p:cNvSpPr>
          <p:nvPr/>
        </p:nvSpPr>
        <p:spPr>
          <a:xfrm>
            <a:off x="198609" y="1392413"/>
            <a:ext cx="6395920" cy="481704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a:latin typeface="Arial"/>
              <a:cs typeface="Calibri"/>
            </a:endParaRPr>
          </a:p>
        </p:txBody>
      </p:sp>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52360" y="370600"/>
            <a:ext cx="12087279" cy="400110"/>
          </a:xfrm>
          <a:prstGeom prst="rect">
            <a:avLst/>
          </a:prstGeom>
          <a:noFill/>
        </p:spPr>
        <p:txBody>
          <a:bodyPr wrap="square">
            <a:spAutoFit/>
          </a:bodyPr>
          <a:lstStyle/>
          <a:p>
            <a:r>
              <a:rPr lang="en-GB" sz="2000">
                <a:solidFill>
                  <a:schemeClr val="bg1"/>
                </a:solidFill>
                <a:latin typeface="Arial" panose="020B0604020202020204" pitchFamily="34" charset="0"/>
                <a:cs typeface="Arial" panose="020B0604020202020204" pitchFamily="34" charset="0"/>
              </a:rPr>
              <a:t>High Level Proposed Indicative Commercial Timeline</a:t>
            </a:r>
          </a:p>
        </p:txBody>
      </p:sp>
      <p:pic>
        <p:nvPicPr>
          <p:cNvPr id="96" name="Picture 95" descr="Logo&#10;&#10;Description automatically generated">
            <a:extLst>
              <a:ext uri="{FF2B5EF4-FFF2-40B4-BE49-F238E27FC236}">
                <a16:creationId xmlns:a16="http://schemas.microsoft.com/office/drawing/2014/main" id="{20B06C38-93BC-3712-A499-DBDAEEA669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3394" y1="64825" x2="43394" y2="64825"/>
                        <a14:foregroundMark x1="57431" y1="56446" x2="57431" y2="56446"/>
                        <a14:foregroundMark x1="73119" y1="50092" x2="73119" y2="50092"/>
                        <a14:foregroundMark x1="18899" y1="51105" x2="18899" y2="51105"/>
                        <a14:foregroundMark x1="25505" y1="48987" x2="25505" y2="48987"/>
                        <a14:foregroundMark x1="31560" y1="47882" x2="31560" y2="47882"/>
                        <a14:foregroundMark x1="39174" y1="45856" x2="39174" y2="45856"/>
                        <a14:foregroundMark x1="48532" y1="44567" x2="48532" y2="44567"/>
                        <a14:foregroundMark x1="56514" y1="42910" x2="56514" y2="42910"/>
                        <a14:foregroundMark x1="60000" y1="41621" x2="60000" y2="41621"/>
                        <a14:foregroundMark x1="67615" y1="38950" x2="67615" y2="38950"/>
                        <a14:foregroundMark x1="71009" y1="39871" x2="71009" y2="39871"/>
                        <a14:foregroundMark x1="76147" y1="37661" x2="76147" y2="37661"/>
                        <a14:foregroundMark x1="25321" y1="45120" x2="25321" y2="45120"/>
                        <a14:foregroundMark x1="27156" y1="39595" x2="27156" y2="39595"/>
                        <a14:foregroundMark x1="27890" y1="38122" x2="27890" y2="38122"/>
                        <a14:foregroundMark x1="29450" y1="35359" x2="29450" y2="35359"/>
                        <a14:foregroundMark x1="28165" y1="34070" x2="28165" y2="34070"/>
                        <a14:foregroundMark x1="30550" y1="34622" x2="30550" y2="34622"/>
                        <a14:foregroundMark x1="33211" y1="32044" x2="33211" y2="32044"/>
                        <a14:foregroundMark x1="37982" y1="29742" x2="37982" y2="29742"/>
                        <a14:foregroundMark x1="43303" y1="27072" x2="43303" y2="27072"/>
                        <a14:foregroundMark x1="47248" y1="26335" x2="47248" y2="26335"/>
                        <a14:foregroundMark x1="47156" y1="23941" x2="47156" y2="23941"/>
                        <a14:foregroundMark x1="49174" y1="24954" x2="49174" y2="24954"/>
                        <a14:foregroundMark x1="52477" y1="26335" x2="52477" y2="26335"/>
                        <a14:foregroundMark x1="56239" y1="26796" x2="56239" y2="26796"/>
                        <a14:foregroundMark x1="58073" y1="27532" x2="58073" y2="27532"/>
                        <a14:foregroundMark x1="63028" y1="29374" x2="63028" y2="29374"/>
                        <a14:foregroundMark x1="64128" y1="30755" x2="64128" y2="30755"/>
                        <a14:foregroundMark x1="68716" y1="33610" x2="68716" y2="33610"/>
                        <a14:foregroundMark x1="72018" y1="29834" x2="72018" y2="29834"/>
                        <a14:foregroundMark x1="61835" y1="33425" x2="61835" y2="33425"/>
                        <a14:foregroundMark x1="43119" y1="73757" x2="43119" y2="73757"/>
                        <a14:foregroundMark x1="36697" y1="74494" x2="36697" y2="74494"/>
                        <a14:foregroundMark x1="40183" y1="78361" x2="40183" y2="78361"/>
                        <a14:foregroundMark x1="42202" y1="79098" x2="42202" y2="79098"/>
                        <a14:foregroundMark x1="47431" y1="79466" x2="47431" y2="79466"/>
                        <a14:foregroundMark x1="54220" y1="78729" x2="54220" y2="78729"/>
                        <a14:foregroundMark x1="58991" y1="79558" x2="58991" y2="79558"/>
                        <a14:foregroundMark x1="60550" y1="77993" x2="60550" y2="77993"/>
                        <a14:foregroundMark x1="65780" y1="74125" x2="65780" y2="74125"/>
                        <a14:foregroundMark x1="67156" y1="72284" x2="67156" y2="72284"/>
                        <a14:foregroundMark x1="69450" y1="71363" x2="69450" y2="71363"/>
                        <a14:foregroundMark x1="67523" y1="69613" x2="67523" y2="69613"/>
                        <a14:foregroundMark x1="73119" y1="68508" x2="73119" y2="68508"/>
                        <a14:foregroundMark x1="72936" y1="65838" x2="72936" y2="65838"/>
                        <a14:foregroundMark x1="79908" y1="63168" x2="79908" y2="63168"/>
                        <a14:backgroundMark x1="34312" y1="31492" x2="34312" y2="31492"/>
                        <a14:backgroundMark x1="38624" y1="28177" x2="38624" y2="28177"/>
                        <a14:backgroundMark x1="44587" y1="26427" x2="44587" y2="26427"/>
                        <a14:backgroundMark x1="27156" y1="40792" x2="27156" y2="40792"/>
                        <a14:backgroundMark x1="53761" y1="25599" x2="53761" y2="25599"/>
                        <a14:backgroundMark x1="59358" y1="27164" x2="59358" y2="27164"/>
                        <a14:backgroundMark x1="68165" y1="32689" x2="68165" y2="32689"/>
                        <a14:backgroundMark x1="72018" y1="38398" x2="72018" y2="38398"/>
                        <a14:backgroundMark x1="55413" y1="41713" x2="55413" y2="41713"/>
                        <a14:backgroundMark x1="38899" y1="77901" x2="38899" y2="77901"/>
                        <a14:backgroundMark x1="53028" y1="80203" x2="53028" y2="80203"/>
                        <a14:backgroundMark x1="65596" y1="75599" x2="65596" y2="75599"/>
                        <a14:backgroundMark x1="71651" y1="68692" x2="71651" y2="68692"/>
                      </a14:backgroundRemoval>
                    </a14:imgEffect>
                  </a14:imgLayer>
                </a14:imgProps>
              </a:ext>
              <a:ext uri="{28A0092B-C50C-407E-A947-70E740481C1C}">
                <a14:useLocalDpi xmlns:a14="http://schemas.microsoft.com/office/drawing/2010/main" val="0"/>
              </a:ext>
            </a:extLst>
          </a:blip>
          <a:stretch>
            <a:fillRect/>
          </a:stretch>
        </p:blipFill>
        <p:spPr>
          <a:xfrm>
            <a:off x="10839053" y="-181256"/>
            <a:ext cx="1313089" cy="1308270"/>
          </a:xfrm>
          <a:prstGeom prst="rect">
            <a:avLst/>
          </a:prstGeom>
        </p:spPr>
      </p:pic>
      <p:pic>
        <p:nvPicPr>
          <p:cNvPr id="17" name="Picture 16">
            <a:extLst>
              <a:ext uri="{FF2B5EF4-FFF2-40B4-BE49-F238E27FC236}">
                <a16:creationId xmlns:a16="http://schemas.microsoft.com/office/drawing/2014/main" id="{2802CEC3-CF90-24AA-02DC-EC13306AB5BE}"/>
              </a:ext>
            </a:extLst>
          </p:cNvPr>
          <p:cNvPicPr>
            <a:picLocks noChangeAspect="1"/>
          </p:cNvPicPr>
          <p:nvPr/>
        </p:nvPicPr>
        <p:blipFill rotWithShape="1">
          <a:blip r:embed="rId10"/>
          <a:srcRect r="125" b="2988"/>
          <a:stretch/>
        </p:blipFill>
        <p:spPr>
          <a:xfrm>
            <a:off x="-8906" y="6375254"/>
            <a:ext cx="12192000" cy="484810"/>
          </a:xfrm>
          <a:prstGeom prst="rect">
            <a:avLst/>
          </a:prstGeom>
        </p:spPr>
      </p:pic>
      <p:graphicFrame>
        <p:nvGraphicFramePr>
          <p:cNvPr id="3" name="Table 2">
            <a:extLst>
              <a:ext uri="{FF2B5EF4-FFF2-40B4-BE49-F238E27FC236}">
                <a16:creationId xmlns:a16="http://schemas.microsoft.com/office/drawing/2014/main" id="{675417F9-8741-D028-468D-BA65F07B3C0C}"/>
              </a:ext>
            </a:extLst>
          </p:cNvPr>
          <p:cNvGraphicFramePr>
            <a:graphicFrameLocks noGrp="1"/>
          </p:cNvGraphicFramePr>
          <p:nvPr>
            <p:extLst>
              <p:ext uri="{D42A27DB-BD31-4B8C-83A1-F6EECF244321}">
                <p14:modId xmlns:p14="http://schemas.microsoft.com/office/powerpoint/2010/main" val="177498757"/>
              </p:ext>
            </p:extLst>
          </p:nvPr>
        </p:nvGraphicFramePr>
        <p:xfrm>
          <a:off x="1912776" y="1818007"/>
          <a:ext cx="8126204" cy="2821794"/>
        </p:xfrm>
        <a:graphic>
          <a:graphicData uri="http://schemas.openxmlformats.org/drawingml/2006/table">
            <a:tbl>
              <a:tblPr firstRow="1" bandRow="1">
                <a:tableStyleId>{5940675A-B579-460E-94D1-54222C63F5DA}</a:tableStyleId>
              </a:tblPr>
              <a:tblGrid>
                <a:gridCol w="3806889">
                  <a:extLst>
                    <a:ext uri="{9D8B030D-6E8A-4147-A177-3AD203B41FA5}">
                      <a16:colId xmlns:a16="http://schemas.microsoft.com/office/drawing/2014/main" val="1773019123"/>
                    </a:ext>
                  </a:extLst>
                </a:gridCol>
                <a:gridCol w="4319315">
                  <a:extLst>
                    <a:ext uri="{9D8B030D-6E8A-4147-A177-3AD203B41FA5}">
                      <a16:colId xmlns:a16="http://schemas.microsoft.com/office/drawing/2014/main" val="2075108774"/>
                    </a:ext>
                  </a:extLst>
                </a:gridCol>
              </a:tblGrid>
              <a:tr h="593103">
                <a:tc>
                  <a:txBody>
                    <a:bodyPr/>
                    <a:lstStyle/>
                    <a:p>
                      <a:pPr algn="ctr" rtl="0" fontAlgn="ctr"/>
                      <a:r>
                        <a:rPr lang="en-GB" sz="1600" b="1" u="none" strike="noStrike">
                          <a:effectLst/>
                          <a:latin typeface="Arial" panose="020B0604020202020204" pitchFamily="34" charset="0"/>
                          <a:cs typeface="Arial" panose="020B0604020202020204" pitchFamily="34" charset="0"/>
                        </a:rPr>
                        <a:t>Activity</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3572" marR="3572" marT="3572" marB="0" anchor="ctr">
                    <a:solidFill>
                      <a:schemeClr val="accent5">
                        <a:lumMod val="60000"/>
                        <a:lumOff val="40000"/>
                      </a:schemeClr>
                    </a:solidFill>
                  </a:tcPr>
                </a:tc>
                <a:tc>
                  <a:txBody>
                    <a:bodyPr/>
                    <a:lstStyle/>
                    <a:p>
                      <a:pPr algn="ctr" rtl="0" fontAlgn="ctr"/>
                      <a:r>
                        <a:rPr lang="en-GB" sz="1600" b="1" u="none" strike="noStrike">
                          <a:effectLst/>
                          <a:latin typeface="Arial" panose="020B0604020202020204" pitchFamily="34" charset="0"/>
                          <a:cs typeface="Arial" panose="020B0604020202020204" pitchFamily="34" charset="0"/>
                        </a:rPr>
                        <a:t>Date</a:t>
                      </a:r>
                      <a:endParaRPr lang="en-GB" sz="1600" b="1" i="0" u="none" strike="noStrike">
                        <a:solidFill>
                          <a:srgbClr val="000000"/>
                        </a:solidFill>
                        <a:effectLst/>
                        <a:latin typeface="Arial" panose="020B0604020202020204" pitchFamily="34" charset="0"/>
                        <a:cs typeface="Arial" panose="020B0604020202020204" pitchFamily="34" charset="0"/>
                      </a:endParaRPr>
                    </a:p>
                  </a:txBody>
                  <a:tcPr marL="3572" marR="3572" marT="3572" marB="0" anchor="ctr">
                    <a:solidFill>
                      <a:schemeClr val="accent5">
                        <a:lumMod val="60000"/>
                        <a:lumOff val="40000"/>
                      </a:schemeClr>
                    </a:solidFill>
                  </a:tcPr>
                </a:tc>
                <a:extLst>
                  <a:ext uri="{0D108BD9-81ED-4DB2-BD59-A6C34878D82A}">
                    <a16:rowId xmlns:a16="http://schemas.microsoft.com/office/drawing/2014/main" val="3998032574"/>
                  </a:ext>
                </a:extLst>
              </a:tr>
              <a:tr h="394521">
                <a:tc>
                  <a:txBody>
                    <a:bodyPr/>
                    <a:lstStyle/>
                    <a:p>
                      <a:pPr algn="ctr" rtl="0" fontAlgn="ctr"/>
                      <a:r>
                        <a:rPr lang="en-GB" sz="1600" b="0" u="none" strike="noStrike">
                          <a:solidFill>
                            <a:srgbClr val="000000"/>
                          </a:solidFill>
                          <a:effectLst/>
                          <a:latin typeface="Arial" panose="020B0604020202020204" pitchFamily="34" charset="0"/>
                          <a:cs typeface="Arial" panose="020B0604020202020204" pitchFamily="34" charset="0"/>
                        </a:rPr>
                        <a:t>Market engagement (and 1-1s)</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3572" marR="3572" marT="3572" marB="0" anchor="ctr"/>
                </a:tc>
                <a:tc>
                  <a:txBody>
                    <a:bodyPr/>
                    <a:lstStyle/>
                    <a:p>
                      <a:pPr algn="ctr" rtl="0" fontAlgn="ctr"/>
                      <a:r>
                        <a:rPr lang="en-GB" sz="1600" b="0" u="none" strike="noStrike">
                          <a:solidFill>
                            <a:srgbClr val="000000"/>
                          </a:solidFill>
                          <a:effectLst/>
                          <a:latin typeface="Arial" panose="020B0604020202020204" pitchFamily="34" charset="0"/>
                          <a:cs typeface="Arial" panose="020B0604020202020204" pitchFamily="34" charset="0"/>
                        </a:rPr>
                        <a:t>March</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3572" marR="3572" marT="3572" marB="0" anchor="ctr"/>
                </a:tc>
                <a:extLst>
                  <a:ext uri="{0D108BD9-81ED-4DB2-BD59-A6C34878D82A}">
                    <a16:rowId xmlns:a16="http://schemas.microsoft.com/office/drawing/2014/main" val="2264281961"/>
                  </a:ext>
                </a:extLst>
              </a:tr>
              <a:tr h="394521">
                <a:tc>
                  <a:txBody>
                    <a:bodyPr/>
                    <a:lstStyle/>
                    <a:p>
                      <a:pPr algn="ctr" rtl="0" fontAlgn="ctr"/>
                      <a:r>
                        <a:rPr lang="en-GB" sz="1600" b="0" u="none" strike="noStrike">
                          <a:solidFill>
                            <a:srgbClr val="000000"/>
                          </a:solidFill>
                          <a:effectLst/>
                          <a:latin typeface="Arial" panose="020B0604020202020204" pitchFamily="34" charset="0"/>
                          <a:cs typeface="Arial" panose="020B0604020202020204" pitchFamily="34" charset="0"/>
                        </a:rPr>
                        <a:t>Launch procurement</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3572" marR="3572" marT="3572" marB="0" anchor="ctr"/>
                </a:tc>
                <a:tc>
                  <a:txBody>
                    <a:bodyPr/>
                    <a:lstStyle/>
                    <a:p>
                      <a:pPr algn="ctr" rtl="0" fontAlgn="ctr"/>
                      <a:r>
                        <a:rPr lang="en-GB" sz="1600" b="0" u="none" strike="noStrike">
                          <a:solidFill>
                            <a:srgbClr val="000000"/>
                          </a:solidFill>
                          <a:effectLst/>
                          <a:latin typeface="Arial" panose="020B0604020202020204" pitchFamily="34" charset="0"/>
                          <a:cs typeface="Arial" panose="020B0604020202020204" pitchFamily="34" charset="0"/>
                        </a:rPr>
                        <a:t>June</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3572" marR="3572" marT="3572" marB="0" anchor="ctr"/>
                </a:tc>
                <a:extLst>
                  <a:ext uri="{0D108BD9-81ED-4DB2-BD59-A6C34878D82A}">
                    <a16:rowId xmlns:a16="http://schemas.microsoft.com/office/drawing/2014/main" val="559485209"/>
                  </a:ext>
                </a:extLst>
              </a:tr>
              <a:tr h="394521">
                <a:tc>
                  <a:txBody>
                    <a:bodyPr/>
                    <a:lstStyle/>
                    <a:p>
                      <a:pPr algn="ctr" rtl="0" fontAlgn="ctr"/>
                      <a:r>
                        <a:rPr lang="en-GB" sz="1600" b="0" u="none" strike="noStrike">
                          <a:solidFill>
                            <a:srgbClr val="000000"/>
                          </a:solidFill>
                          <a:effectLst/>
                          <a:latin typeface="Arial" panose="020B0604020202020204" pitchFamily="34" charset="0"/>
                          <a:cs typeface="Arial" panose="020B0604020202020204" pitchFamily="34" charset="0"/>
                        </a:rPr>
                        <a:t>Bidding window</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3572" marR="3572" marT="3572" marB="0" anchor="ctr"/>
                </a:tc>
                <a:tc>
                  <a:txBody>
                    <a:bodyPr/>
                    <a:lstStyle/>
                    <a:p>
                      <a:pPr algn="ctr" rtl="0" fontAlgn="ctr"/>
                      <a:r>
                        <a:rPr lang="en-GB" sz="1600" b="0" u="none" strike="noStrike">
                          <a:solidFill>
                            <a:srgbClr val="000000"/>
                          </a:solidFill>
                          <a:effectLst/>
                          <a:latin typeface="Arial" panose="020B0604020202020204" pitchFamily="34" charset="0"/>
                          <a:cs typeface="Arial" panose="020B0604020202020204" pitchFamily="34" charset="0"/>
                        </a:rPr>
                        <a:t>4 Weeks</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3572" marR="3572" marT="3572" marB="0" anchor="ctr"/>
                </a:tc>
                <a:extLst>
                  <a:ext uri="{0D108BD9-81ED-4DB2-BD59-A6C34878D82A}">
                    <a16:rowId xmlns:a16="http://schemas.microsoft.com/office/drawing/2014/main" val="108696196"/>
                  </a:ext>
                </a:extLst>
              </a:tr>
              <a:tr h="348376">
                <a:tc>
                  <a:txBody>
                    <a:bodyPr/>
                    <a:lstStyle/>
                    <a:p>
                      <a:pPr algn="ctr" rtl="0" fontAlgn="ctr"/>
                      <a:r>
                        <a:rPr lang="en-GB" sz="1600" b="0" u="none" strike="noStrike">
                          <a:solidFill>
                            <a:schemeClr val="tx1"/>
                          </a:solidFill>
                          <a:effectLst/>
                          <a:latin typeface="Arial"/>
                          <a:cs typeface="Arial"/>
                        </a:rPr>
                        <a:t>Notification of Result</a:t>
                      </a:r>
                      <a:endParaRPr lang="en-GB" sz="1600" b="0" i="0" u="none" strike="noStrike">
                        <a:solidFill>
                          <a:schemeClr val="tx1"/>
                        </a:solidFill>
                        <a:effectLst/>
                        <a:latin typeface="Arial" panose="020B0604020202020204" pitchFamily="34" charset="0"/>
                        <a:cs typeface="Arial" panose="020B0604020202020204" pitchFamily="34" charset="0"/>
                      </a:endParaRPr>
                    </a:p>
                  </a:txBody>
                  <a:tcPr marL="3572" marR="3572" marT="3572" marB="0" anchor="ctr"/>
                </a:tc>
                <a:tc>
                  <a:txBody>
                    <a:bodyPr/>
                    <a:lstStyle/>
                    <a:p>
                      <a:pPr algn="ctr" rtl="0" fontAlgn="ctr"/>
                      <a:r>
                        <a:rPr lang="en-GB" sz="1600" b="0" u="none" strike="noStrike">
                          <a:solidFill>
                            <a:srgbClr val="000000"/>
                          </a:solidFill>
                          <a:effectLst/>
                          <a:latin typeface="Arial" panose="020B0604020202020204" pitchFamily="34" charset="0"/>
                          <a:cs typeface="Arial" panose="020B0604020202020204" pitchFamily="34" charset="0"/>
                        </a:rPr>
                        <a:t>August</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3572" marR="3572" marT="3572" marB="0" anchor="ctr"/>
                </a:tc>
                <a:extLst>
                  <a:ext uri="{0D108BD9-81ED-4DB2-BD59-A6C34878D82A}">
                    <a16:rowId xmlns:a16="http://schemas.microsoft.com/office/drawing/2014/main" val="3804854877"/>
                  </a:ext>
                </a:extLst>
              </a:tr>
              <a:tr h="348376">
                <a:tc>
                  <a:txBody>
                    <a:bodyPr/>
                    <a:lstStyle/>
                    <a:p>
                      <a:pPr algn="ctr" rtl="0" fontAlgn="ctr"/>
                      <a:r>
                        <a:rPr lang="en-GB" sz="1600" b="0" u="none" strike="noStrike">
                          <a:solidFill>
                            <a:schemeClr val="tx1"/>
                          </a:solidFill>
                          <a:effectLst/>
                          <a:latin typeface="Arial" panose="020B0604020202020204" pitchFamily="34" charset="0"/>
                          <a:cs typeface="Arial" panose="020B0604020202020204" pitchFamily="34" charset="0"/>
                        </a:rPr>
                        <a:t>Mobilisation period</a:t>
                      </a:r>
                      <a:endParaRPr lang="en-GB" sz="1600" b="0" i="0" u="none" strike="noStrike">
                        <a:solidFill>
                          <a:schemeClr val="tx1"/>
                        </a:solidFill>
                        <a:effectLst/>
                        <a:latin typeface="Arial" panose="020B0604020202020204" pitchFamily="34" charset="0"/>
                        <a:cs typeface="Arial" panose="020B0604020202020204" pitchFamily="34" charset="0"/>
                      </a:endParaRPr>
                    </a:p>
                  </a:txBody>
                  <a:tcPr marL="3572" marR="3572" marT="3572" marB="0" anchor="ctr"/>
                </a:tc>
                <a:tc>
                  <a:txBody>
                    <a:bodyPr/>
                    <a:lstStyle/>
                    <a:p>
                      <a:pPr algn="ctr" rtl="0" fontAlgn="ctr"/>
                      <a:r>
                        <a:rPr lang="en-GB" sz="1600" b="0" u="none" strike="noStrike">
                          <a:solidFill>
                            <a:srgbClr val="000000"/>
                          </a:solidFill>
                          <a:effectLst/>
                          <a:latin typeface="Arial" panose="020B0604020202020204" pitchFamily="34" charset="0"/>
                          <a:cs typeface="Arial" panose="020B0604020202020204" pitchFamily="34" charset="0"/>
                        </a:rPr>
                        <a:t>September</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3572" marR="3572" marT="3572" marB="0" anchor="ctr"/>
                </a:tc>
                <a:extLst>
                  <a:ext uri="{0D108BD9-81ED-4DB2-BD59-A6C34878D82A}">
                    <a16:rowId xmlns:a16="http://schemas.microsoft.com/office/drawing/2014/main" val="3926923475"/>
                  </a:ext>
                </a:extLst>
              </a:tr>
              <a:tr h="348376">
                <a:tc>
                  <a:txBody>
                    <a:bodyPr/>
                    <a:lstStyle/>
                    <a:p>
                      <a:pPr algn="ctr" rtl="0" fontAlgn="ctr"/>
                      <a:r>
                        <a:rPr lang="en-GB" sz="1600" b="0" u="none" strike="noStrike">
                          <a:solidFill>
                            <a:schemeClr val="tx1"/>
                          </a:solidFill>
                          <a:effectLst/>
                          <a:latin typeface="Arial" panose="020B0604020202020204" pitchFamily="34" charset="0"/>
                          <a:cs typeface="Arial" panose="020B0604020202020204" pitchFamily="34" charset="0"/>
                        </a:rPr>
                        <a:t>First grants issued</a:t>
                      </a:r>
                      <a:endParaRPr lang="en-GB" sz="1600" b="0" i="0" u="none" strike="noStrike">
                        <a:solidFill>
                          <a:schemeClr val="tx1"/>
                        </a:solidFill>
                        <a:effectLst/>
                        <a:latin typeface="Arial" panose="020B0604020202020204" pitchFamily="34" charset="0"/>
                        <a:cs typeface="Arial" panose="020B0604020202020204" pitchFamily="34" charset="0"/>
                      </a:endParaRPr>
                    </a:p>
                  </a:txBody>
                  <a:tcPr marL="3572" marR="3572" marT="3572" marB="0" anchor="ctr"/>
                </a:tc>
                <a:tc>
                  <a:txBody>
                    <a:bodyPr/>
                    <a:lstStyle/>
                    <a:p>
                      <a:pPr algn="ctr" rtl="0" fontAlgn="ctr"/>
                      <a:r>
                        <a:rPr lang="en-GB" sz="1600" b="0" u="none" strike="noStrike">
                          <a:solidFill>
                            <a:srgbClr val="000000"/>
                          </a:solidFill>
                          <a:effectLst/>
                          <a:latin typeface="Arial" panose="020B0604020202020204" pitchFamily="34" charset="0"/>
                          <a:cs typeface="Arial" panose="020B0604020202020204" pitchFamily="34" charset="0"/>
                        </a:rPr>
                        <a:t>October</a:t>
                      </a:r>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3572" marR="3572" marT="3572" marB="0" anchor="ctr"/>
                </a:tc>
                <a:extLst>
                  <a:ext uri="{0D108BD9-81ED-4DB2-BD59-A6C34878D82A}">
                    <a16:rowId xmlns:a16="http://schemas.microsoft.com/office/drawing/2014/main" val="1561608065"/>
                  </a:ext>
                </a:extLst>
              </a:tr>
            </a:tbl>
          </a:graphicData>
        </a:graphic>
      </p:graphicFrame>
    </p:spTree>
    <p:extLst>
      <p:ext uri="{BB962C8B-B14F-4D97-AF65-F5344CB8AC3E}">
        <p14:creationId xmlns:p14="http://schemas.microsoft.com/office/powerpoint/2010/main" val="3505501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E1242E-06DD-B424-D50D-A62B4DAC55DB}"/>
              </a:ext>
            </a:extLst>
          </p:cNvPr>
          <p:cNvSpPr txBox="1"/>
          <p:nvPr/>
        </p:nvSpPr>
        <p:spPr>
          <a:xfrm>
            <a:off x="112908" y="181226"/>
            <a:ext cx="1208727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a:ea typeface="+mn-ea"/>
                <a:cs typeface="Calibri Light"/>
              </a:rPr>
              <a:t>Commercial Process</a:t>
            </a:r>
            <a:endParaRPr kumimoji="0" lang="en-GB"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Slide Number Placeholder 1">
            <a:extLst>
              <a:ext uri="{FF2B5EF4-FFF2-40B4-BE49-F238E27FC236}">
                <a16:creationId xmlns:a16="http://schemas.microsoft.com/office/drawing/2014/main" id="{DE65DAAF-92B0-9CA1-AB58-580603FF41A3}"/>
              </a:ext>
            </a:extLst>
          </p:cNvPr>
          <p:cNvSpPr txBox="1">
            <a:spLocks/>
          </p:cNvSpPr>
          <p:nvPr/>
        </p:nvSpPr>
        <p:spPr>
          <a:xfrm>
            <a:off x="11554075" y="6414773"/>
            <a:ext cx="475195" cy="365125"/>
          </a:xfrm>
          <a:prstGeom prst="rect">
            <a:avLst/>
          </a:prstGeom>
        </p:spPr>
        <p:txBody>
          <a:bodyPr/>
          <a:lstStyle>
            <a:defPPr>
              <a:defRPr lang="en-US"/>
            </a:defPPr>
            <a:lvl1pPr>
              <a:defRPr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BFC64A3-A7C8-434A-BBA0-2CAEA11D801B}" type="slidenum">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DF7A657D-B0D5-EABF-2744-6D907774C8DF}"/>
              </a:ext>
            </a:extLst>
          </p:cNvPr>
          <p:cNvSpPr txBox="1"/>
          <p:nvPr/>
        </p:nvSpPr>
        <p:spPr>
          <a:xfrm>
            <a:off x="366346" y="1333499"/>
            <a:ext cx="11386038"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The Department for Education (DfE), subject to market insight, intends to publish this tendering opportunity via the Crown Commercial Services' </a:t>
            </a:r>
            <a:r>
              <a:rPr lang="en-GB">
                <a:latin typeface="Arial" panose="020B0604020202020204" pitchFamily="34" charset="0"/>
                <a:cs typeface="Arial" panose="020B0604020202020204" pitchFamily="34" charset="0"/>
                <a:hlinkClick r:id="rId3"/>
              </a:rPr>
              <a:t>RM6322</a:t>
            </a:r>
            <a:r>
              <a:rPr lang="en-GB">
                <a:latin typeface="Arial" panose="020B0604020202020204" pitchFamily="34" charset="0"/>
                <a:cs typeface="Arial" panose="020B0604020202020204" pitchFamily="34" charset="0"/>
              </a:rPr>
              <a:t> Fund Administration &amp; Disbursement Services DPS (FAADS) which went live on 28th November 2022 and replaces RM6172.</a:t>
            </a:r>
          </a:p>
          <a:p>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This procurement will be undertaken in accordance with Public Regulations 2015, particularly regulation 34. In this event, interested suppliers will need to ensure membership is formally obtained prior to tender publication, expected in mid-June 2023 (date TBC). The terms of contract will be aligned with the terms of the DPS, for more information, please see the CCS website.</a:t>
            </a:r>
          </a:p>
          <a:p>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Additionally, the DfE will be utilising its </a:t>
            </a:r>
            <a:r>
              <a:rPr lang="en-GB">
                <a:latin typeface="Arial" panose="020B0604020202020204" pitchFamily="34" charset="0"/>
                <a:cs typeface="Arial" panose="020B0604020202020204" pitchFamily="34" charset="0"/>
                <a:hlinkClick r:id="rId4"/>
              </a:rPr>
              <a:t>Jaggaer</a:t>
            </a:r>
            <a:r>
              <a:rPr lang="en-GB">
                <a:latin typeface="Arial" panose="020B0604020202020204" pitchFamily="34" charset="0"/>
                <a:cs typeface="Arial" panose="020B0604020202020204" pitchFamily="34" charset="0"/>
              </a:rPr>
              <a:t> e-procurement portal for the tender activity. All interested suppliers will also be required to self-serve register on this system. Upon publication, the entire tender pack will be available for download within this portal. All communications after publication will need to be sent via Jaggaer.</a:t>
            </a:r>
          </a:p>
        </p:txBody>
      </p:sp>
    </p:spTree>
    <p:extLst>
      <p:ext uri="{BB962C8B-B14F-4D97-AF65-F5344CB8AC3E}">
        <p14:creationId xmlns:p14="http://schemas.microsoft.com/office/powerpoint/2010/main" val="2624758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293A344-81FA-EF10-612F-207087E5DA52}"/>
              </a:ext>
            </a:extLst>
          </p:cNvPr>
          <p:cNvSpPr txBox="1">
            <a:spLocks/>
          </p:cNvSpPr>
          <p:nvPr/>
        </p:nvSpPr>
        <p:spPr>
          <a:xfrm>
            <a:off x="198609" y="1392413"/>
            <a:ext cx="6395920" cy="481704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a:latin typeface="Arial"/>
              <a:cs typeface="Calibri"/>
            </a:endParaRPr>
          </a:p>
        </p:txBody>
      </p:sp>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52360" y="370600"/>
            <a:ext cx="12087279" cy="461665"/>
          </a:xfrm>
          <a:prstGeom prst="rect">
            <a:avLst/>
          </a:prstGeom>
          <a:noFill/>
        </p:spPr>
        <p:txBody>
          <a:bodyPr wrap="square">
            <a:spAutoFit/>
          </a:bodyPr>
          <a:lstStyle/>
          <a:p>
            <a:r>
              <a:rPr lang="en-GB" sz="2400">
                <a:solidFill>
                  <a:schemeClr val="bg1"/>
                </a:solidFill>
                <a:latin typeface="Arial" panose="020B0604020202020204" pitchFamily="34" charset="0"/>
                <a:cs typeface="Arial" panose="020B0604020202020204" pitchFamily="34" charset="0"/>
              </a:rPr>
              <a:t>Commercial Headlines</a:t>
            </a:r>
          </a:p>
        </p:txBody>
      </p:sp>
      <p:pic>
        <p:nvPicPr>
          <p:cNvPr id="96" name="Picture 95" descr="Logo&#10;&#10;Description automatically generated">
            <a:extLst>
              <a:ext uri="{FF2B5EF4-FFF2-40B4-BE49-F238E27FC236}">
                <a16:creationId xmlns:a16="http://schemas.microsoft.com/office/drawing/2014/main" id="{20B06C38-93BC-3712-A499-DBDAEEA669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3394" y1="64825" x2="43394" y2="64825"/>
                        <a14:foregroundMark x1="57431" y1="56446" x2="57431" y2="56446"/>
                        <a14:foregroundMark x1="73119" y1="50092" x2="73119" y2="50092"/>
                        <a14:foregroundMark x1="18899" y1="51105" x2="18899" y2="51105"/>
                        <a14:foregroundMark x1="25505" y1="48987" x2="25505" y2="48987"/>
                        <a14:foregroundMark x1="31560" y1="47882" x2="31560" y2="47882"/>
                        <a14:foregroundMark x1="39174" y1="45856" x2="39174" y2="45856"/>
                        <a14:foregroundMark x1="48532" y1="44567" x2="48532" y2="44567"/>
                        <a14:foregroundMark x1="56514" y1="42910" x2="56514" y2="42910"/>
                        <a14:foregroundMark x1="60000" y1="41621" x2="60000" y2="41621"/>
                        <a14:foregroundMark x1="67615" y1="38950" x2="67615" y2="38950"/>
                        <a14:foregroundMark x1="71009" y1="39871" x2="71009" y2="39871"/>
                        <a14:foregroundMark x1="76147" y1="37661" x2="76147" y2="37661"/>
                        <a14:foregroundMark x1="25321" y1="45120" x2="25321" y2="45120"/>
                        <a14:foregroundMark x1="27156" y1="39595" x2="27156" y2="39595"/>
                        <a14:foregroundMark x1="27890" y1="38122" x2="27890" y2="38122"/>
                        <a14:foregroundMark x1="29450" y1="35359" x2="29450" y2="35359"/>
                        <a14:foregroundMark x1="28165" y1="34070" x2="28165" y2="34070"/>
                        <a14:foregroundMark x1="30550" y1="34622" x2="30550" y2="34622"/>
                        <a14:foregroundMark x1="33211" y1="32044" x2="33211" y2="32044"/>
                        <a14:foregroundMark x1="37982" y1="29742" x2="37982" y2="29742"/>
                        <a14:foregroundMark x1="43303" y1="27072" x2="43303" y2="27072"/>
                        <a14:foregroundMark x1="47248" y1="26335" x2="47248" y2="26335"/>
                        <a14:foregroundMark x1="47156" y1="23941" x2="47156" y2="23941"/>
                        <a14:foregroundMark x1="49174" y1="24954" x2="49174" y2="24954"/>
                        <a14:foregroundMark x1="52477" y1="26335" x2="52477" y2="26335"/>
                        <a14:foregroundMark x1="56239" y1="26796" x2="56239" y2="26796"/>
                        <a14:foregroundMark x1="58073" y1="27532" x2="58073" y2="27532"/>
                        <a14:foregroundMark x1="63028" y1="29374" x2="63028" y2="29374"/>
                        <a14:foregroundMark x1="64128" y1="30755" x2="64128" y2="30755"/>
                        <a14:foregroundMark x1="68716" y1="33610" x2="68716" y2="33610"/>
                        <a14:foregroundMark x1="72018" y1="29834" x2="72018" y2="29834"/>
                        <a14:foregroundMark x1="61835" y1="33425" x2="61835" y2="33425"/>
                        <a14:foregroundMark x1="43119" y1="73757" x2="43119" y2="73757"/>
                        <a14:foregroundMark x1="36697" y1="74494" x2="36697" y2="74494"/>
                        <a14:foregroundMark x1="40183" y1="78361" x2="40183" y2="78361"/>
                        <a14:foregroundMark x1="42202" y1="79098" x2="42202" y2="79098"/>
                        <a14:foregroundMark x1="47431" y1="79466" x2="47431" y2="79466"/>
                        <a14:foregroundMark x1="54220" y1="78729" x2="54220" y2="78729"/>
                        <a14:foregroundMark x1="58991" y1="79558" x2="58991" y2="79558"/>
                        <a14:foregroundMark x1="60550" y1="77993" x2="60550" y2="77993"/>
                        <a14:foregroundMark x1="65780" y1="74125" x2="65780" y2="74125"/>
                        <a14:foregroundMark x1="67156" y1="72284" x2="67156" y2="72284"/>
                        <a14:foregroundMark x1="69450" y1="71363" x2="69450" y2="71363"/>
                        <a14:foregroundMark x1="67523" y1="69613" x2="67523" y2="69613"/>
                        <a14:foregroundMark x1="73119" y1="68508" x2="73119" y2="68508"/>
                        <a14:foregroundMark x1="72936" y1="65838" x2="72936" y2="65838"/>
                        <a14:foregroundMark x1="79908" y1="63168" x2="79908" y2="63168"/>
                        <a14:backgroundMark x1="34312" y1="31492" x2="34312" y2="31492"/>
                        <a14:backgroundMark x1="38624" y1="28177" x2="38624" y2="28177"/>
                        <a14:backgroundMark x1="44587" y1="26427" x2="44587" y2="26427"/>
                        <a14:backgroundMark x1="27156" y1="40792" x2="27156" y2="40792"/>
                        <a14:backgroundMark x1="53761" y1="25599" x2="53761" y2="25599"/>
                        <a14:backgroundMark x1="59358" y1="27164" x2="59358" y2="27164"/>
                        <a14:backgroundMark x1="68165" y1="32689" x2="68165" y2="32689"/>
                        <a14:backgroundMark x1="72018" y1="38398" x2="72018" y2="38398"/>
                        <a14:backgroundMark x1="55413" y1="41713" x2="55413" y2="41713"/>
                        <a14:backgroundMark x1="38899" y1="77901" x2="38899" y2="77901"/>
                        <a14:backgroundMark x1="53028" y1="80203" x2="53028" y2="80203"/>
                        <a14:backgroundMark x1="65596" y1="75599" x2="65596" y2="75599"/>
                        <a14:backgroundMark x1="71651" y1="68692" x2="71651" y2="68692"/>
                      </a14:backgroundRemoval>
                    </a14:imgEffect>
                  </a14:imgLayer>
                </a14:imgProps>
              </a:ext>
              <a:ext uri="{28A0092B-C50C-407E-A947-70E740481C1C}">
                <a14:useLocalDpi xmlns:a14="http://schemas.microsoft.com/office/drawing/2010/main" val="0"/>
              </a:ext>
            </a:extLst>
          </a:blip>
          <a:stretch>
            <a:fillRect/>
          </a:stretch>
        </p:blipFill>
        <p:spPr>
          <a:xfrm>
            <a:off x="10839053" y="-181256"/>
            <a:ext cx="1313089" cy="1308270"/>
          </a:xfrm>
          <a:prstGeom prst="rect">
            <a:avLst/>
          </a:prstGeom>
        </p:spPr>
      </p:pic>
      <p:pic>
        <p:nvPicPr>
          <p:cNvPr id="17" name="Picture 16">
            <a:extLst>
              <a:ext uri="{FF2B5EF4-FFF2-40B4-BE49-F238E27FC236}">
                <a16:creationId xmlns:a16="http://schemas.microsoft.com/office/drawing/2014/main" id="{2802CEC3-CF90-24AA-02DC-EC13306AB5BE}"/>
              </a:ext>
            </a:extLst>
          </p:cNvPr>
          <p:cNvPicPr>
            <a:picLocks noChangeAspect="1"/>
          </p:cNvPicPr>
          <p:nvPr/>
        </p:nvPicPr>
        <p:blipFill rotWithShape="1">
          <a:blip r:embed="rId10"/>
          <a:srcRect r="125" b="2988"/>
          <a:stretch/>
        </p:blipFill>
        <p:spPr>
          <a:xfrm>
            <a:off x="-8906" y="6375254"/>
            <a:ext cx="12192000" cy="484810"/>
          </a:xfrm>
          <a:prstGeom prst="rect">
            <a:avLst/>
          </a:prstGeom>
        </p:spPr>
      </p:pic>
      <p:sp>
        <p:nvSpPr>
          <p:cNvPr id="3" name="Rectangle 2">
            <a:extLst>
              <a:ext uri="{FF2B5EF4-FFF2-40B4-BE49-F238E27FC236}">
                <a16:creationId xmlns:a16="http://schemas.microsoft.com/office/drawing/2014/main" id="{30D7CDF9-A06A-D4E3-2340-7B97C7CC550A}"/>
              </a:ext>
            </a:extLst>
          </p:cNvPr>
          <p:cNvSpPr/>
          <p:nvPr/>
        </p:nvSpPr>
        <p:spPr>
          <a:xfrm>
            <a:off x="656495" y="1660577"/>
            <a:ext cx="5089520" cy="4247317"/>
          </a:xfrm>
          <a:prstGeom prst="rect">
            <a:avLst/>
          </a:prstGeom>
        </p:spPr>
        <p:txBody>
          <a:bodyPr wrap="square" lIns="91440" tIns="45720" rIns="91440" bIns="45720" anchor="t">
            <a:spAutoFit/>
          </a:bodyPr>
          <a:lstStyle/>
          <a:p>
            <a:pPr marL="285750" indent="-285750" fontAlgn="base">
              <a:buFont typeface="Arial" panose="020B0604020202020204" pitchFamily="34" charset="0"/>
              <a:buChar char="•"/>
            </a:pPr>
            <a:r>
              <a:rPr lang="en-GB">
                <a:latin typeface="Arial" panose="020B0604020202020204" pitchFamily="34" charset="0"/>
                <a:cs typeface="Arial" panose="020B0604020202020204" pitchFamily="34" charset="0"/>
              </a:rPr>
              <a:t>Single stage 'call off' procurement</a:t>
            </a:r>
            <a:r>
              <a:rPr lang="en-US">
                <a:latin typeface="Arial" panose="020B0604020202020204" pitchFamily="34" charset="0"/>
                <a:cs typeface="Arial" panose="020B0604020202020204" pitchFamily="34" charset="0"/>
              </a:rPr>
              <a:t>​ via RM6322</a:t>
            </a: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GB">
                <a:latin typeface="Arial" panose="020B0604020202020204" pitchFamily="34" charset="0"/>
                <a:cs typeface="Arial" panose="020B0604020202020204" pitchFamily="34" charset="0"/>
              </a:rPr>
              <a:t>No opportunity for negotiation</a:t>
            </a:r>
            <a:r>
              <a:rPr lang="en-US">
                <a:latin typeface="Arial" panose="020B0604020202020204" pitchFamily="34" charset="0"/>
                <a:cs typeface="Arial" panose="020B0604020202020204" pitchFamily="34" charset="0"/>
              </a:rPr>
              <a:t>​</a:t>
            </a:r>
            <a:br>
              <a:rPr lang="en-US">
                <a:latin typeface="Arial" panose="020B0604020202020204" pitchFamily="34" charset="0"/>
                <a:cs typeface="Arial" panose="020B0604020202020204" pitchFamily="34" charset="0"/>
              </a:rPr>
            </a:br>
            <a:endParaRPr lang="en-US">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GB">
                <a:latin typeface="Arial" panose="020B0604020202020204" pitchFamily="34" charset="0"/>
                <a:cs typeface="Arial" panose="020B0604020202020204" pitchFamily="34" charset="0"/>
              </a:rPr>
              <a:t>Contract to be awarded in August 2023</a:t>
            </a:r>
            <a:br>
              <a:rPr lang="en-GB" strike="sngStrike">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a:t>
            </a:r>
          </a:p>
          <a:p>
            <a:pPr marL="285750" indent="-285750" fontAlgn="base">
              <a:buFont typeface="Arial" panose="020B0604020202020204" pitchFamily="34" charset="0"/>
              <a:buChar char="•"/>
            </a:pPr>
            <a:r>
              <a:rPr lang="en-GB">
                <a:latin typeface="Arial" panose="020B0604020202020204" pitchFamily="34" charset="0"/>
                <a:cs typeface="Arial" panose="020B0604020202020204" pitchFamily="34" charset="0"/>
              </a:rPr>
              <a:t>30 day mobilisation period​</a:t>
            </a:r>
            <a:br>
              <a:rPr lang="en-GB">
                <a:latin typeface="Arial" panose="020B0604020202020204" pitchFamily="34" charset="0"/>
                <a:cs typeface="Arial" panose="020B0604020202020204" pitchFamily="34" charset="0"/>
              </a:rPr>
            </a:br>
            <a:endParaRPr lang="en-GB">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GB">
                <a:latin typeface="Arial" panose="020B0604020202020204" pitchFamily="34" charset="0"/>
                <a:cs typeface="Arial" panose="020B0604020202020204" pitchFamily="34" charset="0"/>
              </a:rPr>
              <a:t>Service starts in Autumn 2023</a:t>
            </a:r>
          </a:p>
          <a:p>
            <a:pPr marL="285750" indent="-285750" fontAlgn="base">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GB">
                <a:latin typeface="Arial" panose="020B0604020202020204" pitchFamily="34" charset="0"/>
                <a:cs typeface="Arial" panose="020B0604020202020204" pitchFamily="34" charset="0"/>
              </a:rPr>
              <a:t>The initial contract term will be 24 months, with the option to extend by up to an additional 12 months at the DfE's sole discretion.</a:t>
            </a:r>
          </a:p>
        </p:txBody>
      </p:sp>
      <p:sp>
        <p:nvSpPr>
          <p:cNvPr id="4" name="Content Placeholder 2">
            <a:extLst>
              <a:ext uri="{FF2B5EF4-FFF2-40B4-BE49-F238E27FC236}">
                <a16:creationId xmlns:a16="http://schemas.microsoft.com/office/drawing/2014/main" id="{6BC380E2-BC21-8F78-D5FA-AC3503C0CA6E}"/>
              </a:ext>
            </a:extLst>
          </p:cNvPr>
          <p:cNvSpPr>
            <a:spLocks noGrp="1"/>
          </p:cNvSpPr>
          <p:nvPr>
            <p:ph idx="1"/>
          </p:nvPr>
        </p:nvSpPr>
        <p:spPr>
          <a:xfrm>
            <a:off x="6349469" y="1692301"/>
            <a:ext cx="5414339" cy="3148885"/>
          </a:xfrm>
        </p:spPr>
        <p:txBody>
          <a:bodyPr>
            <a:normAutofit lnSpcReduction="10000"/>
          </a:bodyPr>
          <a:lstStyle/>
          <a:p>
            <a:pPr marL="0" indent="0">
              <a:spcBef>
                <a:spcPct val="0"/>
              </a:spcBef>
              <a:buNone/>
              <a:defRPr/>
            </a:pPr>
            <a:r>
              <a:rPr lang="en-GB" altLang="en-US" sz="1800" b="0" kern="1200">
                <a:latin typeface="Arial" panose="020B0604020202020204" pitchFamily="34" charset="0"/>
                <a:cs typeface="Arial" panose="020B0604020202020204" pitchFamily="34" charset="0"/>
              </a:rPr>
              <a:t>Organisations must not:</a:t>
            </a:r>
          </a:p>
          <a:p>
            <a:pPr marL="0" indent="0">
              <a:spcBef>
                <a:spcPct val="0"/>
              </a:spcBef>
              <a:buNone/>
              <a:defRPr/>
            </a:pPr>
            <a:endParaRPr lang="en-GB" altLang="en-US" sz="1800" b="0" kern="1200">
              <a:latin typeface="Arial" panose="020B0604020202020204" pitchFamily="34" charset="0"/>
              <a:cs typeface="Arial" panose="020B0604020202020204" pitchFamily="34" charset="0"/>
            </a:endParaRPr>
          </a:p>
          <a:p>
            <a:pPr>
              <a:spcBef>
                <a:spcPct val="0"/>
              </a:spcBef>
              <a:defRPr/>
            </a:pPr>
            <a:r>
              <a:rPr lang="en-GB" altLang="en-US" sz="1800" b="0" kern="1200">
                <a:latin typeface="Arial" panose="020B0604020202020204" pitchFamily="34" charset="0"/>
                <a:cs typeface="Arial" panose="020B0604020202020204" pitchFamily="34" charset="0"/>
              </a:rPr>
              <a:t>Canvass help, assistance or opinion on the tender or the procurement process in general from any DfE employee or other Government Department, Agency or Non Department Public Body other than through the e-Tendering portal message board.</a:t>
            </a:r>
          </a:p>
          <a:p>
            <a:pPr>
              <a:spcBef>
                <a:spcPct val="0"/>
              </a:spcBef>
              <a:defRPr/>
            </a:pPr>
            <a:endParaRPr lang="en-GB" altLang="en-US" sz="1800" b="0" kern="1200">
              <a:latin typeface="Arial" panose="020B0604020202020204" pitchFamily="34" charset="0"/>
              <a:cs typeface="Arial" panose="020B0604020202020204" pitchFamily="34" charset="0"/>
            </a:endParaRPr>
          </a:p>
          <a:p>
            <a:pPr>
              <a:spcBef>
                <a:spcPct val="0"/>
              </a:spcBef>
              <a:defRPr/>
            </a:pPr>
            <a:r>
              <a:rPr lang="en-GB" altLang="en-US" sz="1800" b="0" kern="1200">
                <a:latin typeface="Arial" panose="020B0604020202020204" pitchFamily="34" charset="0"/>
                <a:cs typeface="Arial" panose="020B0604020202020204" pitchFamily="34" charset="0"/>
              </a:rPr>
              <a:t>Submit a partially completed tender as this will not be evaluated.</a:t>
            </a:r>
            <a:br>
              <a:rPr lang="en-GB" altLang="en-US" sz="1800" b="0" kern="1200">
                <a:latin typeface="Arial" panose="020B0604020202020204" pitchFamily="34" charset="0"/>
                <a:cs typeface="Arial" panose="020B0604020202020204" pitchFamily="34" charset="0"/>
              </a:rPr>
            </a:br>
            <a:endParaRPr lang="en-GB" altLang="en-US" sz="1800" b="0" kern="1200">
              <a:latin typeface="Arial" panose="020B0604020202020204" pitchFamily="34" charset="0"/>
              <a:cs typeface="Arial" panose="020B0604020202020204" pitchFamily="34" charset="0"/>
            </a:endParaRPr>
          </a:p>
          <a:p>
            <a:pPr>
              <a:spcBef>
                <a:spcPct val="0"/>
              </a:spcBef>
              <a:defRPr/>
            </a:pPr>
            <a:r>
              <a:rPr lang="en-GB" altLang="en-US" sz="1800" b="0" kern="1200">
                <a:latin typeface="Arial" panose="020B0604020202020204" pitchFamily="34" charset="0"/>
                <a:cs typeface="Arial" panose="020B0604020202020204" pitchFamily="34" charset="0"/>
              </a:rPr>
              <a:t>Submit a tender after the closing date and time. </a:t>
            </a:r>
          </a:p>
          <a:p>
            <a:pPr marL="160735" indent="-160735">
              <a:spcBef>
                <a:spcPct val="0"/>
              </a:spcBef>
              <a:defRPr/>
            </a:pPr>
            <a:endParaRPr lang="en-GB" altLang="en-US" b="0" kern="1200">
              <a:latin typeface="Arial" panose="020B0604020202020204" pitchFamily="34" charset="0"/>
              <a:cs typeface="Arial" panose="020B0604020202020204" pitchFamily="34" charset="0"/>
            </a:endParaRPr>
          </a:p>
          <a:p>
            <a:pPr>
              <a:defRPr/>
            </a:pPr>
            <a:endParaRPr lang="en-GB" sz="1125">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9294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293A344-81FA-EF10-612F-207087E5DA52}"/>
              </a:ext>
            </a:extLst>
          </p:cNvPr>
          <p:cNvSpPr txBox="1">
            <a:spLocks/>
          </p:cNvSpPr>
          <p:nvPr/>
        </p:nvSpPr>
        <p:spPr>
          <a:xfrm>
            <a:off x="198609" y="1392413"/>
            <a:ext cx="6395920" cy="481704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a:latin typeface="Arial"/>
              <a:cs typeface="Calibri"/>
            </a:endParaRPr>
          </a:p>
        </p:txBody>
      </p:sp>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52360" y="370600"/>
            <a:ext cx="12087279" cy="400110"/>
          </a:xfrm>
          <a:prstGeom prst="rect">
            <a:avLst/>
          </a:prstGeom>
          <a:noFill/>
        </p:spPr>
        <p:txBody>
          <a:bodyPr wrap="square">
            <a:spAutoFit/>
          </a:bodyPr>
          <a:lstStyle/>
          <a:p>
            <a:r>
              <a:rPr lang="en-GB" sz="2000">
                <a:solidFill>
                  <a:schemeClr val="bg1"/>
                </a:solidFill>
                <a:latin typeface="Arial" panose="020B0604020202020204" pitchFamily="34" charset="0"/>
                <a:cs typeface="Arial" panose="020B0604020202020204" pitchFamily="34" charset="0"/>
              </a:rPr>
              <a:t>Stages of the Tendering Process</a:t>
            </a:r>
          </a:p>
        </p:txBody>
      </p:sp>
      <p:pic>
        <p:nvPicPr>
          <p:cNvPr id="96" name="Picture 95" descr="Logo&#10;&#10;Description automatically generated">
            <a:extLst>
              <a:ext uri="{FF2B5EF4-FFF2-40B4-BE49-F238E27FC236}">
                <a16:creationId xmlns:a16="http://schemas.microsoft.com/office/drawing/2014/main" id="{20B06C38-93BC-3712-A499-DBDAEEA669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3394" y1="64825" x2="43394" y2="64825"/>
                        <a14:foregroundMark x1="57431" y1="56446" x2="57431" y2="56446"/>
                        <a14:foregroundMark x1="73119" y1="50092" x2="73119" y2="50092"/>
                        <a14:foregroundMark x1="18899" y1="51105" x2="18899" y2="51105"/>
                        <a14:foregroundMark x1="25505" y1="48987" x2="25505" y2="48987"/>
                        <a14:foregroundMark x1="31560" y1="47882" x2="31560" y2="47882"/>
                        <a14:foregroundMark x1="39174" y1="45856" x2="39174" y2="45856"/>
                        <a14:foregroundMark x1="48532" y1="44567" x2="48532" y2="44567"/>
                        <a14:foregroundMark x1="56514" y1="42910" x2="56514" y2="42910"/>
                        <a14:foregroundMark x1="60000" y1="41621" x2="60000" y2="41621"/>
                        <a14:foregroundMark x1="67615" y1="38950" x2="67615" y2="38950"/>
                        <a14:foregroundMark x1="71009" y1="39871" x2="71009" y2="39871"/>
                        <a14:foregroundMark x1="76147" y1="37661" x2="76147" y2="37661"/>
                        <a14:foregroundMark x1="25321" y1="45120" x2="25321" y2="45120"/>
                        <a14:foregroundMark x1="27156" y1="39595" x2="27156" y2="39595"/>
                        <a14:foregroundMark x1="27890" y1="38122" x2="27890" y2="38122"/>
                        <a14:foregroundMark x1="29450" y1="35359" x2="29450" y2="35359"/>
                        <a14:foregroundMark x1="28165" y1="34070" x2="28165" y2="34070"/>
                        <a14:foregroundMark x1="30550" y1="34622" x2="30550" y2="34622"/>
                        <a14:foregroundMark x1="33211" y1="32044" x2="33211" y2="32044"/>
                        <a14:foregroundMark x1="37982" y1="29742" x2="37982" y2="29742"/>
                        <a14:foregroundMark x1="43303" y1="27072" x2="43303" y2="27072"/>
                        <a14:foregroundMark x1="47248" y1="26335" x2="47248" y2="26335"/>
                        <a14:foregroundMark x1="47156" y1="23941" x2="47156" y2="23941"/>
                        <a14:foregroundMark x1="49174" y1="24954" x2="49174" y2="24954"/>
                        <a14:foregroundMark x1="52477" y1="26335" x2="52477" y2="26335"/>
                        <a14:foregroundMark x1="56239" y1="26796" x2="56239" y2="26796"/>
                        <a14:foregroundMark x1="58073" y1="27532" x2="58073" y2="27532"/>
                        <a14:foregroundMark x1="63028" y1="29374" x2="63028" y2="29374"/>
                        <a14:foregroundMark x1="64128" y1="30755" x2="64128" y2="30755"/>
                        <a14:foregroundMark x1="68716" y1="33610" x2="68716" y2="33610"/>
                        <a14:foregroundMark x1="72018" y1="29834" x2="72018" y2="29834"/>
                        <a14:foregroundMark x1="61835" y1="33425" x2="61835" y2="33425"/>
                        <a14:foregroundMark x1="43119" y1="73757" x2="43119" y2="73757"/>
                        <a14:foregroundMark x1="36697" y1="74494" x2="36697" y2="74494"/>
                        <a14:foregroundMark x1="40183" y1="78361" x2="40183" y2="78361"/>
                        <a14:foregroundMark x1="42202" y1="79098" x2="42202" y2="79098"/>
                        <a14:foregroundMark x1="47431" y1="79466" x2="47431" y2="79466"/>
                        <a14:foregroundMark x1="54220" y1="78729" x2="54220" y2="78729"/>
                        <a14:foregroundMark x1="58991" y1="79558" x2="58991" y2="79558"/>
                        <a14:foregroundMark x1="60550" y1="77993" x2="60550" y2="77993"/>
                        <a14:foregroundMark x1="65780" y1="74125" x2="65780" y2="74125"/>
                        <a14:foregroundMark x1="67156" y1="72284" x2="67156" y2="72284"/>
                        <a14:foregroundMark x1="69450" y1="71363" x2="69450" y2="71363"/>
                        <a14:foregroundMark x1="67523" y1="69613" x2="67523" y2="69613"/>
                        <a14:foregroundMark x1="73119" y1="68508" x2="73119" y2="68508"/>
                        <a14:foregroundMark x1="72936" y1="65838" x2="72936" y2="65838"/>
                        <a14:foregroundMark x1="79908" y1="63168" x2="79908" y2="63168"/>
                        <a14:backgroundMark x1="34312" y1="31492" x2="34312" y2="31492"/>
                        <a14:backgroundMark x1="38624" y1="28177" x2="38624" y2="28177"/>
                        <a14:backgroundMark x1="44587" y1="26427" x2="44587" y2="26427"/>
                        <a14:backgroundMark x1="27156" y1="40792" x2="27156" y2="40792"/>
                        <a14:backgroundMark x1="53761" y1="25599" x2="53761" y2="25599"/>
                        <a14:backgroundMark x1="59358" y1="27164" x2="59358" y2="27164"/>
                        <a14:backgroundMark x1="68165" y1="32689" x2="68165" y2="32689"/>
                        <a14:backgroundMark x1="72018" y1="38398" x2="72018" y2="38398"/>
                        <a14:backgroundMark x1="55413" y1="41713" x2="55413" y2="41713"/>
                        <a14:backgroundMark x1="38899" y1="77901" x2="38899" y2="77901"/>
                        <a14:backgroundMark x1="53028" y1="80203" x2="53028" y2="80203"/>
                        <a14:backgroundMark x1="65596" y1="75599" x2="65596" y2="75599"/>
                        <a14:backgroundMark x1="71651" y1="68692" x2="71651" y2="68692"/>
                      </a14:backgroundRemoval>
                    </a14:imgEffect>
                  </a14:imgLayer>
                </a14:imgProps>
              </a:ext>
              <a:ext uri="{28A0092B-C50C-407E-A947-70E740481C1C}">
                <a14:useLocalDpi xmlns:a14="http://schemas.microsoft.com/office/drawing/2010/main" val="0"/>
              </a:ext>
            </a:extLst>
          </a:blip>
          <a:stretch>
            <a:fillRect/>
          </a:stretch>
        </p:blipFill>
        <p:spPr>
          <a:xfrm>
            <a:off x="10839053" y="-181256"/>
            <a:ext cx="1313089" cy="1308270"/>
          </a:xfrm>
          <a:prstGeom prst="rect">
            <a:avLst/>
          </a:prstGeom>
        </p:spPr>
      </p:pic>
      <p:pic>
        <p:nvPicPr>
          <p:cNvPr id="17" name="Picture 16">
            <a:extLst>
              <a:ext uri="{FF2B5EF4-FFF2-40B4-BE49-F238E27FC236}">
                <a16:creationId xmlns:a16="http://schemas.microsoft.com/office/drawing/2014/main" id="{2802CEC3-CF90-24AA-02DC-EC13306AB5BE}"/>
              </a:ext>
            </a:extLst>
          </p:cNvPr>
          <p:cNvPicPr>
            <a:picLocks noChangeAspect="1"/>
          </p:cNvPicPr>
          <p:nvPr/>
        </p:nvPicPr>
        <p:blipFill rotWithShape="1">
          <a:blip r:embed="rId10"/>
          <a:srcRect r="125" b="2988"/>
          <a:stretch/>
        </p:blipFill>
        <p:spPr>
          <a:xfrm>
            <a:off x="-8906" y="6375254"/>
            <a:ext cx="12192000" cy="484810"/>
          </a:xfrm>
          <a:prstGeom prst="rect">
            <a:avLst/>
          </a:prstGeom>
        </p:spPr>
      </p:pic>
      <p:sp>
        <p:nvSpPr>
          <p:cNvPr id="2" name="TextBox 1">
            <a:extLst>
              <a:ext uri="{FF2B5EF4-FFF2-40B4-BE49-F238E27FC236}">
                <a16:creationId xmlns:a16="http://schemas.microsoft.com/office/drawing/2014/main" id="{45479318-BA8C-0E96-6082-7D70D94CF3F1}"/>
              </a:ext>
            </a:extLst>
          </p:cNvPr>
          <p:cNvSpPr txBox="1"/>
          <p:nvPr/>
        </p:nvSpPr>
        <p:spPr>
          <a:xfrm>
            <a:off x="69076" y="1059097"/>
            <a:ext cx="7843233" cy="369332"/>
          </a:xfrm>
          <a:prstGeom prst="rect">
            <a:avLst/>
          </a:prstGeom>
          <a:noFill/>
        </p:spPr>
        <p:txBody>
          <a:bodyPr wrap="square" lIns="91440" tIns="45720" rIns="91440" bIns="45720" rtlCol="0" anchor="t">
            <a:spAutoFit/>
          </a:bodyPr>
          <a:lstStyle/>
          <a:p>
            <a:endParaRPr lang="en-GB">
              <a:solidFill>
                <a:srgbClr val="FF0000"/>
              </a:solidFill>
              <a:cs typeface="Calibri"/>
            </a:endParaRPr>
          </a:p>
        </p:txBody>
      </p:sp>
      <p:graphicFrame>
        <p:nvGraphicFramePr>
          <p:cNvPr id="3" name="Diagram 2">
            <a:extLst>
              <a:ext uri="{FF2B5EF4-FFF2-40B4-BE49-F238E27FC236}">
                <a16:creationId xmlns:a16="http://schemas.microsoft.com/office/drawing/2014/main" id="{1FE41C45-D8FF-C716-9A10-75C3577B8029}"/>
              </a:ext>
            </a:extLst>
          </p:cNvPr>
          <p:cNvGraphicFramePr/>
          <p:nvPr>
            <p:extLst>
              <p:ext uri="{D42A27DB-BD31-4B8C-83A1-F6EECF244321}">
                <p14:modId xmlns:p14="http://schemas.microsoft.com/office/powerpoint/2010/main" val="856573390"/>
              </p:ext>
            </p:extLst>
          </p:nvPr>
        </p:nvGraphicFramePr>
        <p:xfrm>
          <a:off x="1767039" y="1757853"/>
          <a:ext cx="8124837" cy="439721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nvGrpSpPr>
          <p:cNvPr id="4" name="Group 3">
            <a:extLst>
              <a:ext uri="{FF2B5EF4-FFF2-40B4-BE49-F238E27FC236}">
                <a16:creationId xmlns:a16="http://schemas.microsoft.com/office/drawing/2014/main" id="{25D0E06E-6BDA-D091-23DB-F30D07BA9672}"/>
              </a:ext>
            </a:extLst>
          </p:cNvPr>
          <p:cNvGrpSpPr/>
          <p:nvPr/>
        </p:nvGrpSpPr>
        <p:grpSpPr>
          <a:xfrm>
            <a:off x="2445648" y="1277295"/>
            <a:ext cx="6696743" cy="374454"/>
            <a:chOff x="0" y="453296"/>
            <a:chExt cx="11520000" cy="384793"/>
          </a:xfrm>
          <a:solidFill>
            <a:schemeClr val="bg1">
              <a:lumMod val="75000"/>
            </a:schemeClr>
          </a:solidFill>
        </p:grpSpPr>
        <p:sp>
          <p:nvSpPr>
            <p:cNvPr id="6" name="Rectangle 5">
              <a:extLst>
                <a:ext uri="{FF2B5EF4-FFF2-40B4-BE49-F238E27FC236}">
                  <a16:creationId xmlns:a16="http://schemas.microsoft.com/office/drawing/2014/main" id="{EFF80921-E016-2CCE-1F4E-AD95187737A5}"/>
                </a:ext>
              </a:extLst>
            </p:cNvPr>
            <p:cNvSpPr/>
            <p:nvPr/>
          </p:nvSpPr>
          <p:spPr>
            <a:xfrm>
              <a:off x="0" y="453297"/>
              <a:ext cx="11520000" cy="384792"/>
            </a:xfrm>
            <a:prstGeom prst="rect">
              <a:avLst/>
            </a:prstGeom>
            <a:grpFill/>
          </p:spPr>
          <p:style>
            <a:lnRef idx="2">
              <a:schemeClr val="accent2">
                <a:tint val="40000"/>
                <a:alpha val="90000"/>
                <a:hueOff val="-849226"/>
                <a:satOff val="-75346"/>
                <a:lumOff val="-769"/>
                <a:alphaOff val="0"/>
              </a:schemeClr>
            </a:lnRef>
            <a:fillRef idx="1">
              <a:schemeClr val="accent2">
                <a:tint val="40000"/>
                <a:alpha val="90000"/>
                <a:hueOff val="-849226"/>
                <a:satOff val="-75346"/>
                <a:lumOff val="-769"/>
                <a:alphaOff val="0"/>
              </a:schemeClr>
            </a:fillRef>
            <a:effectRef idx="0">
              <a:schemeClr val="accent2">
                <a:tint val="40000"/>
                <a:alpha val="90000"/>
                <a:hueOff val="-849226"/>
                <a:satOff val="-75346"/>
                <a:lumOff val="-769"/>
                <a:alphaOff val="0"/>
              </a:schemeClr>
            </a:effectRef>
            <a:fontRef idx="minor">
              <a:schemeClr val="dk1">
                <a:hueOff val="0"/>
                <a:satOff val="0"/>
                <a:lumOff val="0"/>
                <a:alphaOff val="0"/>
              </a:schemeClr>
            </a:fontRef>
          </p:style>
        </p:sp>
        <p:sp>
          <p:nvSpPr>
            <p:cNvPr id="7" name="TextBox 6">
              <a:extLst>
                <a:ext uri="{FF2B5EF4-FFF2-40B4-BE49-F238E27FC236}">
                  <a16:creationId xmlns:a16="http://schemas.microsoft.com/office/drawing/2014/main" id="{BFF20984-B728-EB88-B70D-25DB813DF50F}"/>
                </a:ext>
              </a:extLst>
            </p:cNvPr>
            <p:cNvSpPr txBox="1"/>
            <p:nvPr/>
          </p:nvSpPr>
          <p:spPr>
            <a:xfrm>
              <a:off x="0" y="453296"/>
              <a:ext cx="11520000" cy="38479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56007" tIns="10001" rIns="56007" bIns="10001" spcCol="1270" anchor="ctr"/>
            <a:lstStyle/>
            <a:p>
              <a:pPr algn="ctr" defTabSz="350044">
                <a:lnSpc>
                  <a:spcPct val="90000"/>
                </a:lnSpc>
                <a:spcAft>
                  <a:spcPct val="35000"/>
                </a:spcAft>
                <a:defRPr/>
              </a:pPr>
              <a:r>
                <a:rPr lang="en-US" sz="1400" b="1">
                  <a:latin typeface="Arial" panose="020B0604020202020204" pitchFamily="34" charset="0"/>
                  <a:cs typeface="Arial" panose="020B0604020202020204" pitchFamily="34" charset="0"/>
                </a:rPr>
                <a:t>Open Procedure Competition Stages</a:t>
              </a:r>
            </a:p>
          </p:txBody>
        </p:sp>
      </p:grpSp>
    </p:spTree>
    <p:extLst>
      <p:ext uri="{BB962C8B-B14F-4D97-AF65-F5344CB8AC3E}">
        <p14:creationId xmlns:p14="http://schemas.microsoft.com/office/powerpoint/2010/main" val="191614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293A344-81FA-EF10-612F-207087E5DA52}"/>
              </a:ext>
            </a:extLst>
          </p:cNvPr>
          <p:cNvSpPr txBox="1">
            <a:spLocks/>
          </p:cNvSpPr>
          <p:nvPr/>
        </p:nvSpPr>
        <p:spPr>
          <a:xfrm>
            <a:off x="198609" y="1392413"/>
            <a:ext cx="6395920" cy="481704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a:latin typeface="Arial"/>
              <a:cs typeface="Calibri"/>
            </a:endParaRPr>
          </a:p>
        </p:txBody>
      </p:sp>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52360" y="370600"/>
            <a:ext cx="12087279" cy="461665"/>
          </a:xfrm>
          <a:prstGeom prst="rect">
            <a:avLst/>
          </a:prstGeom>
          <a:noFill/>
        </p:spPr>
        <p:txBody>
          <a:bodyPr wrap="square">
            <a:spAutoFit/>
          </a:bodyPr>
          <a:lstStyle/>
          <a:p>
            <a:r>
              <a:rPr lang="en-GB" sz="2400">
                <a:solidFill>
                  <a:schemeClr val="bg1"/>
                </a:solidFill>
                <a:latin typeface="Arial" panose="020B0604020202020204" pitchFamily="34" charset="0"/>
                <a:cs typeface="Arial" panose="020B0604020202020204" pitchFamily="34" charset="0"/>
              </a:rPr>
              <a:t>Evaluation and Social Value</a:t>
            </a:r>
          </a:p>
        </p:txBody>
      </p:sp>
      <p:pic>
        <p:nvPicPr>
          <p:cNvPr id="96" name="Picture 95" descr="Logo&#10;&#10;Description automatically generated">
            <a:extLst>
              <a:ext uri="{FF2B5EF4-FFF2-40B4-BE49-F238E27FC236}">
                <a16:creationId xmlns:a16="http://schemas.microsoft.com/office/drawing/2014/main" id="{20B06C38-93BC-3712-A499-DBDAEEA669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3394" y1="64825" x2="43394" y2="64825"/>
                        <a14:foregroundMark x1="57431" y1="56446" x2="57431" y2="56446"/>
                        <a14:foregroundMark x1="73119" y1="50092" x2="73119" y2="50092"/>
                        <a14:foregroundMark x1="18899" y1="51105" x2="18899" y2="51105"/>
                        <a14:foregroundMark x1="25505" y1="48987" x2="25505" y2="48987"/>
                        <a14:foregroundMark x1="31560" y1="47882" x2="31560" y2="47882"/>
                        <a14:foregroundMark x1="39174" y1="45856" x2="39174" y2="45856"/>
                        <a14:foregroundMark x1="48532" y1="44567" x2="48532" y2="44567"/>
                        <a14:foregroundMark x1="56514" y1="42910" x2="56514" y2="42910"/>
                        <a14:foregroundMark x1="60000" y1="41621" x2="60000" y2="41621"/>
                        <a14:foregroundMark x1="67615" y1="38950" x2="67615" y2="38950"/>
                        <a14:foregroundMark x1="71009" y1="39871" x2="71009" y2="39871"/>
                        <a14:foregroundMark x1="76147" y1="37661" x2="76147" y2="37661"/>
                        <a14:foregroundMark x1="25321" y1="45120" x2="25321" y2="45120"/>
                        <a14:foregroundMark x1="27156" y1="39595" x2="27156" y2="39595"/>
                        <a14:foregroundMark x1="27890" y1="38122" x2="27890" y2="38122"/>
                        <a14:foregroundMark x1="29450" y1="35359" x2="29450" y2="35359"/>
                        <a14:foregroundMark x1="28165" y1="34070" x2="28165" y2="34070"/>
                        <a14:foregroundMark x1="30550" y1="34622" x2="30550" y2="34622"/>
                        <a14:foregroundMark x1="33211" y1="32044" x2="33211" y2="32044"/>
                        <a14:foregroundMark x1="37982" y1="29742" x2="37982" y2="29742"/>
                        <a14:foregroundMark x1="43303" y1="27072" x2="43303" y2="27072"/>
                        <a14:foregroundMark x1="47248" y1="26335" x2="47248" y2="26335"/>
                        <a14:foregroundMark x1="47156" y1="23941" x2="47156" y2="23941"/>
                        <a14:foregroundMark x1="49174" y1="24954" x2="49174" y2="24954"/>
                        <a14:foregroundMark x1="52477" y1="26335" x2="52477" y2="26335"/>
                        <a14:foregroundMark x1="56239" y1="26796" x2="56239" y2="26796"/>
                        <a14:foregroundMark x1="58073" y1="27532" x2="58073" y2="27532"/>
                        <a14:foregroundMark x1="63028" y1="29374" x2="63028" y2="29374"/>
                        <a14:foregroundMark x1="64128" y1="30755" x2="64128" y2="30755"/>
                        <a14:foregroundMark x1="68716" y1="33610" x2="68716" y2="33610"/>
                        <a14:foregroundMark x1="72018" y1="29834" x2="72018" y2="29834"/>
                        <a14:foregroundMark x1="61835" y1="33425" x2="61835" y2="33425"/>
                        <a14:foregroundMark x1="43119" y1="73757" x2="43119" y2="73757"/>
                        <a14:foregroundMark x1="36697" y1="74494" x2="36697" y2="74494"/>
                        <a14:foregroundMark x1="40183" y1="78361" x2="40183" y2="78361"/>
                        <a14:foregroundMark x1="42202" y1="79098" x2="42202" y2="79098"/>
                        <a14:foregroundMark x1="47431" y1="79466" x2="47431" y2="79466"/>
                        <a14:foregroundMark x1="54220" y1="78729" x2="54220" y2="78729"/>
                        <a14:foregroundMark x1="58991" y1="79558" x2="58991" y2="79558"/>
                        <a14:foregroundMark x1="60550" y1="77993" x2="60550" y2="77993"/>
                        <a14:foregroundMark x1="65780" y1="74125" x2="65780" y2="74125"/>
                        <a14:foregroundMark x1="67156" y1="72284" x2="67156" y2="72284"/>
                        <a14:foregroundMark x1="69450" y1="71363" x2="69450" y2="71363"/>
                        <a14:foregroundMark x1="67523" y1="69613" x2="67523" y2="69613"/>
                        <a14:foregroundMark x1="73119" y1="68508" x2="73119" y2="68508"/>
                        <a14:foregroundMark x1="72936" y1="65838" x2="72936" y2="65838"/>
                        <a14:foregroundMark x1="79908" y1="63168" x2="79908" y2="63168"/>
                        <a14:backgroundMark x1="34312" y1="31492" x2="34312" y2="31492"/>
                        <a14:backgroundMark x1="38624" y1="28177" x2="38624" y2="28177"/>
                        <a14:backgroundMark x1="44587" y1="26427" x2="44587" y2="26427"/>
                        <a14:backgroundMark x1="27156" y1="40792" x2="27156" y2="40792"/>
                        <a14:backgroundMark x1="53761" y1="25599" x2="53761" y2="25599"/>
                        <a14:backgroundMark x1="59358" y1="27164" x2="59358" y2="27164"/>
                        <a14:backgroundMark x1="68165" y1="32689" x2="68165" y2="32689"/>
                        <a14:backgroundMark x1="72018" y1="38398" x2="72018" y2="38398"/>
                        <a14:backgroundMark x1="55413" y1="41713" x2="55413" y2="41713"/>
                        <a14:backgroundMark x1="38899" y1="77901" x2="38899" y2="77901"/>
                        <a14:backgroundMark x1="53028" y1="80203" x2="53028" y2="80203"/>
                        <a14:backgroundMark x1="65596" y1="75599" x2="65596" y2="75599"/>
                        <a14:backgroundMark x1="71651" y1="68692" x2="71651" y2="68692"/>
                      </a14:backgroundRemoval>
                    </a14:imgEffect>
                  </a14:imgLayer>
                </a14:imgProps>
              </a:ext>
              <a:ext uri="{28A0092B-C50C-407E-A947-70E740481C1C}">
                <a14:useLocalDpi xmlns:a14="http://schemas.microsoft.com/office/drawing/2010/main" val="0"/>
              </a:ext>
            </a:extLst>
          </a:blip>
          <a:stretch>
            <a:fillRect/>
          </a:stretch>
        </p:blipFill>
        <p:spPr>
          <a:xfrm>
            <a:off x="10839053" y="-181256"/>
            <a:ext cx="1313089" cy="1308270"/>
          </a:xfrm>
          <a:prstGeom prst="rect">
            <a:avLst/>
          </a:prstGeom>
        </p:spPr>
      </p:pic>
      <p:pic>
        <p:nvPicPr>
          <p:cNvPr id="17" name="Picture 16">
            <a:extLst>
              <a:ext uri="{FF2B5EF4-FFF2-40B4-BE49-F238E27FC236}">
                <a16:creationId xmlns:a16="http://schemas.microsoft.com/office/drawing/2014/main" id="{2802CEC3-CF90-24AA-02DC-EC13306AB5BE}"/>
              </a:ext>
            </a:extLst>
          </p:cNvPr>
          <p:cNvPicPr>
            <a:picLocks noChangeAspect="1"/>
          </p:cNvPicPr>
          <p:nvPr/>
        </p:nvPicPr>
        <p:blipFill rotWithShape="1">
          <a:blip r:embed="rId10"/>
          <a:srcRect r="125" b="2988"/>
          <a:stretch/>
        </p:blipFill>
        <p:spPr>
          <a:xfrm>
            <a:off x="-8906" y="6375254"/>
            <a:ext cx="12192000" cy="484810"/>
          </a:xfrm>
          <a:prstGeom prst="rect">
            <a:avLst/>
          </a:prstGeom>
        </p:spPr>
      </p:pic>
      <p:sp>
        <p:nvSpPr>
          <p:cNvPr id="2" name="TextBox 1">
            <a:extLst>
              <a:ext uri="{FF2B5EF4-FFF2-40B4-BE49-F238E27FC236}">
                <a16:creationId xmlns:a16="http://schemas.microsoft.com/office/drawing/2014/main" id="{B067480D-80EA-8614-F04F-B978220B7AC7}"/>
              </a:ext>
            </a:extLst>
          </p:cNvPr>
          <p:cNvSpPr txBox="1"/>
          <p:nvPr/>
        </p:nvSpPr>
        <p:spPr>
          <a:xfrm>
            <a:off x="657568" y="1812309"/>
            <a:ext cx="4914255" cy="39703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Bids submitted in the tender window in 2023 will be evaluated by a team of Departmental experts.</a:t>
            </a:r>
          </a:p>
          <a:p>
            <a:pPr marL="28575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Bids will be assessed against a combination of quality and cost measures. The weightings for these two measures are currently under development .</a:t>
            </a:r>
          </a:p>
          <a:p>
            <a:pPr marL="28575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Alongside these two core measures, 10% of a bid’s final score will be drawn from their response to the Social Value section of the ITT.</a:t>
            </a:r>
          </a:p>
          <a:p>
            <a:endParaRPr lang="en-GB"/>
          </a:p>
        </p:txBody>
      </p:sp>
      <p:sp>
        <p:nvSpPr>
          <p:cNvPr id="3" name="TextBox 1">
            <a:extLst>
              <a:ext uri="{FF2B5EF4-FFF2-40B4-BE49-F238E27FC236}">
                <a16:creationId xmlns:a16="http://schemas.microsoft.com/office/drawing/2014/main" id="{68C50BB0-2961-C47F-C015-D197D2C84F5C}"/>
              </a:ext>
            </a:extLst>
          </p:cNvPr>
          <p:cNvSpPr txBox="1"/>
          <p:nvPr/>
        </p:nvSpPr>
        <p:spPr>
          <a:xfrm>
            <a:off x="5860460" y="1703451"/>
            <a:ext cx="5093983" cy="36933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Social Value came into force in January 2021 on all procurements covered by the Public Contracts Regulations 2015.</a:t>
            </a:r>
          </a:p>
          <a:p>
            <a:pPr marL="28575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It is focused on adding value to communities through public spending.</a:t>
            </a:r>
          </a:p>
          <a:p>
            <a:pPr marL="28575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The selected social value theme for this procurement will be included in the ITT under the Equal Opportunity heading.</a:t>
            </a:r>
          </a:p>
          <a:p>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Further guidance can be found on the Gov.uk website </a:t>
            </a:r>
            <a:r>
              <a:rPr lang="en-GB">
                <a:latin typeface="Arial" panose="020B0604020202020204" pitchFamily="34" charset="0"/>
                <a:cs typeface="Arial" panose="020B0604020202020204" pitchFamily="34" charset="0"/>
                <a:hlinkClick r:id="rId11"/>
              </a:rPr>
              <a:t>here</a:t>
            </a:r>
            <a:r>
              <a:rPr lang="en-GB">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86197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293A344-81FA-EF10-612F-207087E5DA52}"/>
              </a:ext>
            </a:extLst>
          </p:cNvPr>
          <p:cNvSpPr txBox="1">
            <a:spLocks/>
          </p:cNvSpPr>
          <p:nvPr/>
        </p:nvSpPr>
        <p:spPr>
          <a:xfrm>
            <a:off x="198609" y="1392413"/>
            <a:ext cx="6395920" cy="481704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500">
              <a:latin typeface="Arial"/>
              <a:cs typeface="Calibri"/>
            </a:endParaRPr>
          </a:p>
        </p:txBody>
      </p:sp>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828158" y="1900011"/>
            <a:ext cx="10515600" cy="779214"/>
          </a:xfrm>
          <a:solidFill>
            <a:srgbClr val="183860"/>
          </a:solidFill>
        </p:spPr>
        <p:txBody>
          <a:bodyPr>
            <a:normAutofit/>
          </a:bodyPr>
          <a:lstStyle/>
          <a:p>
            <a:pPr algn="ctr"/>
            <a:r>
              <a:rPr lang="en-GB" sz="4000">
                <a:solidFill>
                  <a:schemeClr val="bg1"/>
                </a:solidFill>
                <a:latin typeface="Arial"/>
                <a:cs typeface="Calibri Light"/>
              </a:rPr>
              <a:t>4. Q&amp;A</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pic>
        <p:nvPicPr>
          <p:cNvPr id="96" name="Picture 95" descr="Logo&#10;&#10;Description automatically generated">
            <a:extLst>
              <a:ext uri="{FF2B5EF4-FFF2-40B4-BE49-F238E27FC236}">
                <a16:creationId xmlns:a16="http://schemas.microsoft.com/office/drawing/2014/main" id="{20B06C38-93BC-3712-A499-DBDAEEA669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3394" y1="64825" x2="43394" y2="64825"/>
                        <a14:foregroundMark x1="57431" y1="56446" x2="57431" y2="56446"/>
                        <a14:foregroundMark x1="73119" y1="50092" x2="73119" y2="50092"/>
                        <a14:foregroundMark x1="18899" y1="51105" x2="18899" y2="51105"/>
                        <a14:foregroundMark x1="25505" y1="48987" x2="25505" y2="48987"/>
                        <a14:foregroundMark x1="31560" y1="47882" x2="31560" y2="47882"/>
                        <a14:foregroundMark x1="39174" y1="45856" x2="39174" y2="45856"/>
                        <a14:foregroundMark x1="48532" y1="44567" x2="48532" y2="44567"/>
                        <a14:foregroundMark x1="56514" y1="42910" x2="56514" y2="42910"/>
                        <a14:foregroundMark x1="60000" y1="41621" x2="60000" y2="41621"/>
                        <a14:foregroundMark x1="67615" y1="38950" x2="67615" y2="38950"/>
                        <a14:foregroundMark x1="71009" y1="39871" x2="71009" y2="39871"/>
                        <a14:foregroundMark x1="76147" y1="37661" x2="76147" y2="37661"/>
                        <a14:foregroundMark x1="25321" y1="45120" x2="25321" y2="45120"/>
                        <a14:foregroundMark x1="27156" y1="39595" x2="27156" y2="39595"/>
                        <a14:foregroundMark x1="27890" y1="38122" x2="27890" y2="38122"/>
                        <a14:foregroundMark x1="29450" y1="35359" x2="29450" y2="35359"/>
                        <a14:foregroundMark x1="28165" y1="34070" x2="28165" y2="34070"/>
                        <a14:foregroundMark x1="30550" y1="34622" x2="30550" y2="34622"/>
                        <a14:foregroundMark x1="33211" y1="32044" x2="33211" y2="32044"/>
                        <a14:foregroundMark x1="37982" y1="29742" x2="37982" y2="29742"/>
                        <a14:foregroundMark x1="43303" y1="27072" x2="43303" y2="27072"/>
                        <a14:foregroundMark x1="47248" y1="26335" x2="47248" y2="26335"/>
                        <a14:foregroundMark x1="47156" y1="23941" x2="47156" y2="23941"/>
                        <a14:foregroundMark x1="49174" y1="24954" x2="49174" y2="24954"/>
                        <a14:foregroundMark x1="52477" y1="26335" x2="52477" y2="26335"/>
                        <a14:foregroundMark x1="56239" y1="26796" x2="56239" y2="26796"/>
                        <a14:foregroundMark x1="58073" y1="27532" x2="58073" y2="27532"/>
                        <a14:foregroundMark x1="63028" y1="29374" x2="63028" y2="29374"/>
                        <a14:foregroundMark x1="64128" y1="30755" x2="64128" y2="30755"/>
                        <a14:foregroundMark x1="68716" y1="33610" x2="68716" y2="33610"/>
                        <a14:foregroundMark x1="72018" y1="29834" x2="72018" y2="29834"/>
                        <a14:foregroundMark x1="61835" y1="33425" x2="61835" y2="33425"/>
                        <a14:foregroundMark x1="43119" y1="73757" x2="43119" y2="73757"/>
                        <a14:foregroundMark x1="36697" y1="74494" x2="36697" y2="74494"/>
                        <a14:foregroundMark x1="40183" y1="78361" x2="40183" y2="78361"/>
                        <a14:foregroundMark x1="42202" y1="79098" x2="42202" y2="79098"/>
                        <a14:foregroundMark x1="47431" y1="79466" x2="47431" y2="79466"/>
                        <a14:foregroundMark x1="54220" y1="78729" x2="54220" y2="78729"/>
                        <a14:foregroundMark x1="58991" y1="79558" x2="58991" y2="79558"/>
                        <a14:foregroundMark x1="60550" y1="77993" x2="60550" y2="77993"/>
                        <a14:foregroundMark x1="65780" y1="74125" x2="65780" y2="74125"/>
                        <a14:foregroundMark x1="67156" y1="72284" x2="67156" y2="72284"/>
                        <a14:foregroundMark x1="69450" y1="71363" x2="69450" y2="71363"/>
                        <a14:foregroundMark x1="67523" y1="69613" x2="67523" y2="69613"/>
                        <a14:foregroundMark x1="73119" y1="68508" x2="73119" y2="68508"/>
                        <a14:foregroundMark x1="72936" y1="65838" x2="72936" y2="65838"/>
                        <a14:foregroundMark x1="79908" y1="63168" x2="79908" y2="63168"/>
                        <a14:backgroundMark x1="34312" y1="31492" x2="34312" y2="31492"/>
                        <a14:backgroundMark x1="38624" y1="28177" x2="38624" y2="28177"/>
                        <a14:backgroundMark x1="44587" y1="26427" x2="44587" y2="26427"/>
                        <a14:backgroundMark x1="27156" y1="40792" x2="27156" y2="40792"/>
                        <a14:backgroundMark x1="53761" y1="25599" x2="53761" y2="25599"/>
                        <a14:backgroundMark x1="59358" y1="27164" x2="59358" y2="27164"/>
                        <a14:backgroundMark x1="68165" y1="32689" x2="68165" y2="32689"/>
                        <a14:backgroundMark x1="72018" y1="38398" x2="72018" y2="38398"/>
                        <a14:backgroundMark x1="55413" y1="41713" x2="55413" y2="41713"/>
                        <a14:backgroundMark x1="38899" y1="77901" x2="38899" y2="77901"/>
                        <a14:backgroundMark x1="53028" y1="80203" x2="53028" y2="80203"/>
                        <a14:backgroundMark x1="65596" y1="75599" x2="65596" y2="75599"/>
                        <a14:backgroundMark x1="71651" y1="68692" x2="71651" y2="68692"/>
                      </a14:backgroundRemoval>
                    </a14:imgEffect>
                  </a14:imgLayer>
                </a14:imgProps>
              </a:ext>
              <a:ext uri="{28A0092B-C50C-407E-A947-70E740481C1C}">
                <a14:useLocalDpi xmlns:a14="http://schemas.microsoft.com/office/drawing/2010/main" val="0"/>
              </a:ext>
            </a:extLst>
          </a:blip>
          <a:stretch>
            <a:fillRect/>
          </a:stretch>
        </p:blipFill>
        <p:spPr>
          <a:xfrm>
            <a:off x="10839053" y="-181256"/>
            <a:ext cx="1313089" cy="1308270"/>
          </a:xfrm>
          <a:prstGeom prst="rect">
            <a:avLst/>
          </a:prstGeom>
        </p:spPr>
      </p:pic>
      <p:pic>
        <p:nvPicPr>
          <p:cNvPr id="17" name="Picture 16">
            <a:extLst>
              <a:ext uri="{FF2B5EF4-FFF2-40B4-BE49-F238E27FC236}">
                <a16:creationId xmlns:a16="http://schemas.microsoft.com/office/drawing/2014/main" id="{2802CEC3-CF90-24AA-02DC-EC13306AB5BE}"/>
              </a:ext>
            </a:extLst>
          </p:cNvPr>
          <p:cNvPicPr>
            <a:picLocks noChangeAspect="1"/>
          </p:cNvPicPr>
          <p:nvPr/>
        </p:nvPicPr>
        <p:blipFill rotWithShape="1">
          <a:blip r:embed="rId10"/>
          <a:srcRect r="125" b="2988"/>
          <a:stretch/>
        </p:blipFill>
        <p:spPr>
          <a:xfrm>
            <a:off x="-8906" y="6375254"/>
            <a:ext cx="12192000" cy="484810"/>
          </a:xfrm>
          <a:prstGeom prst="rect">
            <a:avLst/>
          </a:prstGeom>
        </p:spPr>
      </p:pic>
      <p:sp>
        <p:nvSpPr>
          <p:cNvPr id="3" name="Title 1">
            <a:extLst>
              <a:ext uri="{FF2B5EF4-FFF2-40B4-BE49-F238E27FC236}">
                <a16:creationId xmlns:a16="http://schemas.microsoft.com/office/drawing/2014/main" id="{42AD0CD1-0900-DC07-60D4-4945B3950B5A}"/>
              </a:ext>
            </a:extLst>
          </p:cNvPr>
          <p:cNvSpPr txBox="1">
            <a:spLocks/>
          </p:cNvSpPr>
          <p:nvPr/>
        </p:nvSpPr>
        <p:spPr>
          <a:xfrm>
            <a:off x="979997" y="2953647"/>
            <a:ext cx="10515600" cy="1974283"/>
          </a:xfrm>
          <a:prstGeom prst="rect">
            <a:avLst/>
          </a:prstGeom>
          <a:solidFill>
            <a:schemeClr val="bg1"/>
          </a:solidFill>
        </p:spPr>
        <p:txBody>
          <a:bodyPr vert="horz" lIns="91440" tIns="45720" rIns="91440" bIns="45720" rtlCol="0" anchor="b">
            <a:normAutofit fontScale="3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4900" b="1">
                <a:latin typeface="Arial"/>
                <a:cs typeface="Calibri Light"/>
              </a:rPr>
              <a:t>We particularly welcome feedback on</a:t>
            </a:r>
            <a:r>
              <a:rPr lang="en-GB" sz="4900">
                <a:latin typeface="Arial"/>
                <a:cs typeface="Calibri Light"/>
              </a:rPr>
              <a:t>:</a:t>
            </a:r>
          </a:p>
          <a:p>
            <a:pPr marL="285750" indent="-285750" algn="ctr">
              <a:lnSpc>
                <a:spcPct val="160000"/>
              </a:lnSpc>
              <a:buFont typeface="Arial" panose="020B0604020202020204" pitchFamily="34" charset="0"/>
              <a:buChar char="•"/>
            </a:pPr>
            <a:r>
              <a:rPr lang="en-GB" sz="4900">
                <a:latin typeface="Arial"/>
                <a:cs typeface="Calibri Light"/>
              </a:rPr>
              <a:t>Payment structure</a:t>
            </a:r>
          </a:p>
          <a:p>
            <a:pPr marL="285750" indent="-285750" algn="ctr">
              <a:lnSpc>
                <a:spcPct val="160000"/>
              </a:lnSpc>
              <a:buFont typeface="Arial" panose="020B0604020202020204" pitchFamily="34" charset="0"/>
              <a:buChar char="•"/>
            </a:pPr>
            <a:r>
              <a:rPr lang="en-GB" sz="4900">
                <a:latin typeface="Arial"/>
                <a:cs typeface="Calibri Light"/>
              </a:rPr>
              <a:t>Fraud prevention</a:t>
            </a:r>
          </a:p>
          <a:p>
            <a:pPr marL="285750" indent="-285750" algn="ctr">
              <a:lnSpc>
                <a:spcPct val="160000"/>
              </a:lnSpc>
              <a:buFont typeface="Arial" panose="020B0604020202020204" pitchFamily="34" charset="0"/>
              <a:buChar char="•"/>
            </a:pPr>
            <a:r>
              <a:rPr lang="en-GB" sz="4900">
                <a:latin typeface="Arial"/>
                <a:cs typeface="Calibri Light"/>
              </a:rPr>
              <a:t>Mobilisation period</a:t>
            </a:r>
          </a:p>
          <a:p>
            <a:pPr marL="285750" indent="-285750" algn="ctr">
              <a:lnSpc>
                <a:spcPct val="160000"/>
              </a:lnSpc>
              <a:buFont typeface="Arial" panose="020B0604020202020204" pitchFamily="34" charset="0"/>
              <a:buChar char="•"/>
            </a:pPr>
            <a:r>
              <a:rPr lang="en-GB" sz="4900">
                <a:latin typeface="Arial"/>
                <a:cs typeface="Calibri Light"/>
              </a:rPr>
              <a:t>Processing backdated grants</a:t>
            </a:r>
          </a:p>
          <a:p>
            <a:pPr marL="285750" indent="-285750" algn="ctr">
              <a:lnSpc>
                <a:spcPct val="160000"/>
              </a:lnSpc>
              <a:buFont typeface="Arial" panose="020B0604020202020204" pitchFamily="34" charset="0"/>
              <a:buChar char="•"/>
            </a:pPr>
            <a:r>
              <a:rPr lang="en-GB" sz="4900">
                <a:latin typeface="Arial"/>
                <a:cs typeface="Calibri Light"/>
              </a:rPr>
              <a:t>Timescales for processing grant claims</a:t>
            </a:r>
          </a:p>
          <a:p>
            <a:pPr marL="285750" indent="-285750" algn="ctr">
              <a:buFont typeface="Arial" panose="020B0604020202020204" pitchFamily="34" charset="0"/>
              <a:buChar char="•"/>
            </a:pPr>
            <a:endParaRPr lang="en-GB" sz="1400">
              <a:latin typeface="Arial"/>
              <a:cs typeface="Calibri Light"/>
            </a:endParaRPr>
          </a:p>
        </p:txBody>
      </p:sp>
    </p:spTree>
    <p:extLst>
      <p:ext uri="{BB962C8B-B14F-4D97-AF65-F5344CB8AC3E}">
        <p14:creationId xmlns:p14="http://schemas.microsoft.com/office/powerpoint/2010/main" val="3988684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293A344-81FA-EF10-612F-207087E5DA52}"/>
              </a:ext>
            </a:extLst>
          </p:cNvPr>
          <p:cNvSpPr txBox="1">
            <a:spLocks/>
          </p:cNvSpPr>
          <p:nvPr/>
        </p:nvSpPr>
        <p:spPr>
          <a:xfrm>
            <a:off x="198609" y="1392413"/>
            <a:ext cx="6395920" cy="481704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a:latin typeface="Arial"/>
              <a:cs typeface="Calibri"/>
            </a:endParaRPr>
          </a:p>
        </p:txBody>
      </p:sp>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179874" y="360859"/>
            <a:ext cx="12087279" cy="400110"/>
          </a:xfrm>
          <a:prstGeom prst="rect">
            <a:avLst/>
          </a:prstGeom>
          <a:noFill/>
        </p:spPr>
        <p:txBody>
          <a:bodyPr wrap="square">
            <a:spAutoFit/>
          </a:bodyPr>
          <a:lstStyle/>
          <a:p>
            <a:r>
              <a:rPr lang="en-GB" sz="2000">
                <a:solidFill>
                  <a:schemeClr val="bg1"/>
                </a:solidFill>
                <a:latin typeface="Arial" panose="020B0604020202020204" pitchFamily="34" charset="0"/>
                <a:cs typeface="Arial" panose="020B0604020202020204" pitchFamily="34" charset="0"/>
              </a:rPr>
              <a:t>Housekeeping</a:t>
            </a:r>
          </a:p>
        </p:txBody>
      </p:sp>
      <p:pic>
        <p:nvPicPr>
          <p:cNvPr id="96" name="Picture 95" descr="Logo&#10;&#10;Description automatically generated">
            <a:extLst>
              <a:ext uri="{FF2B5EF4-FFF2-40B4-BE49-F238E27FC236}">
                <a16:creationId xmlns:a16="http://schemas.microsoft.com/office/drawing/2014/main" id="{20B06C38-93BC-3712-A499-DBDAEEA669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3394" y1="64825" x2="43394" y2="64825"/>
                        <a14:foregroundMark x1="57431" y1="56446" x2="57431" y2="56446"/>
                        <a14:foregroundMark x1="73119" y1="50092" x2="73119" y2="50092"/>
                        <a14:foregroundMark x1="18899" y1="51105" x2="18899" y2="51105"/>
                        <a14:foregroundMark x1="25505" y1="48987" x2="25505" y2="48987"/>
                        <a14:foregroundMark x1="31560" y1="47882" x2="31560" y2="47882"/>
                        <a14:foregroundMark x1="39174" y1="45856" x2="39174" y2="45856"/>
                        <a14:foregroundMark x1="48532" y1="44567" x2="48532" y2="44567"/>
                        <a14:foregroundMark x1="56514" y1="42910" x2="56514" y2="42910"/>
                        <a14:foregroundMark x1="60000" y1="41621" x2="60000" y2="41621"/>
                        <a14:foregroundMark x1="67615" y1="38950" x2="67615" y2="38950"/>
                        <a14:foregroundMark x1="71009" y1="39871" x2="71009" y2="39871"/>
                        <a14:foregroundMark x1="76147" y1="37661" x2="76147" y2="37661"/>
                        <a14:foregroundMark x1="25321" y1="45120" x2="25321" y2="45120"/>
                        <a14:foregroundMark x1="27156" y1="39595" x2="27156" y2="39595"/>
                        <a14:foregroundMark x1="27890" y1="38122" x2="27890" y2="38122"/>
                        <a14:foregroundMark x1="29450" y1="35359" x2="29450" y2="35359"/>
                        <a14:foregroundMark x1="28165" y1="34070" x2="28165" y2="34070"/>
                        <a14:foregroundMark x1="30550" y1="34622" x2="30550" y2="34622"/>
                        <a14:foregroundMark x1="33211" y1="32044" x2="33211" y2="32044"/>
                        <a14:foregroundMark x1="37982" y1="29742" x2="37982" y2="29742"/>
                        <a14:foregroundMark x1="43303" y1="27072" x2="43303" y2="27072"/>
                        <a14:foregroundMark x1="47248" y1="26335" x2="47248" y2="26335"/>
                        <a14:foregroundMark x1="47156" y1="23941" x2="47156" y2="23941"/>
                        <a14:foregroundMark x1="49174" y1="24954" x2="49174" y2="24954"/>
                        <a14:foregroundMark x1="52477" y1="26335" x2="52477" y2="26335"/>
                        <a14:foregroundMark x1="56239" y1="26796" x2="56239" y2="26796"/>
                        <a14:foregroundMark x1="58073" y1="27532" x2="58073" y2="27532"/>
                        <a14:foregroundMark x1="63028" y1="29374" x2="63028" y2="29374"/>
                        <a14:foregroundMark x1="64128" y1="30755" x2="64128" y2="30755"/>
                        <a14:foregroundMark x1="68716" y1="33610" x2="68716" y2="33610"/>
                        <a14:foregroundMark x1="72018" y1="29834" x2="72018" y2="29834"/>
                        <a14:foregroundMark x1="61835" y1="33425" x2="61835" y2="33425"/>
                        <a14:foregroundMark x1="43119" y1="73757" x2="43119" y2="73757"/>
                        <a14:foregroundMark x1="36697" y1="74494" x2="36697" y2="74494"/>
                        <a14:foregroundMark x1="40183" y1="78361" x2="40183" y2="78361"/>
                        <a14:foregroundMark x1="42202" y1="79098" x2="42202" y2="79098"/>
                        <a14:foregroundMark x1="47431" y1="79466" x2="47431" y2="79466"/>
                        <a14:foregroundMark x1="54220" y1="78729" x2="54220" y2="78729"/>
                        <a14:foregroundMark x1="58991" y1="79558" x2="58991" y2="79558"/>
                        <a14:foregroundMark x1="60550" y1="77993" x2="60550" y2="77993"/>
                        <a14:foregroundMark x1="65780" y1="74125" x2="65780" y2="74125"/>
                        <a14:foregroundMark x1="67156" y1="72284" x2="67156" y2="72284"/>
                        <a14:foregroundMark x1="69450" y1="71363" x2="69450" y2="71363"/>
                        <a14:foregroundMark x1="67523" y1="69613" x2="67523" y2="69613"/>
                        <a14:foregroundMark x1="73119" y1="68508" x2="73119" y2="68508"/>
                        <a14:foregroundMark x1="72936" y1="65838" x2="72936" y2="65838"/>
                        <a14:foregroundMark x1="79908" y1="63168" x2="79908" y2="63168"/>
                        <a14:backgroundMark x1="34312" y1="31492" x2="34312" y2="31492"/>
                        <a14:backgroundMark x1="38624" y1="28177" x2="38624" y2="28177"/>
                        <a14:backgroundMark x1="44587" y1="26427" x2="44587" y2="26427"/>
                        <a14:backgroundMark x1="27156" y1="40792" x2="27156" y2="40792"/>
                        <a14:backgroundMark x1="53761" y1="25599" x2="53761" y2="25599"/>
                        <a14:backgroundMark x1="59358" y1="27164" x2="59358" y2="27164"/>
                        <a14:backgroundMark x1="68165" y1="32689" x2="68165" y2="32689"/>
                        <a14:backgroundMark x1="72018" y1="38398" x2="72018" y2="38398"/>
                        <a14:backgroundMark x1="55413" y1="41713" x2="55413" y2="41713"/>
                        <a14:backgroundMark x1="38899" y1="77901" x2="38899" y2="77901"/>
                        <a14:backgroundMark x1="53028" y1="80203" x2="53028" y2="80203"/>
                        <a14:backgroundMark x1="65596" y1="75599" x2="65596" y2="75599"/>
                        <a14:backgroundMark x1="71651" y1="68692" x2="71651" y2="68692"/>
                      </a14:backgroundRemoval>
                    </a14:imgEffect>
                  </a14:imgLayer>
                </a14:imgProps>
              </a:ext>
              <a:ext uri="{28A0092B-C50C-407E-A947-70E740481C1C}">
                <a14:useLocalDpi xmlns:a14="http://schemas.microsoft.com/office/drawing/2010/main" val="0"/>
              </a:ext>
            </a:extLst>
          </a:blip>
          <a:stretch>
            <a:fillRect/>
          </a:stretch>
        </p:blipFill>
        <p:spPr>
          <a:xfrm>
            <a:off x="10839053" y="-181256"/>
            <a:ext cx="1313089" cy="1308270"/>
          </a:xfrm>
          <a:prstGeom prst="rect">
            <a:avLst/>
          </a:prstGeom>
        </p:spPr>
      </p:pic>
      <p:pic>
        <p:nvPicPr>
          <p:cNvPr id="17" name="Picture 16">
            <a:extLst>
              <a:ext uri="{FF2B5EF4-FFF2-40B4-BE49-F238E27FC236}">
                <a16:creationId xmlns:a16="http://schemas.microsoft.com/office/drawing/2014/main" id="{2802CEC3-CF90-24AA-02DC-EC13306AB5BE}"/>
              </a:ext>
            </a:extLst>
          </p:cNvPr>
          <p:cNvPicPr>
            <a:picLocks noChangeAspect="1"/>
          </p:cNvPicPr>
          <p:nvPr/>
        </p:nvPicPr>
        <p:blipFill rotWithShape="1">
          <a:blip r:embed="rId10"/>
          <a:srcRect r="125" b="2988"/>
          <a:stretch/>
        </p:blipFill>
        <p:spPr>
          <a:xfrm>
            <a:off x="-8906" y="6375254"/>
            <a:ext cx="12192000" cy="484810"/>
          </a:xfrm>
          <a:prstGeom prst="rect">
            <a:avLst/>
          </a:prstGeom>
        </p:spPr>
      </p:pic>
      <p:sp>
        <p:nvSpPr>
          <p:cNvPr id="2" name="TextBox 1">
            <a:extLst>
              <a:ext uri="{FF2B5EF4-FFF2-40B4-BE49-F238E27FC236}">
                <a16:creationId xmlns:a16="http://schemas.microsoft.com/office/drawing/2014/main" id="{A3024B0D-E3F9-5FC0-AA1F-1D2252A57EA3}"/>
              </a:ext>
            </a:extLst>
          </p:cNvPr>
          <p:cNvSpPr txBox="1"/>
          <p:nvPr/>
        </p:nvSpPr>
        <p:spPr>
          <a:xfrm>
            <a:off x="651976" y="1635847"/>
            <a:ext cx="10586266" cy="369331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a:latin typeface="Arial"/>
                <a:cs typeface="Arial"/>
              </a:rPr>
              <a:t>Information in these slides is for the purpose of the upcoming tendering exercise. Full details will be set out in the Invitation to Tender (ITT).</a:t>
            </a:r>
          </a:p>
          <a:p>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a:cs typeface="Arial"/>
              </a:rPr>
              <a:t>The information contained in this presentation, including information relating to the nature and scope of the authority requirements is only indicative of the authority’s current thinking and is neither exhaustive nor binding. The authority reserves the right at its absolute discretion to amend it at the time of issue of any further notices or at any other time. </a:t>
            </a:r>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a:cs typeface="Arial"/>
              </a:rPr>
              <a:t>Not for wider use or dissemination without the express permission of the Department for Education.</a:t>
            </a:r>
          </a:p>
          <a:p>
            <a:pPr marL="28575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a:cs typeface="Arial"/>
              </a:rPr>
              <a:t>This session will be recorded (please remain muted with cameras off for the duration).</a:t>
            </a:r>
          </a:p>
          <a:p>
            <a:pPr marL="28575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a:cs typeface="Arial"/>
              </a:rPr>
              <a:t>Attendees are requested to ask questions using the chat function.</a:t>
            </a:r>
          </a:p>
        </p:txBody>
      </p:sp>
    </p:spTree>
    <p:extLst>
      <p:ext uri="{BB962C8B-B14F-4D97-AF65-F5344CB8AC3E}">
        <p14:creationId xmlns:p14="http://schemas.microsoft.com/office/powerpoint/2010/main" val="2921330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E1242E-06DD-B424-D50D-A62B4DAC55DB}"/>
              </a:ext>
            </a:extLst>
          </p:cNvPr>
          <p:cNvSpPr txBox="1"/>
          <p:nvPr/>
        </p:nvSpPr>
        <p:spPr>
          <a:xfrm>
            <a:off x="112908" y="181226"/>
            <a:ext cx="1208727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a:ea typeface="+mn-ea"/>
                <a:cs typeface="Calibri Light"/>
              </a:rPr>
              <a:t>Recap of Today’s session</a:t>
            </a:r>
            <a:endParaRPr kumimoji="0" lang="en-GB"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Slide Number Placeholder 1">
            <a:extLst>
              <a:ext uri="{FF2B5EF4-FFF2-40B4-BE49-F238E27FC236}">
                <a16:creationId xmlns:a16="http://schemas.microsoft.com/office/drawing/2014/main" id="{DE65DAAF-92B0-9CA1-AB58-580603FF41A3}"/>
              </a:ext>
            </a:extLst>
          </p:cNvPr>
          <p:cNvSpPr txBox="1">
            <a:spLocks/>
          </p:cNvSpPr>
          <p:nvPr/>
        </p:nvSpPr>
        <p:spPr>
          <a:xfrm>
            <a:off x="11554075" y="6414773"/>
            <a:ext cx="475195" cy="365125"/>
          </a:xfrm>
          <a:prstGeom prst="rect">
            <a:avLst/>
          </a:prstGeom>
        </p:spPr>
        <p:txBody>
          <a:bodyPr/>
          <a:lstStyle>
            <a:defPPr>
              <a:defRPr lang="en-US"/>
            </a:defPPr>
            <a:lvl1pPr>
              <a:defRPr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BFC64A3-A7C8-434A-BBA0-2CAEA11D801B}" type="slidenum">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Rectangle: Rounded Corners 2">
            <a:extLst>
              <a:ext uri="{FF2B5EF4-FFF2-40B4-BE49-F238E27FC236}">
                <a16:creationId xmlns:a16="http://schemas.microsoft.com/office/drawing/2014/main" id="{06F5BD0D-7344-6948-B733-96806691C460}"/>
              </a:ext>
            </a:extLst>
          </p:cNvPr>
          <p:cNvSpPr/>
          <p:nvPr/>
        </p:nvSpPr>
        <p:spPr>
          <a:xfrm>
            <a:off x="117056" y="2589139"/>
            <a:ext cx="3875290" cy="191390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53E53AF6-11A5-2260-CDF1-352BB788B3D5}"/>
              </a:ext>
            </a:extLst>
          </p:cNvPr>
          <p:cNvSpPr/>
          <p:nvPr/>
        </p:nvSpPr>
        <p:spPr>
          <a:xfrm>
            <a:off x="8153980" y="2614851"/>
            <a:ext cx="3875290" cy="1913900"/>
          </a:xfrm>
          <a:prstGeom prst="roundRect">
            <a:avLst/>
          </a:prstGeom>
          <a:noFill/>
          <a:ln>
            <a:solidFill>
              <a:srgbClr val="8A75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1D15F382-9259-CB49-D249-D41406DE6B6A}"/>
              </a:ext>
            </a:extLst>
          </p:cNvPr>
          <p:cNvSpPr/>
          <p:nvPr/>
        </p:nvSpPr>
        <p:spPr>
          <a:xfrm>
            <a:off x="4116032" y="2614851"/>
            <a:ext cx="3875290" cy="1913900"/>
          </a:xfrm>
          <a:prstGeom prst="roundRect">
            <a:avLst/>
          </a:prstGeom>
          <a:noFill/>
          <a:ln>
            <a:solidFill>
              <a:srgbClr val="8A75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ECF60705-698C-5F89-8FCF-C4B21DB65D2C}"/>
              </a:ext>
            </a:extLst>
          </p:cNvPr>
          <p:cNvSpPr txBox="1"/>
          <p:nvPr/>
        </p:nvSpPr>
        <p:spPr>
          <a:xfrm>
            <a:off x="410485" y="2945924"/>
            <a:ext cx="328843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The Department is seeking a grant administration service to deliver childminder start-up grants for 23/24 and 24/25.</a:t>
            </a:r>
          </a:p>
        </p:txBody>
      </p:sp>
      <p:sp>
        <p:nvSpPr>
          <p:cNvPr id="5" name="TextBox 4">
            <a:extLst>
              <a:ext uri="{FF2B5EF4-FFF2-40B4-BE49-F238E27FC236}">
                <a16:creationId xmlns:a16="http://schemas.microsoft.com/office/drawing/2014/main" id="{7340B0C6-A673-10B0-09AF-E7669802AC19}"/>
              </a:ext>
            </a:extLst>
          </p:cNvPr>
          <p:cNvSpPr txBox="1"/>
          <p:nvPr/>
        </p:nvSpPr>
        <p:spPr>
          <a:xfrm>
            <a:off x="4317734" y="2911014"/>
            <a:ext cx="328843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The grant is intended to issue appro</a:t>
            </a:r>
            <a:r>
              <a:rPr lang="en-GB">
                <a:solidFill>
                  <a:prstClr val="black"/>
                </a:solidFill>
                <a:latin typeface="Arial" panose="020B0604020202020204" pitchFamily="34" charset="0"/>
                <a:cs typeface="Arial" panose="020B0604020202020204" pitchFamily="34" charset="0"/>
              </a:rPr>
              <a:t>x. </a:t>
            </a:r>
            <a:r>
              <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8500 grants , with the scheme worth a total £7.22m (including administration and evaluation)</a:t>
            </a:r>
          </a:p>
        </p:txBody>
      </p:sp>
      <p:sp>
        <p:nvSpPr>
          <p:cNvPr id="9" name="TextBox 8">
            <a:extLst>
              <a:ext uri="{FF2B5EF4-FFF2-40B4-BE49-F238E27FC236}">
                <a16:creationId xmlns:a16="http://schemas.microsoft.com/office/drawing/2014/main" id="{3B626B8F-E180-0E13-AB3B-F46242C43610}"/>
              </a:ext>
            </a:extLst>
          </p:cNvPr>
          <p:cNvSpPr txBox="1"/>
          <p:nvPr/>
        </p:nvSpPr>
        <p:spPr>
          <a:xfrm>
            <a:off x="8265643" y="2833137"/>
            <a:ext cx="328843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The commercial process will be run through the Jaggaer system and it is essential that you register on there to receive further updates</a:t>
            </a:r>
          </a:p>
        </p:txBody>
      </p:sp>
    </p:spTree>
    <p:extLst>
      <p:ext uri="{BB962C8B-B14F-4D97-AF65-F5344CB8AC3E}">
        <p14:creationId xmlns:p14="http://schemas.microsoft.com/office/powerpoint/2010/main" val="666313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E1242E-06DD-B424-D50D-A62B4DAC55DB}"/>
              </a:ext>
            </a:extLst>
          </p:cNvPr>
          <p:cNvSpPr txBox="1"/>
          <p:nvPr/>
        </p:nvSpPr>
        <p:spPr>
          <a:xfrm>
            <a:off x="112908" y="181226"/>
            <a:ext cx="1208727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white"/>
                </a:solidFill>
                <a:effectLst/>
                <a:uLnTx/>
                <a:uFillTx/>
                <a:latin typeface="Arial"/>
                <a:ea typeface="+mn-ea"/>
                <a:cs typeface="Calibri Light"/>
              </a:rPr>
              <a:t>Contact Details</a:t>
            </a:r>
            <a:endParaRPr kumimoji="0" lang="en-GB"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Slide Number Placeholder 1">
            <a:extLst>
              <a:ext uri="{FF2B5EF4-FFF2-40B4-BE49-F238E27FC236}">
                <a16:creationId xmlns:a16="http://schemas.microsoft.com/office/drawing/2014/main" id="{DE65DAAF-92B0-9CA1-AB58-580603FF41A3}"/>
              </a:ext>
            </a:extLst>
          </p:cNvPr>
          <p:cNvSpPr txBox="1">
            <a:spLocks/>
          </p:cNvSpPr>
          <p:nvPr/>
        </p:nvSpPr>
        <p:spPr>
          <a:xfrm>
            <a:off x="11554075" y="6414773"/>
            <a:ext cx="475195" cy="365125"/>
          </a:xfrm>
          <a:prstGeom prst="rect">
            <a:avLst/>
          </a:prstGeom>
        </p:spPr>
        <p:txBody>
          <a:bodyPr/>
          <a:lstStyle>
            <a:defPPr>
              <a:defRPr lang="en-US"/>
            </a:defPPr>
            <a:lvl1pPr>
              <a:defRPr b="1">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BFC64A3-A7C8-434A-BBA0-2CAEA11D801B}" type="slidenum">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Google Shape;121;p19">
            <a:extLst>
              <a:ext uri="{FF2B5EF4-FFF2-40B4-BE49-F238E27FC236}">
                <a16:creationId xmlns:a16="http://schemas.microsoft.com/office/drawing/2014/main" id="{D8BC062F-C5FD-359F-827D-2BE4E19A002C}"/>
              </a:ext>
            </a:extLst>
          </p:cNvPr>
          <p:cNvSpPr/>
          <p:nvPr/>
        </p:nvSpPr>
        <p:spPr>
          <a:xfrm>
            <a:off x="2122608" y="1447985"/>
            <a:ext cx="5032319" cy="3003794"/>
          </a:xfrm>
          <a:prstGeom prst="roundRect">
            <a:avLst>
              <a:gd name="adj" fmla="val 4313"/>
            </a:avLst>
          </a:prstGeom>
          <a:solidFill>
            <a:schemeClr val="accent1">
              <a:lumMod val="60000"/>
              <a:lumOff val="40000"/>
            </a:schemeClr>
          </a:solidFill>
          <a:ln>
            <a:solidFill>
              <a:srgbClr val="8A75A9"/>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6E1CCD4-D404-C681-57F9-880F75BDE7C0}"/>
              </a:ext>
            </a:extLst>
          </p:cNvPr>
          <p:cNvSpPr txBox="1"/>
          <p:nvPr/>
        </p:nvSpPr>
        <p:spPr>
          <a:xfrm>
            <a:off x="2421242" y="2485565"/>
            <a:ext cx="6529104" cy="3108543"/>
          </a:xfrm>
          <a:prstGeom prst="rect">
            <a:avLst/>
          </a:prstGeom>
          <a:solidFill>
            <a:schemeClr val="accent1">
              <a:lumMod val="75000"/>
            </a:schemeClr>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     Contact 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r>
              <a:rPr kumimoji="0" lang="en-GB" sz="20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Email: </a:t>
            </a:r>
            <a:r>
              <a:rPr kumimoji="0" lang="en-GB" sz="200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childminders.unit@education.gov.uk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r>
              <a:rPr kumimoji="0" lang="en-GB" sz="20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Jaggaer E-procurement System: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          https://education.app.jaggaer.com/</a:t>
            </a:r>
            <a:endParaRPr kumimoji="0" lang="en-GB" sz="14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5" name="Google Shape;122;p19">
            <a:extLst>
              <a:ext uri="{FF2B5EF4-FFF2-40B4-BE49-F238E27FC236}">
                <a16:creationId xmlns:a16="http://schemas.microsoft.com/office/drawing/2014/main" id="{44D6FA21-11D2-3674-CF7F-26A370542758}"/>
              </a:ext>
            </a:extLst>
          </p:cNvPr>
          <p:cNvSpPr/>
          <p:nvPr/>
        </p:nvSpPr>
        <p:spPr>
          <a:xfrm>
            <a:off x="2487438" y="1834946"/>
            <a:ext cx="6269444" cy="3015617"/>
          </a:xfrm>
          <a:prstGeom prst="roundRect">
            <a:avLst>
              <a:gd name="adj" fmla="val 4313"/>
            </a:avLst>
          </a:prstGeom>
          <a:no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itle 7">
            <a:extLst>
              <a:ext uri="{FF2B5EF4-FFF2-40B4-BE49-F238E27FC236}">
                <a16:creationId xmlns:a16="http://schemas.microsoft.com/office/drawing/2014/main" id="{9B8259B6-1E30-BB1B-4009-F49ACF76485E}"/>
              </a:ext>
            </a:extLst>
          </p:cNvPr>
          <p:cNvSpPr txBox="1">
            <a:spLocks/>
          </p:cNvSpPr>
          <p:nvPr/>
        </p:nvSpPr>
        <p:spPr>
          <a:xfrm>
            <a:off x="0" y="1918203"/>
            <a:ext cx="7775575" cy="647701"/>
          </a:xfrm>
          <a:prstGeom prst="rect">
            <a:avLst/>
          </a:prstGeom>
        </p:spPr>
        <p:txBody>
          <a:bodyPr anchor="t"/>
          <a:lstStyle>
            <a:lvl1pPr algn="l" defTabSz="914400" rtl="0" eaLnBrk="1" latinLnBrk="0" hangingPunct="1">
              <a:spcBef>
                <a:spcPct val="0"/>
              </a:spcBef>
              <a:buNone/>
              <a:defRPr lang="en-GB" sz="4000" b="1" kern="1200" cap="none" baseline="0">
                <a:solidFill>
                  <a:srgbClr val="104F7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1400" b="1" i="0" u="sng"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     </a:t>
            </a:r>
            <a:r>
              <a:rPr kumimoji="0" lang="en-GB" sz="2000" b="1" i="0" u="sng"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For more information</a:t>
            </a:r>
          </a:p>
        </p:txBody>
      </p:sp>
    </p:spTree>
    <p:extLst>
      <p:ext uri="{BB962C8B-B14F-4D97-AF65-F5344CB8AC3E}">
        <p14:creationId xmlns:p14="http://schemas.microsoft.com/office/powerpoint/2010/main" val="575498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5448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293A344-81FA-EF10-612F-207087E5DA52}"/>
              </a:ext>
            </a:extLst>
          </p:cNvPr>
          <p:cNvSpPr txBox="1">
            <a:spLocks/>
          </p:cNvSpPr>
          <p:nvPr/>
        </p:nvSpPr>
        <p:spPr>
          <a:xfrm>
            <a:off x="198609" y="1392413"/>
            <a:ext cx="6395920" cy="481704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a:latin typeface="Arial"/>
              <a:cs typeface="Calibri"/>
            </a:endParaRPr>
          </a:p>
        </p:txBody>
      </p:sp>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104721" y="370510"/>
            <a:ext cx="12087279" cy="400110"/>
          </a:xfrm>
          <a:prstGeom prst="rect">
            <a:avLst/>
          </a:prstGeom>
          <a:noFill/>
        </p:spPr>
        <p:txBody>
          <a:bodyPr wrap="square">
            <a:spAutoFit/>
          </a:bodyPr>
          <a:lstStyle/>
          <a:p>
            <a:r>
              <a:rPr lang="en-GB" sz="2000">
                <a:solidFill>
                  <a:schemeClr val="bg1"/>
                </a:solidFill>
                <a:latin typeface="Arial" panose="020B0604020202020204" pitchFamily="34" charset="0"/>
                <a:cs typeface="Arial" panose="020B0604020202020204" pitchFamily="34" charset="0"/>
              </a:rPr>
              <a:t>Agenda</a:t>
            </a:r>
          </a:p>
        </p:txBody>
      </p:sp>
      <p:pic>
        <p:nvPicPr>
          <p:cNvPr id="96" name="Picture 95" descr="Logo&#10;&#10;Description automatically generated">
            <a:extLst>
              <a:ext uri="{FF2B5EF4-FFF2-40B4-BE49-F238E27FC236}">
                <a16:creationId xmlns:a16="http://schemas.microsoft.com/office/drawing/2014/main" id="{20B06C38-93BC-3712-A499-DBDAEEA669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3394" y1="64825" x2="43394" y2="64825"/>
                        <a14:foregroundMark x1="57431" y1="56446" x2="57431" y2="56446"/>
                        <a14:foregroundMark x1="73119" y1="50092" x2="73119" y2="50092"/>
                        <a14:foregroundMark x1="18899" y1="51105" x2="18899" y2="51105"/>
                        <a14:foregroundMark x1="25505" y1="48987" x2="25505" y2="48987"/>
                        <a14:foregroundMark x1="31560" y1="47882" x2="31560" y2="47882"/>
                        <a14:foregroundMark x1="39174" y1="45856" x2="39174" y2="45856"/>
                        <a14:foregroundMark x1="48532" y1="44567" x2="48532" y2="44567"/>
                        <a14:foregroundMark x1="56514" y1="42910" x2="56514" y2="42910"/>
                        <a14:foregroundMark x1="60000" y1="41621" x2="60000" y2="41621"/>
                        <a14:foregroundMark x1="67615" y1="38950" x2="67615" y2="38950"/>
                        <a14:foregroundMark x1="71009" y1="39871" x2="71009" y2="39871"/>
                        <a14:foregroundMark x1="76147" y1="37661" x2="76147" y2="37661"/>
                        <a14:foregroundMark x1="25321" y1="45120" x2="25321" y2="45120"/>
                        <a14:foregroundMark x1="27156" y1="39595" x2="27156" y2="39595"/>
                        <a14:foregroundMark x1="27890" y1="38122" x2="27890" y2="38122"/>
                        <a14:foregroundMark x1="29450" y1="35359" x2="29450" y2="35359"/>
                        <a14:foregroundMark x1="28165" y1="34070" x2="28165" y2="34070"/>
                        <a14:foregroundMark x1="30550" y1="34622" x2="30550" y2="34622"/>
                        <a14:foregroundMark x1="33211" y1="32044" x2="33211" y2="32044"/>
                        <a14:foregroundMark x1="37982" y1="29742" x2="37982" y2="29742"/>
                        <a14:foregroundMark x1="43303" y1="27072" x2="43303" y2="27072"/>
                        <a14:foregroundMark x1="47248" y1="26335" x2="47248" y2="26335"/>
                        <a14:foregroundMark x1="47156" y1="23941" x2="47156" y2="23941"/>
                        <a14:foregroundMark x1="49174" y1="24954" x2="49174" y2="24954"/>
                        <a14:foregroundMark x1="52477" y1="26335" x2="52477" y2="26335"/>
                        <a14:foregroundMark x1="56239" y1="26796" x2="56239" y2="26796"/>
                        <a14:foregroundMark x1="58073" y1="27532" x2="58073" y2="27532"/>
                        <a14:foregroundMark x1="63028" y1="29374" x2="63028" y2="29374"/>
                        <a14:foregroundMark x1="64128" y1="30755" x2="64128" y2="30755"/>
                        <a14:foregroundMark x1="68716" y1="33610" x2="68716" y2="33610"/>
                        <a14:foregroundMark x1="72018" y1="29834" x2="72018" y2="29834"/>
                        <a14:foregroundMark x1="61835" y1="33425" x2="61835" y2="33425"/>
                        <a14:foregroundMark x1="43119" y1="73757" x2="43119" y2="73757"/>
                        <a14:foregroundMark x1="36697" y1="74494" x2="36697" y2="74494"/>
                        <a14:foregroundMark x1="40183" y1="78361" x2="40183" y2="78361"/>
                        <a14:foregroundMark x1="42202" y1="79098" x2="42202" y2="79098"/>
                        <a14:foregroundMark x1="47431" y1="79466" x2="47431" y2="79466"/>
                        <a14:foregroundMark x1="54220" y1="78729" x2="54220" y2="78729"/>
                        <a14:foregroundMark x1="58991" y1="79558" x2="58991" y2="79558"/>
                        <a14:foregroundMark x1="60550" y1="77993" x2="60550" y2="77993"/>
                        <a14:foregroundMark x1="65780" y1="74125" x2="65780" y2="74125"/>
                        <a14:foregroundMark x1="67156" y1="72284" x2="67156" y2="72284"/>
                        <a14:foregroundMark x1="69450" y1="71363" x2="69450" y2="71363"/>
                        <a14:foregroundMark x1="67523" y1="69613" x2="67523" y2="69613"/>
                        <a14:foregroundMark x1="73119" y1="68508" x2="73119" y2="68508"/>
                        <a14:foregroundMark x1="72936" y1="65838" x2="72936" y2="65838"/>
                        <a14:foregroundMark x1="79908" y1="63168" x2="79908" y2="63168"/>
                        <a14:backgroundMark x1="34312" y1="31492" x2="34312" y2="31492"/>
                        <a14:backgroundMark x1="38624" y1="28177" x2="38624" y2="28177"/>
                        <a14:backgroundMark x1="44587" y1="26427" x2="44587" y2="26427"/>
                        <a14:backgroundMark x1="27156" y1="40792" x2="27156" y2="40792"/>
                        <a14:backgroundMark x1="53761" y1="25599" x2="53761" y2="25599"/>
                        <a14:backgroundMark x1="59358" y1="27164" x2="59358" y2="27164"/>
                        <a14:backgroundMark x1="68165" y1="32689" x2="68165" y2="32689"/>
                        <a14:backgroundMark x1="72018" y1="38398" x2="72018" y2="38398"/>
                        <a14:backgroundMark x1="55413" y1="41713" x2="55413" y2="41713"/>
                        <a14:backgroundMark x1="38899" y1="77901" x2="38899" y2="77901"/>
                        <a14:backgroundMark x1="53028" y1="80203" x2="53028" y2="80203"/>
                        <a14:backgroundMark x1="65596" y1="75599" x2="65596" y2="75599"/>
                        <a14:backgroundMark x1="71651" y1="68692" x2="71651" y2="68692"/>
                      </a14:backgroundRemoval>
                    </a14:imgEffect>
                  </a14:imgLayer>
                </a14:imgProps>
              </a:ext>
              <a:ext uri="{28A0092B-C50C-407E-A947-70E740481C1C}">
                <a14:useLocalDpi xmlns:a14="http://schemas.microsoft.com/office/drawing/2010/main" val="0"/>
              </a:ext>
            </a:extLst>
          </a:blip>
          <a:stretch>
            <a:fillRect/>
          </a:stretch>
        </p:blipFill>
        <p:spPr>
          <a:xfrm>
            <a:off x="10839053" y="-181256"/>
            <a:ext cx="1313089" cy="1308270"/>
          </a:xfrm>
          <a:prstGeom prst="rect">
            <a:avLst/>
          </a:prstGeom>
        </p:spPr>
      </p:pic>
      <p:pic>
        <p:nvPicPr>
          <p:cNvPr id="17" name="Picture 16">
            <a:extLst>
              <a:ext uri="{FF2B5EF4-FFF2-40B4-BE49-F238E27FC236}">
                <a16:creationId xmlns:a16="http://schemas.microsoft.com/office/drawing/2014/main" id="{2802CEC3-CF90-24AA-02DC-EC13306AB5BE}"/>
              </a:ext>
            </a:extLst>
          </p:cNvPr>
          <p:cNvPicPr>
            <a:picLocks noChangeAspect="1"/>
          </p:cNvPicPr>
          <p:nvPr/>
        </p:nvPicPr>
        <p:blipFill rotWithShape="1">
          <a:blip r:embed="rId10"/>
          <a:srcRect r="125" b="2988"/>
          <a:stretch/>
        </p:blipFill>
        <p:spPr>
          <a:xfrm>
            <a:off x="-8906" y="6375254"/>
            <a:ext cx="12192000" cy="484810"/>
          </a:xfrm>
          <a:prstGeom prst="rect">
            <a:avLst/>
          </a:prstGeom>
        </p:spPr>
      </p:pic>
      <p:sp>
        <p:nvSpPr>
          <p:cNvPr id="2" name="TextBox 1">
            <a:extLst>
              <a:ext uri="{FF2B5EF4-FFF2-40B4-BE49-F238E27FC236}">
                <a16:creationId xmlns:a16="http://schemas.microsoft.com/office/drawing/2014/main" id="{922D1DBD-9FB2-88B7-28CF-CD7E1454A341}"/>
              </a:ext>
            </a:extLst>
          </p:cNvPr>
          <p:cNvSpPr txBox="1"/>
          <p:nvPr/>
        </p:nvSpPr>
        <p:spPr>
          <a:xfrm>
            <a:off x="4163002" y="1663201"/>
            <a:ext cx="5437237" cy="1815882"/>
          </a:xfrm>
          <a:prstGeom prst="rect">
            <a:avLst/>
          </a:prstGeom>
          <a:noFill/>
        </p:spPr>
        <p:txBody>
          <a:bodyPr wrap="square" rtlCol="0">
            <a:spAutoFit/>
          </a:bodyPr>
          <a:lstStyle/>
          <a:p>
            <a:endParaRPr lang="en-GB" sz="1600"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Introduction of DfE staff</a:t>
            </a: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Presentation: policy background to the scheme / proposed contract requirements</a:t>
            </a: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Presentation: commercial process &amp; timetable</a:t>
            </a: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Q&amp;A / feedback</a:t>
            </a: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Close</a:t>
            </a:r>
          </a:p>
        </p:txBody>
      </p:sp>
      <p:sp>
        <p:nvSpPr>
          <p:cNvPr id="3" name="TextBox 2">
            <a:extLst>
              <a:ext uri="{FF2B5EF4-FFF2-40B4-BE49-F238E27FC236}">
                <a16:creationId xmlns:a16="http://schemas.microsoft.com/office/drawing/2014/main" id="{E7C1B3BC-07CA-5F5D-1F98-B4E6A3D40D7E}"/>
              </a:ext>
            </a:extLst>
          </p:cNvPr>
          <p:cNvSpPr txBox="1"/>
          <p:nvPr/>
        </p:nvSpPr>
        <p:spPr>
          <a:xfrm>
            <a:off x="4831571" y="1400979"/>
            <a:ext cx="1995773" cy="369332"/>
          </a:xfrm>
          <a:prstGeom prst="rect">
            <a:avLst/>
          </a:prstGeom>
          <a:noFill/>
        </p:spPr>
        <p:txBody>
          <a:bodyPr wrap="square" rtlCol="0">
            <a:spAutoFit/>
          </a:bodyPr>
          <a:lstStyle/>
          <a:p>
            <a:r>
              <a:rPr lang="en-GB" b="1" u="sng">
                <a:latin typeface="Arial" panose="020B0604020202020204" pitchFamily="34" charset="0"/>
                <a:cs typeface="Arial" panose="020B0604020202020204" pitchFamily="34" charset="0"/>
              </a:rPr>
              <a:t>Today’s Agenda</a:t>
            </a:r>
          </a:p>
        </p:txBody>
      </p:sp>
      <p:sp>
        <p:nvSpPr>
          <p:cNvPr id="6" name="TextBox 5">
            <a:extLst>
              <a:ext uri="{FF2B5EF4-FFF2-40B4-BE49-F238E27FC236}">
                <a16:creationId xmlns:a16="http://schemas.microsoft.com/office/drawing/2014/main" id="{6CD46DAA-83C7-8EE2-380A-6EDFBF6715AB}"/>
              </a:ext>
            </a:extLst>
          </p:cNvPr>
          <p:cNvSpPr txBox="1"/>
          <p:nvPr/>
        </p:nvSpPr>
        <p:spPr>
          <a:xfrm>
            <a:off x="5186097" y="3849861"/>
            <a:ext cx="1408432" cy="369332"/>
          </a:xfrm>
          <a:prstGeom prst="rect">
            <a:avLst/>
          </a:prstGeom>
          <a:noFill/>
        </p:spPr>
        <p:txBody>
          <a:bodyPr wrap="square" rtlCol="0">
            <a:spAutoFit/>
          </a:bodyPr>
          <a:lstStyle/>
          <a:p>
            <a:r>
              <a:rPr lang="en-GB" b="1" u="sng">
                <a:latin typeface="Arial" panose="020B0604020202020204" pitchFamily="34" charset="0"/>
                <a:cs typeface="Arial" panose="020B0604020202020204" pitchFamily="34" charset="0"/>
              </a:rPr>
              <a:t>Objectives </a:t>
            </a:r>
          </a:p>
        </p:txBody>
      </p:sp>
      <p:sp>
        <p:nvSpPr>
          <p:cNvPr id="11" name="TextBox 10">
            <a:extLst>
              <a:ext uri="{FF2B5EF4-FFF2-40B4-BE49-F238E27FC236}">
                <a16:creationId xmlns:a16="http://schemas.microsoft.com/office/drawing/2014/main" id="{E43865AC-EE8E-7640-37A7-B0EB725A706A}"/>
              </a:ext>
            </a:extLst>
          </p:cNvPr>
          <p:cNvSpPr txBox="1"/>
          <p:nvPr/>
        </p:nvSpPr>
        <p:spPr>
          <a:xfrm>
            <a:off x="3048902" y="4392354"/>
            <a:ext cx="7914863" cy="1077218"/>
          </a:xfrm>
          <a:prstGeom prst="rect">
            <a:avLst/>
          </a:prstGeom>
          <a:noFill/>
        </p:spPr>
        <p:txBody>
          <a:bodyPr wrap="square" rtlCol="0">
            <a:spAutoFit/>
          </a:bodyPr>
          <a:lstStyle/>
          <a:p>
            <a:pPr marL="342900" indent="-342900">
              <a:buFont typeface="+mj-lt"/>
              <a:buAutoNum type="arabicPeriod"/>
            </a:pPr>
            <a:r>
              <a:rPr lang="en-GB" sz="1600">
                <a:latin typeface="Arial" panose="020B0604020202020204" pitchFamily="34" charset="0"/>
                <a:cs typeface="Arial" panose="020B0604020202020204" pitchFamily="34" charset="0"/>
              </a:rPr>
              <a:t>To outline what we aim to achieve through the proposed approach.</a:t>
            </a:r>
          </a:p>
          <a:p>
            <a:pPr marL="342900" indent="-342900">
              <a:buFont typeface="+mj-lt"/>
              <a:buAutoNum type="arabicPeriod"/>
            </a:pPr>
            <a:r>
              <a:rPr lang="en-GB" sz="1600">
                <a:latin typeface="Arial" panose="020B0604020202020204" pitchFamily="34" charset="0"/>
                <a:cs typeface="Arial" panose="020B0604020202020204" pitchFamily="34" charset="0"/>
              </a:rPr>
              <a:t>To outline what we would like to see in any bids.</a:t>
            </a:r>
          </a:p>
          <a:p>
            <a:pPr marL="342900" indent="-342900">
              <a:buFont typeface="+mj-lt"/>
              <a:buAutoNum type="arabicPeriod"/>
            </a:pPr>
            <a:r>
              <a:rPr lang="en-GB" sz="1600">
                <a:latin typeface="Arial" panose="020B0604020202020204" pitchFamily="34" charset="0"/>
                <a:cs typeface="Arial" panose="020B0604020202020204" pitchFamily="34" charset="0"/>
              </a:rPr>
              <a:t>To provide an opportunity for you to ask any questions about the process.</a:t>
            </a:r>
          </a:p>
          <a:p>
            <a:pPr marL="342900" indent="-342900">
              <a:buFont typeface="+mj-lt"/>
              <a:buAutoNum type="arabicPeriod"/>
            </a:pPr>
            <a:r>
              <a:rPr lang="en-GB" sz="1600">
                <a:latin typeface="Arial" panose="020B0604020202020204" pitchFamily="34" charset="0"/>
                <a:cs typeface="Arial" panose="020B0604020202020204" pitchFamily="34" charset="0"/>
              </a:rPr>
              <a:t>To gain your insights into our proposed approach.</a:t>
            </a:r>
          </a:p>
        </p:txBody>
      </p:sp>
    </p:spTree>
    <p:extLst>
      <p:ext uri="{BB962C8B-B14F-4D97-AF65-F5344CB8AC3E}">
        <p14:creationId xmlns:p14="http://schemas.microsoft.com/office/powerpoint/2010/main" val="2795118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293A344-81FA-EF10-612F-207087E5DA52}"/>
              </a:ext>
            </a:extLst>
          </p:cNvPr>
          <p:cNvSpPr txBox="1">
            <a:spLocks/>
          </p:cNvSpPr>
          <p:nvPr/>
        </p:nvSpPr>
        <p:spPr>
          <a:xfrm>
            <a:off x="198609" y="1392413"/>
            <a:ext cx="6395920" cy="481704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500">
              <a:latin typeface="Arial"/>
              <a:cs typeface="Calibri"/>
            </a:endParaRPr>
          </a:p>
        </p:txBody>
      </p:sp>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838200" y="2621902"/>
            <a:ext cx="10515600" cy="1461233"/>
          </a:xfrm>
          <a:solidFill>
            <a:srgbClr val="183860"/>
          </a:solidFill>
        </p:spPr>
        <p:txBody>
          <a:bodyPr>
            <a:normAutofit/>
          </a:bodyPr>
          <a:lstStyle/>
          <a:p>
            <a:pPr algn="ctr"/>
            <a:r>
              <a:rPr lang="en-GB" sz="4000">
                <a:solidFill>
                  <a:schemeClr val="bg1"/>
                </a:solidFill>
                <a:latin typeface="Arial"/>
                <a:cs typeface="Calibri Light"/>
              </a:rPr>
              <a:t>Background to the Childminder Start-Up Grant Scheme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pic>
        <p:nvPicPr>
          <p:cNvPr id="96" name="Picture 95" descr="Logo&#10;&#10;Description automatically generated">
            <a:extLst>
              <a:ext uri="{FF2B5EF4-FFF2-40B4-BE49-F238E27FC236}">
                <a16:creationId xmlns:a16="http://schemas.microsoft.com/office/drawing/2014/main" id="{20B06C38-93BC-3712-A499-DBDAEEA669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3394" y1="64825" x2="43394" y2="64825"/>
                        <a14:foregroundMark x1="57431" y1="56446" x2="57431" y2="56446"/>
                        <a14:foregroundMark x1="73119" y1="50092" x2="73119" y2="50092"/>
                        <a14:foregroundMark x1="18899" y1="51105" x2="18899" y2="51105"/>
                        <a14:foregroundMark x1="25505" y1="48987" x2="25505" y2="48987"/>
                        <a14:foregroundMark x1="31560" y1="47882" x2="31560" y2="47882"/>
                        <a14:foregroundMark x1="39174" y1="45856" x2="39174" y2="45856"/>
                        <a14:foregroundMark x1="48532" y1="44567" x2="48532" y2="44567"/>
                        <a14:foregroundMark x1="56514" y1="42910" x2="56514" y2="42910"/>
                        <a14:foregroundMark x1="60000" y1="41621" x2="60000" y2="41621"/>
                        <a14:foregroundMark x1="67615" y1="38950" x2="67615" y2="38950"/>
                        <a14:foregroundMark x1="71009" y1="39871" x2="71009" y2="39871"/>
                        <a14:foregroundMark x1="76147" y1="37661" x2="76147" y2="37661"/>
                        <a14:foregroundMark x1="25321" y1="45120" x2="25321" y2="45120"/>
                        <a14:foregroundMark x1="27156" y1="39595" x2="27156" y2="39595"/>
                        <a14:foregroundMark x1="27890" y1="38122" x2="27890" y2="38122"/>
                        <a14:foregroundMark x1="29450" y1="35359" x2="29450" y2="35359"/>
                        <a14:foregroundMark x1="28165" y1="34070" x2="28165" y2="34070"/>
                        <a14:foregroundMark x1="30550" y1="34622" x2="30550" y2="34622"/>
                        <a14:foregroundMark x1="33211" y1="32044" x2="33211" y2="32044"/>
                        <a14:foregroundMark x1="37982" y1="29742" x2="37982" y2="29742"/>
                        <a14:foregroundMark x1="43303" y1="27072" x2="43303" y2="27072"/>
                        <a14:foregroundMark x1="47248" y1="26335" x2="47248" y2="26335"/>
                        <a14:foregroundMark x1="47156" y1="23941" x2="47156" y2="23941"/>
                        <a14:foregroundMark x1="49174" y1="24954" x2="49174" y2="24954"/>
                        <a14:foregroundMark x1="52477" y1="26335" x2="52477" y2="26335"/>
                        <a14:foregroundMark x1="56239" y1="26796" x2="56239" y2="26796"/>
                        <a14:foregroundMark x1="58073" y1="27532" x2="58073" y2="27532"/>
                        <a14:foregroundMark x1="63028" y1="29374" x2="63028" y2="29374"/>
                        <a14:foregroundMark x1="64128" y1="30755" x2="64128" y2="30755"/>
                        <a14:foregroundMark x1="68716" y1="33610" x2="68716" y2="33610"/>
                        <a14:foregroundMark x1="72018" y1="29834" x2="72018" y2="29834"/>
                        <a14:foregroundMark x1="61835" y1="33425" x2="61835" y2="33425"/>
                        <a14:foregroundMark x1="43119" y1="73757" x2="43119" y2="73757"/>
                        <a14:foregroundMark x1="36697" y1="74494" x2="36697" y2="74494"/>
                        <a14:foregroundMark x1="40183" y1="78361" x2="40183" y2="78361"/>
                        <a14:foregroundMark x1="42202" y1="79098" x2="42202" y2="79098"/>
                        <a14:foregroundMark x1="47431" y1="79466" x2="47431" y2="79466"/>
                        <a14:foregroundMark x1="54220" y1="78729" x2="54220" y2="78729"/>
                        <a14:foregroundMark x1="58991" y1="79558" x2="58991" y2="79558"/>
                        <a14:foregroundMark x1="60550" y1="77993" x2="60550" y2="77993"/>
                        <a14:foregroundMark x1="65780" y1="74125" x2="65780" y2="74125"/>
                        <a14:foregroundMark x1="67156" y1="72284" x2="67156" y2="72284"/>
                        <a14:foregroundMark x1="69450" y1="71363" x2="69450" y2="71363"/>
                        <a14:foregroundMark x1="67523" y1="69613" x2="67523" y2="69613"/>
                        <a14:foregroundMark x1="73119" y1="68508" x2="73119" y2="68508"/>
                        <a14:foregroundMark x1="72936" y1="65838" x2="72936" y2="65838"/>
                        <a14:foregroundMark x1="79908" y1="63168" x2="79908" y2="63168"/>
                        <a14:backgroundMark x1="34312" y1="31492" x2="34312" y2="31492"/>
                        <a14:backgroundMark x1="38624" y1="28177" x2="38624" y2="28177"/>
                        <a14:backgroundMark x1="44587" y1="26427" x2="44587" y2="26427"/>
                        <a14:backgroundMark x1="27156" y1="40792" x2="27156" y2="40792"/>
                        <a14:backgroundMark x1="53761" y1="25599" x2="53761" y2="25599"/>
                        <a14:backgroundMark x1="59358" y1="27164" x2="59358" y2="27164"/>
                        <a14:backgroundMark x1="68165" y1="32689" x2="68165" y2="32689"/>
                        <a14:backgroundMark x1="72018" y1="38398" x2="72018" y2="38398"/>
                        <a14:backgroundMark x1="55413" y1="41713" x2="55413" y2="41713"/>
                        <a14:backgroundMark x1="38899" y1="77901" x2="38899" y2="77901"/>
                        <a14:backgroundMark x1="53028" y1="80203" x2="53028" y2="80203"/>
                        <a14:backgroundMark x1="65596" y1="75599" x2="65596" y2="75599"/>
                        <a14:backgroundMark x1="71651" y1="68692" x2="71651" y2="68692"/>
                      </a14:backgroundRemoval>
                    </a14:imgEffect>
                  </a14:imgLayer>
                </a14:imgProps>
              </a:ext>
              <a:ext uri="{28A0092B-C50C-407E-A947-70E740481C1C}">
                <a14:useLocalDpi xmlns:a14="http://schemas.microsoft.com/office/drawing/2010/main" val="0"/>
              </a:ext>
            </a:extLst>
          </a:blip>
          <a:stretch>
            <a:fillRect/>
          </a:stretch>
        </p:blipFill>
        <p:spPr>
          <a:xfrm>
            <a:off x="10839053" y="-181256"/>
            <a:ext cx="1313089" cy="1308270"/>
          </a:xfrm>
          <a:prstGeom prst="rect">
            <a:avLst/>
          </a:prstGeom>
        </p:spPr>
      </p:pic>
      <p:pic>
        <p:nvPicPr>
          <p:cNvPr id="17" name="Picture 16">
            <a:extLst>
              <a:ext uri="{FF2B5EF4-FFF2-40B4-BE49-F238E27FC236}">
                <a16:creationId xmlns:a16="http://schemas.microsoft.com/office/drawing/2014/main" id="{2802CEC3-CF90-24AA-02DC-EC13306AB5BE}"/>
              </a:ext>
            </a:extLst>
          </p:cNvPr>
          <p:cNvPicPr>
            <a:picLocks noChangeAspect="1"/>
          </p:cNvPicPr>
          <p:nvPr/>
        </p:nvPicPr>
        <p:blipFill rotWithShape="1">
          <a:blip r:embed="rId10"/>
          <a:srcRect r="125" b="2988"/>
          <a:stretch/>
        </p:blipFill>
        <p:spPr>
          <a:xfrm>
            <a:off x="-8906" y="6375254"/>
            <a:ext cx="12192000" cy="484810"/>
          </a:xfrm>
          <a:prstGeom prst="rect">
            <a:avLst/>
          </a:prstGeom>
        </p:spPr>
      </p:pic>
    </p:spTree>
    <p:extLst>
      <p:ext uri="{BB962C8B-B14F-4D97-AF65-F5344CB8AC3E}">
        <p14:creationId xmlns:p14="http://schemas.microsoft.com/office/powerpoint/2010/main" val="3794241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293A344-81FA-EF10-612F-207087E5DA52}"/>
              </a:ext>
            </a:extLst>
          </p:cNvPr>
          <p:cNvSpPr txBox="1">
            <a:spLocks/>
          </p:cNvSpPr>
          <p:nvPr/>
        </p:nvSpPr>
        <p:spPr>
          <a:xfrm>
            <a:off x="198609" y="1392413"/>
            <a:ext cx="6395920" cy="481704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a:latin typeface="Arial"/>
              <a:cs typeface="Calibri"/>
            </a:endParaRPr>
          </a:p>
        </p:txBody>
      </p:sp>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52360" y="370600"/>
            <a:ext cx="12087279" cy="400110"/>
          </a:xfrm>
          <a:prstGeom prst="rect">
            <a:avLst/>
          </a:prstGeom>
          <a:noFill/>
        </p:spPr>
        <p:txBody>
          <a:bodyPr wrap="square">
            <a:spAutoFit/>
          </a:bodyPr>
          <a:lstStyle/>
          <a:p>
            <a:r>
              <a:rPr lang="en-GB" sz="2000">
                <a:solidFill>
                  <a:schemeClr val="bg1"/>
                </a:solidFill>
                <a:latin typeface="Arial" panose="020B0604020202020204" pitchFamily="34" charset="0"/>
                <a:cs typeface="Arial" panose="020B0604020202020204" pitchFamily="34" charset="0"/>
              </a:rPr>
              <a:t>Policy objective and background </a:t>
            </a:r>
          </a:p>
        </p:txBody>
      </p:sp>
      <p:pic>
        <p:nvPicPr>
          <p:cNvPr id="96" name="Picture 95" descr="Logo&#10;&#10;Description automatically generated">
            <a:extLst>
              <a:ext uri="{FF2B5EF4-FFF2-40B4-BE49-F238E27FC236}">
                <a16:creationId xmlns:a16="http://schemas.microsoft.com/office/drawing/2014/main" id="{20B06C38-93BC-3712-A499-DBDAEEA669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3394" y1="64825" x2="43394" y2="64825"/>
                        <a14:foregroundMark x1="57431" y1="56446" x2="57431" y2="56446"/>
                        <a14:foregroundMark x1="73119" y1="50092" x2="73119" y2="50092"/>
                        <a14:foregroundMark x1="18899" y1="51105" x2="18899" y2="51105"/>
                        <a14:foregroundMark x1="25505" y1="48987" x2="25505" y2="48987"/>
                        <a14:foregroundMark x1="31560" y1="47882" x2="31560" y2="47882"/>
                        <a14:foregroundMark x1="39174" y1="45856" x2="39174" y2="45856"/>
                        <a14:foregroundMark x1="48532" y1="44567" x2="48532" y2="44567"/>
                        <a14:foregroundMark x1="56514" y1="42910" x2="56514" y2="42910"/>
                        <a14:foregroundMark x1="60000" y1="41621" x2="60000" y2="41621"/>
                        <a14:foregroundMark x1="67615" y1="38950" x2="67615" y2="38950"/>
                        <a14:foregroundMark x1="71009" y1="39871" x2="71009" y2="39871"/>
                        <a14:foregroundMark x1="76147" y1="37661" x2="76147" y2="37661"/>
                        <a14:foregroundMark x1="25321" y1="45120" x2="25321" y2="45120"/>
                        <a14:foregroundMark x1="27156" y1="39595" x2="27156" y2="39595"/>
                        <a14:foregroundMark x1="27890" y1="38122" x2="27890" y2="38122"/>
                        <a14:foregroundMark x1="29450" y1="35359" x2="29450" y2="35359"/>
                        <a14:foregroundMark x1="28165" y1="34070" x2="28165" y2="34070"/>
                        <a14:foregroundMark x1="30550" y1="34622" x2="30550" y2="34622"/>
                        <a14:foregroundMark x1="33211" y1="32044" x2="33211" y2="32044"/>
                        <a14:foregroundMark x1="37982" y1="29742" x2="37982" y2="29742"/>
                        <a14:foregroundMark x1="43303" y1="27072" x2="43303" y2="27072"/>
                        <a14:foregroundMark x1="47248" y1="26335" x2="47248" y2="26335"/>
                        <a14:foregroundMark x1="47156" y1="23941" x2="47156" y2="23941"/>
                        <a14:foregroundMark x1="49174" y1="24954" x2="49174" y2="24954"/>
                        <a14:foregroundMark x1="52477" y1="26335" x2="52477" y2="26335"/>
                        <a14:foregroundMark x1="56239" y1="26796" x2="56239" y2="26796"/>
                        <a14:foregroundMark x1="58073" y1="27532" x2="58073" y2="27532"/>
                        <a14:foregroundMark x1="63028" y1="29374" x2="63028" y2="29374"/>
                        <a14:foregroundMark x1="64128" y1="30755" x2="64128" y2="30755"/>
                        <a14:foregroundMark x1="68716" y1="33610" x2="68716" y2="33610"/>
                        <a14:foregroundMark x1="72018" y1="29834" x2="72018" y2="29834"/>
                        <a14:foregroundMark x1="61835" y1="33425" x2="61835" y2="33425"/>
                        <a14:foregroundMark x1="43119" y1="73757" x2="43119" y2="73757"/>
                        <a14:foregroundMark x1="36697" y1="74494" x2="36697" y2="74494"/>
                        <a14:foregroundMark x1="40183" y1="78361" x2="40183" y2="78361"/>
                        <a14:foregroundMark x1="42202" y1="79098" x2="42202" y2="79098"/>
                        <a14:foregroundMark x1="47431" y1="79466" x2="47431" y2="79466"/>
                        <a14:foregroundMark x1="54220" y1="78729" x2="54220" y2="78729"/>
                        <a14:foregroundMark x1="58991" y1="79558" x2="58991" y2="79558"/>
                        <a14:foregroundMark x1="60550" y1="77993" x2="60550" y2="77993"/>
                        <a14:foregroundMark x1="65780" y1="74125" x2="65780" y2="74125"/>
                        <a14:foregroundMark x1="67156" y1="72284" x2="67156" y2="72284"/>
                        <a14:foregroundMark x1="69450" y1="71363" x2="69450" y2="71363"/>
                        <a14:foregroundMark x1="67523" y1="69613" x2="67523" y2="69613"/>
                        <a14:foregroundMark x1="73119" y1="68508" x2="73119" y2="68508"/>
                        <a14:foregroundMark x1="72936" y1="65838" x2="72936" y2="65838"/>
                        <a14:foregroundMark x1="79908" y1="63168" x2="79908" y2="63168"/>
                        <a14:backgroundMark x1="34312" y1="31492" x2="34312" y2="31492"/>
                        <a14:backgroundMark x1="38624" y1="28177" x2="38624" y2="28177"/>
                        <a14:backgroundMark x1="44587" y1="26427" x2="44587" y2="26427"/>
                        <a14:backgroundMark x1="27156" y1="40792" x2="27156" y2="40792"/>
                        <a14:backgroundMark x1="53761" y1="25599" x2="53761" y2="25599"/>
                        <a14:backgroundMark x1="59358" y1="27164" x2="59358" y2="27164"/>
                        <a14:backgroundMark x1="68165" y1="32689" x2="68165" y2="32689"/>
                        <a14:backgroundMark x1="72018" y1="38398" x2="72018" y2="38398"/>
                        <a14:backgroundMark x1="55413" y1="41713" x2="55413" y2="41713"/>
                        <a14:backgroundMark x1="38899" y1="77901" x2="38899" y2="77901"/>
                        <a14:backgroundMark x1="53028" y1="80203" x2="53028" y2="80203"/>
                        <a14:backgroundMark x1="65596" y1="75599" x2="65596" y2="75599"/>
                        <a14:backgroundMark x1="71651" y1="68692" x2="71651" y2="68692"/>
                      </a14:backgroundRemoval>
                    </a14:imgEffect>
                  </a14:imgLayer>
                </a14:imgProps>
              </a:ext>
              <a:ext uri="{28A0092B-C50C-407E-A947-70E740481C1C}">
                <a14:useLocalDpi xmlns:a14="http://schemas.microsoft.com/office/drawing/2010/main" val="0"/>
              </a:ext>
            </a:extLst>
          </a:blip>
          <a:stretch>
            <a:fillRect/>
          </a:stretch>
        </p:blipFill>
        <p:spPr>
          <a:xfrm>
            <a:off x="10839053" y="-181256"/>
            <a:ext cx="1313089" cy="1308270"/>
          </a:xfrm>
          <a:prstGeom prst="rect">
            <a:avLst/>
          </a:prstGeom>
        </p:spPr>
      </p:pic>
      <p:pic>
        <p:nvPicPr>
          <p:cNvPr id="17" name="Picture 16">
            <a:extLst>
              <a:ext uri="{FF2B5EF4-FFF2-40B4-BE49-F238E27FC236}">
                <a16:creationId xmlns:a16="http://schemas.microsoft.com/office/drawing/2014/main" id="{2802CEC3-CF90-24AA-02DC-EC13306AB5BE}"/>
              </a:ext>
            </a:extLst>
          </p:cNvPr>
          <p:cNvPicPr>
            <a:picLocks noChangeAspect="1"/>
          </p:cNvPicPr>
          <p:nvPr/>
        </p:nvPicPr>
        <p:blipFill rotWithShape="1">
          <a:blip r:embed="rId10"/>
          <a:srcRect r="125" b="2988"/>
          <a:stretch/>
        </p:blipFill>
        <p:spPr>
          <a:xfrm>
            <a:off x="-8906" y="6375254"/>
            <a:ext cx="12192000" cy="484810"/>
          </a:xfrm>
          <a:prstGeom prst="rect">
            <a:avLst/>
          </a:prstGeom>
        </p:spPr>
      </p:pic>
      <p:sp>
        <p:nvSpPr>
          <p:cNvPr id="2" name="TextBox 1">
            <a:extLst>
              <a:ext uri="{FF2B5EF4-FFF2-40B4-BE49-F238E27FC236}">
                <a16:creationId xmlns:a16="http://schemas.microsoft.com/office/drawing/2014/main" id="{FF5FD4D0-541F-7303-86F8-2742556FFF13}"/>
              </a:ext>
            </a:extLst>
          </p:cNvPr>
          <p:cNvSpPr txBox="1"/>
          <p:nvPr/>
        </p:nvSpPr>
        <p:spPr>
          <a:xfrm>
            <a:off x="180827" y="1350288"/>
            <a:ext cx="11849362" cy="3970318"/>
          </a:xfrm>
          <a:prstGeom prst="rect">
            <a:avLst/>
          </a:prstGeom>
          <a:noFill/>
        </p:spPr>
        <p:txBody>
          <a:bodyPr wrap="square" lIns="91440" tIns="45720" rIns="91440" bIns="45720" rtlCol="0" anchor="t">
            <a:spAutoFit/>
          </a:bodyPr>
          <a:lstStyle/>
          <a:p>
            <a:endParaRPr lang="en-GB"/>
          </a:p>
          <a:p>
            <a:endParaRPr lang="en-GB" sz="1800">
              <a:effectLst/>
              <a:latin typeface="Arial" panose="020B0604020202020204" pitchFamily="34" charset="0"/>
              <a:ea typeface="Times New Roman" panose="02020603050405020304" pitchFamily="18" charset="0"/>
            </a:endParaRPr>
          </a:p>
          <a:p>
            <a:endParaRPr lang="en-GB">
              <a:latin typeface="Arial" panose="020B0604020202020204" pitchFamily="34" charset="0"/>
              <a:ea typeface="Times New Roman" panose="02020603050405020304" pitchFamily="18" charset="0"/>
            </a:endParaRPr>
          </a:p>
          <a:p>
            <a:endParaRPr lang="en-GB" sz="1800">
              <a:effectLst/>
              <a:latin typeface="Arial" panose="020B0604020202020204" pitchFamily="34" charset="0"/>
              <a:ea typeface="Times New Roman" panose="02020603050405020304" pitchFamily="18" charset="0"/>
            </a:endParaRPr>
          </a:p>
          <a:p>
            <a:endParaRPr lang="en-GB" sz="1800">
              <a:effectLst/>
              <a:latin typeface="Arial" panose="020B0604020202020204" pitchFamily="34" charset="0"/>
              <a:ea typeface="Times New Roman" panose="02020603050405020304" pitchFamily="18" charset="0"/>
            </a:endParaRPr>
          </a:p>
          <a:p>
            <a:pPr marL="342900" indent="-342900">
              <a:buFont typeface="Arial" panose="020B0604020202020204" pitchFamily="34" charset="0"/>
              <a:buChar char="•"/>
            </a:pPr>
            <a:endParaRPr lang="en-GB" sz="1800">
              <a:effectLst/>
              <a:latin typeface="Arial"/>
              <a:ea typeface="Times New Roman" panose="02020603050405020304" pitchFamily="18" charset="0"/>
              <a:cs typeface="Arial"/>
            </a:endParaRPr>
          </a:p>
          <a:p>
            <a:pPr marL="342900" indent="-342900">
              <a:buFont typeface="Arial" panose="020B0604020202020204" pitchFamily="34" charset="0"/>
              <a:buChar char="•"/>
            </a:pPr>
            <a:endParaRPr lang="en-GB">
              <a:latin typeface="Arial"/>
              <a:ea typeface="Times New Roman" panose="02020603050405020304" pitchFamily="18" charset="0"/>
              <a:cs typeface="Arial"/>
            </a:endParaRPr>
          </a:p>
          <a:p>
            <a:pPr marL="342900" indent="-342900">
              <a:buFont typeface="Arial" panose="020B0604020202020204" pitchFamily="34" charset="0"/>
              <a:buChar char="•"/>
            </a:pPr>
            <a:endParaRPr lang="en-GB" sz="1800">
              <a:effectLst/>
              <a:latin typeface="Arial"/>
              <a:ea typeface="Times New Roman" panose="02020603050405020304" pitchFamily="18" charset="0"/>
              <a:cs typeface="Arial"/>
            </a:endParaRPr>
          </a:p>
          <a:p>
            <a:pPr marL="342900" indent="-342900">
              <a:buFont typeface="Arial" panose="020B0604020202020204" pitchFamily="34" charset="0"/>
              <a:buChar char="•"/>
            </a:pPr>
            <a:endParaRPr lang="en-GB">
              <a:latin typeface="Arial"/>
              <a:ea typeface="Times New Roman" panose="02020603050405020304" pitchFamily="18" charset="0"/>
              <a:cs typeface="Arial"/>
            </a:endParaRPr>
          </a:p>
          <a:p>
            <a:pPr marL="342900" indent="-342900">
              <a:buFont typeface="Arial" panose="020B0604020202020204" pitchFamily="34" charset="0"/>
              <a:buChar char="•"/>
            </a:pPr>
            <a:endParaRPr lang="en-GB" sz="1800">
              <a:effectLst/>
              <a:latin typeface="Arial"/>
              <a:ea typeface="Times New Roman" panose="02020603050405020304" pitchFamily="18" charset="0"/>
              <a:cs typeface="Arial"/>
            </a:endParaRPr>
          </a:p>
          <a:p>
            <a:endParaRPr lang="en-GB" b="1">
              <a:latin typeface="Arial" panose="020B0604020202020204" pitchFamily="34" charset="0"/>
              <a:ea typeface="Times New Roman" panose="02020603050405020304" pitchFamily="18" charset="0"/>
              <a:cs typeface="Arial" panose="020B0604020202020204" pitchFamily="34" charset="0"/>
            </a:endParaRPr>
          </a:p>
          <a:p>
            <a:pPr algn="ctr"/>
            <a:endParaRPr lang="en-GB">
              <a:latin typeface="Arial"/>
              <a:ea typeface="Times New Roman" panose="02020603050405020304" pitchFamily="18" charset="0"/>
              <a:cs typeface="Arial"/>
            </a:endParaRPr>
          </a:p>
          <a:p>
            <a:pPr marL="342900" indent="-342900">
              <a:buFont typeface="Arial" panose="020B0604020202020204" pitchFamily="34" charset="0"/>
              <a:buChar char="•"/>
            </a:pPr>
            <a:endParaRPr lang="en-GB" sz="1800">
              <a:effectLst/>
              <a:latin typeface="Arial"/>
              <a:ea typeface="Times New Roman" panose="02020603050405020304" pitchFamily="18" charset="0"/>
              <a:cs typeface="Arial"/>
            </a:endParaRPr>
          </a:p>
          <a:p>
            <a:endParaRPr lang="en-GB" sz="1800">
              <a:effectLst/>
              <a:latin typeface="Arial" panose="020B0604020202020204"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67C4B25D-E8AD-1560-FA8C-71F55589ED48}"/>
              </a:ext>
            </a:extLst>
          </p:cNvPr>
          <p:cNvSpPr txBox="1"/>
          <p:nvPr/>
        </p:nvSpPr>
        <p:spPr>
          <a:xfrm>
            <a:off x="73544" y="2083027"/>
            <a:ext cx="3888000" cy="3970318"/>
          </a:xfrm>
          <a:prstGeom prst="rect">
            <a:avLst/>
          </a:prstGeom>
          <a:noFill/>
          <a:ln>
            <a:solidFill>
              <a:schemeClr val="tx1"/>
            </a:solidFill>
          </a:ln>
        </p:spPr>
        <p:txBody>
          <a:bodyPr wrap="square" rtlCol="0">
            <a:spAutoFit/>
          </a:bodyPr>
          <a:lstStyle/>
          <a:p>
            <a:pPr marL="171450" indent="-171450">
              <a:buFont typeface="Arial" panose="020B0604020202020204" pitchFamily="34" charset="0"/>
              <a:buChar char="•"/>
            </a:pPr>
            <a:r>
              <a:rPr lang="en-GB" sz="1200">
                <a:effectLst/>
                <a:latin typeface="Arial" panose="020B0604020202020204" pitchFamily="34" charset="0"/>
                <a:ea typeface="Times New Roman" panose="02020603050405020304" pitchFamily="18" charset="0"/>
              </a:rPr>
              <a:t>A childminder is someone who provides childcare on domestic premises (usually the childminder’s own home) for at least half their time and can also operate on suitable non-domestic premises for up to 50% of their time. </a:t>
            </a:r>
          </a:p>
          <a:p>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They tend to offer more flexibility than other settings and are around 90% of the price.</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Childminders deliver high quality, affordable and flexible early education and care.</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Childminders are in long-term decline – with just under 30,000 on Ofsted’s early years register in 2022, down by 47% since 2012.</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C5DEFE9-534B-DE9C-0CA2-854616A4A8B5}"/>
              </a:ext>
            </a:extLst>
          </p:cNvPr>
          <p:cNvSpPr txBox="1"/>
          <p:nvPr/>
        </p:nvSpPr>
        <p:spPr>
          <a:xfrm>
            <a:off x="73544" y="1780645"/>
            <a:ext cx="3888000" cy="307777"/>
          </a:xfrm>
          <a:prstGeom prst="rect">
            <a:avLst/>
          </a:prstGeom>
          <a:solidFill>
            <a:schemeClr val="accent1">
              <a:lumMod val="75000"/>
            </a:schemeClr>
          </a:solidFill>
          <a:ln>
            <a:solidFill>
              <a:schemeClr val="tx1"/>
            </a:solidFill>
          </a:ln>
        </p:spPr>
        <p:txBody>
          <a:bodyPr wrap="square" rtlCol="0">
            <a:spAutoFit/>
          </a:bodyPr>
          <a:lstStyle/>
          <a:p>
            <a:pPr algn="ctr"/>
            <a:r>
              <a:rPr lang="en-GB" sz="1400" b="1">
                <a:solidFill>
                  <a:schemeClr val="bg1"/>
                </a:solidFill>
                <a:latin typeface="Arial" panose="020B0604020202020204" pitchFamily="34" charset="0"/>
                <a:cs typeface="Arial" panose="020B0604020202020204" pitchFamily="34" charset="0"/>
              </a:rPr>
              <a:t>What are childminders?</a:t>
            </a:r>
          </a:p>
        </p:txBody>
      </p:sp>
      <p:sp>
        <p:nvSpPr>
          <p:cNvPr id="9" name="TextBox 8">
            <a:extLst>
              <a:ext uri="{FF2B5EF4-FFF2-40B4-BE49-F238E27FC236}">
                <a16:creationId xmlns:a16="http://schemas.microsoft.com/office/drawing/2014/main" id="{AA0AD2CE-5686-B7EA-6CCE-095D3924BB59}"/>
              </a:ext>
            </a:extLst>
          </p:cNvPr>
          <p:cNvSpPr txBox="1"/>
          <p:nvPr/>
        </p:nvSpPr>
        <p:spPr>
          <a:xfrm>
            <a:off x="4035555" y="2085855"/>
            <a:ext cx="3888000" cy="3970318"/>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All childminders must register with Ofsted or a Childminder Agency (CMA). </a:t>
            </a: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CMAs were introduced in September 2014. They provide their registered childminders with training, advice, and continuous professional development. They are also responsible for carrying out annual quality assurance visits to their registered providers, with Ofsted inspecting the CMA.</a:t>
            </a: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a:latin typeface="Arial" panose="020B0604020202020204" pitchFamily="34" charset="0"/>
                <a:cs typeface="Arial" panose="020B0604020202020204" pitchFamily="34" charset="0"/>
              </a:rPr>
              <a:t>There are currently 5 CMAs that have childminders registered with them.</a:t>
            </a: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6E5FF09-E869-D886-BD72-3FE1AA96F084}"/>
              </a:ext>
            </a:extLst>
          </p:cNvPr>
          <p:cNvSpPr txBox="1"/>
          <p:nvPr/>
        </p:nvSpPr>
        <p:spPr>
          <a:xfrm>
            <a:off x="4037577" y="1778078"/>
            <a:ext cx="3888000" cy="307777"/>
          </a:xfrm>
          <a:prstGeom prst="rect">
            <a:avLst/>
          </a:prstGeom>
          <a:solidFill>
            <a:schemeClr val="accent1">
              <a:lumMod val="75000"/>
            </a:schemeClr>
          </a:solidFill>
          <a:ln>
            <a:solidFill>
              <a:schemeClr val="tx1"/>
            </a:solidFill>
          </a:ln>
        </p:spPr>
        <p:txBody>
          <a:bodyPr wrap="square" rtlCol="0">
            <a:spAutoFit/>
          </a:bodyPr>
          <a:lstStyle/>
          <a:p>
            <a:r>
              <a:rPr lang="en-GB" sz="1400" b="1">
                <a:solidFill>
                  <a:schemeClr val="bg1"/>
                </a:solidFill>
                <a:latin typeface="Arial" panose="020B0604020202020204" pitchFamily="34" charset="0"/>
                <a:cs typeface="Arial" panose="020B0604020202020204" pitchFamily="34" charset="0"/>
              </a:rPr>
              <a:t>Who do childminders need to register with?</a:t>
            </a:r>
          </a:p>
        </p:txBody>
      </p:sp>
      <p:sp>
        <p:nvSpPr>
          <p:cNvPr id="18" name="TextBox 17">
            <a:extLst>
              <a:ext uri="{FF2B5EF4-FFF2-40B4-BE49-F238E27FC236}">
                <a16:creationId xmlns:a16="http://schemas.microsoft.com/office/drawing/2014/main" id="{9C5C3C4F-F754-82F3-315F-C115A6083F98}"/>
              </a:ext>
            </a:extLst>
          </p:cNvPr>
          <p:cNvSpPr txBox="1"/>
          <p:nvPr/>
        </p:nvSpPr>
        <p:spPr>
          <a:xfrm>
            <a:off x="14910" y="1065109"/>
            <a:ext cx="11996263" cy="523220"/>
          </a:xfrm>
          <a:prstGeom prst="rect">
            <a:avLst/>
          </a:prstGeom>
          <a:solidFill>
            <a:schemeClr val="accent1">
              <a:lumMod val="75000"/>
            </a:schemeClr>
          </a:solidFill>
          <a:ln>
            <a:solidFill>
              <a:schemeClr val="tx1"/>
            </a:solidFill>
          </a:ln>
        </p:spPr>
        <p:txBody>
          <a:bodyPr wrap="square" rtlCol="0">
            <a:spAutoFit/>
          </a:bodyPr>
          <a:lstStyle/>
          <a:p>
            <a:r>
              <a:rPr lang="en-GB" sz="1400" b="1">
                <a:solidFill>
                  <a:schemeClr val="bg1"/>
                </a:solidFill>
                <a:latin typeface="Arial" panose="020B0604020202020204" pitchFamily="34" charset="0"/>
                <a:cs typeface="Arial" panose="020B0604020202020204" pitchFamily="34" charset="0"/>
              </a:rPr>
              <a:t>Our policy aim: </a:t>
            </a:r>
            <a:r>
              <a:rPr lang="en-GB" sz="1400">
                <a:solidFill>
                  <a:schemeClr val="bg1"/>
                </a:solidFill>
                <a:latin typeface="Arial" panose="020B0604020202020204" pitchFamily="34" charset="0"/>
                <a:cs typeface="Arial" panose="020B0604020202020204" pitchFamily="34" charset="0"/>
              </a:rPr>
              <a:t>We are committed to helping more people to become childminders, giving all parents access to high-quality, flexible and affordable childcare. To stop the decline in the number of childminders we want to make it easier to become and operate as a childminder. </a:t>
            </a:r>
          </a:p>
        </p:txBody>
      </p:sp>
      <p:sp>
        <p:nvSpPr>
          <p:cNvPr id="19" name="TextBox 18">
            <a:extLst>
              <a:ext uri="{FF2B5EF4-FFF2-40B4-BE49-F238E27FC236}">
                <a16:creationId xmlns:a16="http://schemas.microsoft.com/office/drawing/2014/main" id="{E246015A-D23A-811E-4111-CBE42A8342C0}"/>
              </a:ext>
            </a:extLst>
          </p:cNvPr>
          <p:cNvSpPr txBox="1"/>
          <p:nvPr/>
        </p:nvSpPr>
        <p:spPr>
          <a:xfrm>
            <a:off x="8029120" y="1785622"/>
            <a:ext cx="3888000" cy="307777"/>
          </a:xfrm>
          <a:prstGeom prst="rect">
            <a:avLst/>
          </a:prstGeom>
          <a:solidFill>
            <a:schemeClr val="accent1">
              <a:lumMod val="75000"/>
            </a:schemeClr>
          </a:solidFill>
          <a:ln>
            <a:solidFill>
              <a:schemeClr val="tx1"/>
            </a:solidFill>
          </a:ln>
        </p:spPr>
        <p:txBody>
          <a:bodyPr wrap="square" rtlCol="0">
            <a:spAutoFit/>
          </a:bodyPr>
          <a:lstStyle/>
          <a:p>
            <a:r>
              <a:rPr lang="en-GB" sz="1400" b="1">
                <a:solidFill>
                  <a:schemeClr val="bg1"/>
                </a:solidFill>
                <a:latin typeface="Arial" panose="020B0604020202020204" pitchFamily="34" charset="0"/>
                <a:cs typeface="Arial" panose="020B0604020202020204" pitchFamily="34" charset="0"/>
              </a:rPr>
              <a:t>When do childminders need to register?</a:t>
            </a:r>
          </a:p>
        </p:txBody>
      </p:sp>
      <p:sp>
        <p:nvSpPr>
          <p:cNvPr id="20" name="TextBox 19">
            <a:extLst>
              <a:ext uri="{FF2B5EF4-FFF2-40B4-BE49-F238E27FC236}">
                <a16:creationId xmlns:a16="http://schemas.microsoft.com/office/drawing/2014/main" id="{54064EB4-DF13-01DE-03BE-9A4A61B51B20}"/>
              </a:ext>
            </a:extLst>
          </p:cNvPr>
          <p:cNvSpPr txBox="1"/>
          <p:nvPr/>
        </p:nvSpPr>
        <p:spPr>
          <a:xfrm>
            <a:off x="8029120" y="2093399"/>
            <a:ext cx="3888000" cy="3970318"/>
          </a:xfrm>
          <a:prstGeom prst="rect">
            <a:avLst/>
          </a:prstGeom>
          <a:noFill/>
          <a:ln>
            <a:solidFill>
              <a:schemeClr val="tx1"/>
            </a:solidFill>
          </a:ln>
        </p:spPr>
        <p:txBody>
          <a:bodyPr wrap="square" rtlCol="0">
            <a:spAutoFit/>
          </a:bodyPr>
          <a:lstStyle/>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All childminders caring for children under 8 for more than 2 hours a day must register with Ofsted or a CMA. </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628650" lvl="1" indent="-171450">
              <a:buFont typeface="Courier New" panose="02070309020205020404" pitchFamily="49" charset="0"/>
              <a:buChar char="o"/>
            </a:pPr>
            <a:r>
              <a:rPr lang="en-GB" sz="1200">
                <a:latin typeface="Arial" panose="020B0604020202020204" pitchFamily="34" charset="0"/>
                <a:cs typeface="Arial" panose="020B0604020202020204" pitchFamily="34" charset="0"/>
              </a:rPr>
              <a:t>Childminders caring for children under 5 years old must register on the Early Years Register or with a childminder agency.</a:t>
            </a:r>
          </a:p>
          <a:p>
            <a:pPr marL="628650" lvl="1" indent="-171450">
              <a:buFont typeface="Courier New" panose="02070309020205020404" pitchFamily="49" charset="0"/>
              <a:buChar char="o"/>
            </a:pPr>
            <a:r>
              <a:rPr lang="en-GB" sz="1200">
                <a:latin typeface="Arial" panose="020B0604020202020204" pitchFamily="34" charset="0"/>
                <a:cs typeface="Arial" panose="020B0604020202020204" pitchFamily="34" charset="0"/>
              </a:rPr>
              <a:t>Childminders caring for children aged 5-8 must register on the General Childcare Register.</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a:latin typeface="Arial" panose="020B0604020202020204" pitchFamily="34" charset="0"/>
                <a:cs typeface="Arial" panose="020B0604020202020204" pitchFamily="34" charset="0"/>
              </a:rPr>
              <a:t>Childminders are not required to register with Ofsted or a CMA if they exclusively care for children aged 8+ though they are able to do so if they want to enable parents to use Tax Free Childcare or the childcare element of Universal Credit. </a:t>
            </a: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3239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293A344-81FA-EF10-612F-207087E5DA52}"/>
              </a:ext>
            </a:extLst>
          </p:cNvPr>
          <p:cNvSpPr txBox="1">
            <a:spLocks/>
          </p:cNvSpPr>
          <p:nvPr/>
        </p:nvSpPr>
        <p:spPr>
          <a:xfrm>
            <a:off x="198609" y="1392413"/>
            <a:ext cx="6395920" cy="481704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a:latin typeface="Arial"/>
              <a:cs typeface="Calibri"/>
            </a:endParaRPr>
          </a:p>
        </p:txBody>
      </p:sp>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52360" y="370600"/>
            <a:ext cx="12087279" cy="400110"/>
          </a:xfrm>
          <a:prstGeom prst="rect">
            <a:avLst/>
          </a:prstGeom>
          <a:noFill/>
        </p:spPr>
        <p:txBody>
          <a:bodyPr wrap="square">
            <a:spAutoFit/>
          </a:bodyPr>
          <a:lstStyle/>
          <a:p>
            <a:r>
              <a:rPr lang="en-GB" sz="2000">
                <a:solidFill>
                  <a:schemeClr val="bg1"/>
                </a:solidFill>
                <a:latin typeface="Arial" panose="020B0604020202020204" pitchFamily="34" charset="0"/>
                <a:cs typeface="Arial" panose="020B0604020202020204" pitchFamily="34" charset="0"/>
              </a:rPr>
              <a:t>Policy background </a:t>
            </a:r>
          </a:p>
        </p:txBody>
      </p:sp>
      <p:pic>
        <p:nvPicPr>
          <p:cNvPr id="96" name="Picture 95" descr="Logo&#10;&#10;Description automatically generated">
            <a:extLst>
              <a:ext uri="{FF2B5EF4-FFF2-40B4-BE49-F238E27FC236}">
                <a16:creationId xmlns:a16="http://schemas.microsoft.com/office/drawing/2014/main" id="{20B06C38-93BC-3712-A499-DBDAEEA669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3394" y1="64825" x2="43394" y2="64825"/>
                        <a14:foregroundMark x1="57431" y1="56446" x2="57431" y2="56446"/>
                        <a14:foregroundMark x1="73119" y1="50092" x2="73119" y2="50092"/>
                        <a14:foregroundMark x1="18899" y1="51105" x2="18899" y2="51105"/>
                        <a14:foregroundMark x1="25505" y1="48987" x2="25505" y2="48987"/>
                        <a14:foregroundMark x1="31560" y1="47882" x2="31560" y2="47882"/>
                        <a14:foregroundMark x1="39174" y1="45856" x2="39174" y2="45856"/>
                        <a14:foregroundMark x1="48532" y1="44567" x2="48532" y2="44567"/>
                        <a14:foregroundMark x1="56514" y1="42910" x2="56514" y2="42910"/>
                        <a14:foregroundMark x1="60000" y1="41621" x2="60000" y2="41621"/>
                        <a14:foregroundMark x1="67615" y1="38950" x2="67615" y2="38950"/>
                        <a14:foregroundMark x1="71009" y1="39871" x2="71009" y2="39871"/>
                        <a14:foregroundMark x1="76147" y1="37661" x2="76147" y2="37661"/>
                        <a14:foregroundMark x1="25321" y1="45120" x2="25321" y2="45120"/>
                        <a14:foregroundMark x1="27156" y1="39595" x2="27156" y2="39595"/>
                        <a14:foregroundMark x1="27890" y1="38122" x2="27890" y2="38122"/>
                        <a14:foregroundMark x1="29450" y1="35359" x2="29450" y2="35359"/>
                        <a14:foregroundMark x1="28165" y1="34070" x2="28165" y2="34070"/>
                        <a14:foregroundMark x1="30550" y1="34622" x2="30550" y2="34622"/>
                        <a14:foregroundMark x1="33211" y1="32044" x2="33211" y2="32044"/>
                        <a14:foregroundMark x1="37982" y1="29742" x2="37982" y2="29742"/>
                        <a14:foregroundMark x1="43303" y1="27072" x2="43303" y2="27072"/>
                        <a14:foregroundMark x1="47248" y1="26335" x2="47248" y2="26335"/>
                        <a14:foregroundMark x1="47156" y1="23941" x2="47156" y2="23941"/>
                        <a14:foregroundMark x1="49174" y1="24954" x2="49174" y2="24954"/>
                        <a14:foregroundMark x1="52477" y1="26335" x2="52477" y2="26335"/>
                        <a14:foregroundMark x1="56239" y1="26796" x2="56239" y2="26796"/>
                        <a14:foregroundMark x1="58073" y1="27532" x2="58073" y2="27532"/>
                        <a14:foregroundMark x1="63028" y1="29374" x2="63028" y2="29374"/>
                        <a14:foregroundMark x1="64128" y1="30755" x2="64128" y2="30755"/>
                        <a14:foregroundMark x1="68716" y1="33610" x2="68716" y2="33610"/>
                        <a14:foregroundMark x1="72018" y1="29834" x2="72018" y2="29834"/>
                        <a14:foregroundMark x1="61835" y1="33425" x2="61835" y2="33425"/>
                        <a14:foregroundMark x1="43119" y1="73757" x2="43119" y2="73757"/>
                        <a14:foregroundMark x1="36697" y1="74494" x2="36697" y2="74494"/>
                        <a14:foregroundMark x1="40183" y1="78361" x2="40183" y2="78361"/>
                        <a14:foregroundMark x1="42202" y1="79098" x2="42202" y2="79098"/>
                        <a14:foregroundMark x1="47431" y1="79466" x2="47431" y2="79466"/>
                        <a14:foregroundMark x1="54220" y1="78729" x2="54220" y2="78729"/>
                        <a14:foregroundMark x1="58991" y1="79558" x2="58991" y2="79558"/>
                        <a14:foregroundMark x1="60550" y1="77993" x2="60550" y2="77993"/>
                        <a14:foregroundMark x1="65780" y1="74125" x2="65780" y2="74125"/>
                        <a14:foregroundMark x1="67156" y1="72284" x2="67156" y2="72284"/>
                        <a14:foregroundMark x1="69450" y1="71363" x2="69450" y2="71363"/>
                        <a14:foregroundMark x1="67523" y1="69613" x2="67523" y2="69613"/>
                        <a14:foregroundMark x1="73119" y1="68508" x2="73119" y2="68508"/>
                        <a14:foregroundMark x1="72936" y1="65838" x2="72936" y2="65838"/>
                        <a14:foregroundMark x1="79908" y1="63168" x2="79908" y2="63168"/>
                        <a14:backgroundMark x1="34312" y1="31492" x2="34312" y2="31492"/>
                        <a14:backgroundMark x1="38624" y1="28177" x2="38624" y2="28177"/>
                        <a14:backgroundMark x1="44587" y1="26427" x2="44587" y2="26427"/>
                        <a14:backgroundMark x1="27156" y1="40792" x2="27156" y2="40792"/>
                        <a14:backgroundMark x1="53761" y1="25599" x2="53761" y2="25599"/>
                        <a14:backgroundMark x1="59358" y1="27164" x2="59358" y2="27164"/>
                        <a14:backgroundMark x1="68165" y1="32689" x2="68165" y2="32689"/>
                        <a14:backgroundMark x1="72018" y1="38398" x2="72018" y2="38398"/>
                        <a14:backgroundMark x1="55413" y1="41713" x2="55413" y2="41713"/>
                        <a14:backgroundMark x1="38899" y1="77901" x2="38899" y2="77901"/>
                        <a14:backgroundMark x1="53028" y1="80203" x2="53028" y2="80203"/>
                        <a14:backgroundMark x1="65596" y1="75599" x2="65596" y2="75599"/>
                        <a14:backgroundMark x1="71651" y1="68692" x2="71651" y2="68692"/>
                      </a14:backgroundRemoval>
                    </a14:imgEffect>
                  </a14:imgLayer>
                </a14:imgProps>
              </a:ext>
              <a:ext uri="{28A0092B-C50C-407E-A947-70E740481C1C}">
                <a14:useLocalDpi xmlns:a14="http://schemas.microsoft.com/office/drawing/2010/main" val="0"/>
              </a:ext>
            </a:extLst>
          </a:blip>
          <a:stretch>
            <a:fillRect/>
          </a:stretch>
        </p:blipFill>
        <p:spPr>
          <a:xfrm>
            <a:off x="10839053" y="-181256"/>
            <a:ext cx="1313089" cy="1308270"/>
          </a:xfrm>
          <a:prstGeom prst="rect">
            <a:avLst/>
          </a:prstGeom>
        </p:spPr>
      </p:pic>
      <p:pic>
        <p:nvPicPr>
          <p:cNvPr id="17" name="Picture 16">
            <a:extLst>
              <a:ext uri="{FF2B5EF4-FFF2-40B4-BE49-F238E27FC236}">
                <a16:creationId xmlns:a16="http://schemas.microsoft.com/office/drawing/2014/main" id="{2802CEC3-CF90-24AA-02DC-EC13306AB5BE}"/>
              </a:ext>
            </a:extLst>
          </p:cNvPr>
          <p:cNvPicPr>
            <a:picLocks noChangeAspect="1"/>
          </p:cNvPicPr>
          <p:nvPr/>
        </p:nvPicPr>
        <p:blipFill rotWithShape="1">
          <a:blip r:embed="rId10"/>
          <a:srcRect r="125" b="2988"/>
          <a:stretch/>
        </p:blipFill>
        <p:spPr>
          <a:xfrm>
            <a:off x="-8906" y="6375254"/>
            <a:ext cx="12192000" cy="484810"/>
          </a:xfrm>
          <a:prstGeom prst="rect">
            <a:avLst/>
          </a:prstGeom>
        </p:spPr>
      </p:pic>
      <p:sp>
        <p:nvSpPr>
          <p:cNvPr id="7" name="TextBox 6">
            <a:extLst>
              <a:ext uri="{FF2B5EF4-FFF2-40B4-BE49-F238E27FC236}">
                <a16:creationId xmlns:a16="http://schemas.microsoft.com/office/drawing/2014/main" id="{6C5DEFE9-534B-DE9C-0CA2-854616A4A8B5}"/>
              </a:ext>
            </a:extLst>
          </p:cNvPr>
          <p:cNvSpPr txBox="1"/>
          <p:nvPr/>
        </p:nvSpPr>
        <p:spPr>
          <a:xfrm>
            <a:off x="3254910" y="1247465"/>
            <a:ext cx="5384619" cy="307777"/>
          </a:xfrm>
          <a:prstGeom prst="rect">
            <a:avLst/>
          </a:prstGeom>
          <a:solidFill>
            <a:schemeClr val="accent1">
              <a:lumMod val="75000"/>
            </a:schemeClr>
          </a:solidFill>
          <a:ln>
            <a:solidFill>
              <a:schemeClr val="tx1"/>
            </a:solidFill>
          </a:ln>
        </p:spPr>
        <p:txBody>
          <a:bodyPr wrap="square" rtlCol="0">
            <a:spAutoFit/>
          </a:bodyPr>
          <a:lstStyle/>
          <a:p>
            <a:pPr algn="ctr"/>
            <a:r>
              <a:rPr lang="en-GB" sz="1400" b="1">
                <a:solidFill>
                  <a:schemeClr val="bg1"/>
                </a:solidFill>
                <a:latin typeface="Arial" panose="020B0604020202020204" pitchFamily="34" charset="0"/>
                <a:cs typeface="Arial" panose="020B0604020202020204" pitchFamily="34" charset="0"/>
              </a:rPr>
              <a:t>Cost of registration</a:t>
            </a:r>
          </a:p>
        </p:txBody>
      </p:sp>
      <p:sp>
        <p:nvSpPr>
          <p:cNvPr id="3" name="TextBox 2">
            <a:extLst>
              <a:ext uri="{FF2B5EF4-FFF2-40B4-BE49-F238E27FC236}">
                <a16:creationId xmlns:a16="http://schemas.microsoft.com/office/drawing/2014/main" id="{D7222F8B-807D-9A16-1F1B-2858B22F908F}"/>
              </a:ext>
            </a:extLst>
          </p:cNvPr>
          <p:cNvSpPr txBox="1"/>
          <p:nvPr/>
        </p:nvSpPr>
        <p:spPr>
          <a:xfrm>
            <a:off x="3260903" y="1569381"/>
            <a:ext cx="5378784" cy="3539430"/>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Prospective childminders must undertake a variety of checks during the registration process. </a:t>
            </a:r>
          </a:p>
          <a:p>
            <a:pPr marL="285750" indent="-285750">
              <a:buFont typeface="Arial" panose="020B0604020202020204" pitchFamily="34" charset="0"/>
              <a:buChar char="•"/>
            </a:pPr>
            <a:endParaRPr lang="en-GB"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These include GP health checks, training in paediatric first aid and applying for Disclosure and Barring (DBS) checks. </a:t>
            </a:r>
          </a:p>
          <a:p>
            <a:pPr marL="285750" indent="-285750">
              <a:buFont typeface="Arial" panose="020B0604020202020204" pitchFamily="34" charset="0"/>
              <a:buChar char="•"/>
            </a:pPr>
            <a:endParaRPr lang="en-GB"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These checks must all be completed before an individual can register as a childminder.</a:t>
            </a:r>
          </a:p>
          <a:p>
            <a:pPr marL="285750" indent="-285750">
              <a:buFont typeface="Arial" panose="020B0604020202020204" pitchFamily="34" charset="0"/>
              <a:buChar char="•"/>
            </a:pPr>
            <a:endParaRPr lang="en-GB"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Ofsted charge £35 in fees whereas CMAs are more expensive, reflecting the fact they provide a greater range of services.</a:t>
            </a:r>
          </a:p>
          <a:p>
            <a:endParaRPr lang="en-GB"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We calculate that the average cost of registration can range between £500 and £1200.</a:t>
            </a:r>
          </a:p>
          <a:p>
            <a:pPr marL="285750" indent="-285750">
              <a:buFont typeface="Arial" panose="020B0604020202020204" pitchFamily="34" charset="0"/>
              <a:buChar char="•"/>
            </a:pPr>
            <a:endParaRPr lang="en-GB" sz="14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0AA6A2E-6419-8457-77D1-33E5EBDA85CC}"/>
              </a:ext>
            </a:extLst>
          </p:cNvPr>
          <p:cNvSpPr txBox="1"/>
          <p:nvPr/>
        </p:nvSpPr>
        <p:spPr>
          <a:xfrm>
            <a:off x="138525" y="5457364"/>
            <a:ext cx="11671689" cy="523220"/>
          </a:xfrm>
          <a:prstGeom prst="rect">
            <a:avLst/>
          </a:prstGeom>
          <a:solidFill>
            <a:schemeClr val="accent1">
              <a:lumMod val="75000"/>
            </a:schemeClr>
          </a:solidFill>
          <a:ln>
            <a:solidFill>
              <a:schemeClr val="tx1"/>
            </a:solidFill>
          </a:ln>
        </p:spPr>
        <p:txBody>
          <a:bodyPr wrap="square" rtlCol="0">
            <a:spAutoFit/>
          </a:bodyPr>
          <a:lstStyle/>
          <a:p>
            <a:pPr algn="ctr"/>
            <a:r>
              <a:rPr lang="en-GB" sz="1400" b="1">
                <a:solidFill>
                  <a:schemeClr val="bg1"/>
                </a:solidFill>
                <a:latin typeface="Arial" panose="020B0604020202020204" pitchFamily="34" charset="0"/>
                <a:cs typeface="Arial" panose="020B0604020202020204" pitchFamily="34" charset="0"/>
              </a:rPr>
              <a:t>We are aware that the cost of registration as a childminder is expensive, this is why we are committed to providing a start-up grant to help childminders enter the profession.</a:t>
            </a:r>
          </a:p>
        </p:txBody>
      </p:sp>
    </p:spTree>
    <p:extLst>
      <p:ext uri="{BB962C8B-B14F-4D97-AF65-F5344CB8AC3E}">
        <p14:creationId xmlns:p14="http://schemas.microsoft.com/office/powerpoint/2010/main" val="2716955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293A344-81FA-EF10-612F-207087E5DA52}"/>
              </a:ext>
            </a:extLst>
          </p:cNvPr>
          <p:cNvSpPr txBox="1">
            <a:spLocks/>
          </p:cNvSpPr>
          <p:nvPr/>
        </p:nvSpPr>
        <p:spPr>
          <a:xfrm>
            <a:off x="198609" y="1392413"/>
            <a:ext cx="6395920" cy="481704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a:latin typeface="Arial"/>
              <a:cs typeface="Calibri"/>
            </a:endParaRPr>
          </a:p>
        </p:txBody>
      </p:sp>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52360" y="370600"/>
            <a:ext cx="12087279" cy="400110"/>
          </a:xfrm>
          <a:prstGeom prst="rect">
            <a:avLst/>
          </a:prstGeom>
          <a:noFill/>
        </p:spPr>
        <p:txBody>
          <a:bodyPr wrap="square">
            <a:spAutoFit/>
          </a:bodyPr>
          <a:lstStyle/>
          <a:p>
            <a:r>
              <a:rPr lang="en-GB" sz="2000">
                <a:solidFill>
                  <a:schemeClr val="bg1"/>
                </a:solidFill>
                <a:latin typeface="Arial" panose="020B0604020202020204" pitchFamily="34" charset="0"/>
                <a:cs typeface="Arial" panose="020B0604020202020204" pitchFamily="34" charset="0"/>
              </a:rPr>
              <a:t>Previous childminder grants scheme</a:t>
            </a:r>
          </a:p>
        </p:txBody>
      </p:sp>
      <p:pic>
        <p:nvPicPr>
          <p:cNvPr id="96" name="Picture 95" descr="Logo&#10;&#10;Description automatically generated">
            <a:extLst>
              <a:ext uri="{FF2B5EF4-FFF2-40B4-BE49-F238E27FC236}">
                <a16:creationId xmlns:a16="http://schemas.microsoft.com/office/drawing/2014/main" id="{20B06C38-93BC-3712-A499-DBDAEEA669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3394" y1="64825" x2="43394" y2="64825"/>
                        <a14:foregroundMark x1="57431" y1="56446" x2="57431" y2="56446"/>
                        <a14:foregroundMark x1="73119" y1="50092" x2="73119" y2="50092"/>
                        <a14:foregroundMark x1="18899" y1="51105" x2="18899" y2="51105"/>
                        <a14:foregroundMark x1="25505" y1="48987" x2="25505" y2="48987"/>
                        <a14:foregroundMark x1="31560" y1="47882" x2="31560" y2="47882"/>
                        <a14:foregroundMark x1="39174" y1="45856" x2="39174" y2="45856"/>
                        <a14:foregroundMark x1="48532" y1="44567" x2="48532" y2="44567"/>
                        <a14:foregroundMark x1="56514" y1="42910" x2="56514" y2="42910"/>
                        <a14:foregroundMark x1="60000" y1="41621" x2="60000" y2="41621"/>
                        <a14:foregroundMark x1="67615" y1="38950" x2="67615" y2="38950"/>
                        <a14:foregroundMark x1="71009" y1="39871" x2="71009" y2="39871"/>
                        <a14:foregroundMark x1="76147" y1="37661" x2="76147" y2="37661"/>
                        <a14:foregroundMark x1="25321" y1="45120" x2="25321" y2="45120"/>
                        <a14:foregroundMark x1="27156" y1="39595" x2="27156" y2="39595"/>
                        <a14:foregroundMark x1="27890" y1="38122" x2="27890" y2="38122"/>
                        <a14:foregroundMark x1="29450" y1="35359" x2="29450" y2="35359"/>
                        <a14:foregroundMark x1="28165" y1="34070" x2="28165" y2="34070"/>
                        <a14:foregroundMark x1="30550" y1="34622" x2="30550" y2="34622"/>
                        <a14:foregroundMark x1="33211" y1="32044" x2="33211" y2="32044"/>
                        <a14:foregroundMark x1="37982" y1="29742" x2="37982" y2="29742"/>
                        <a14:foregroundMark x1="43303" y1="27072" x2="43303" y2="27072"/>
                        <a14:foregroundMark x1="47248" y1="26335" x2="47248" y2="26335"/>
                        <a14:foregroundMark x1="47156" y1="23941" x2="47156" y2="23941"/>
                        <a14:foregroundMark x1="49174" y1="24954" x2="49174" y2="24954"/>
                        <a14:foregroundMark x1="52477" y1="26335" x2="52477" y2="26335"/>
                        <a14:foregroundMark x1="56239" y1="26796" x2="56239" y2="26796"/>
                        <a14:foregroundMark x1="58073" y1="27532" x2="58073" y2="27532"/>
                        <a14:foregroundMark x1="63028" y1="29374" x2="63028" y2="29374"/>
                        <a14:foregroundMark x1="64128" y1="30755" x2="64128" y2="30755"/>
                        <a14:foregroundMark x1="68716" y1="33610" x2="68716" y2="33610"/>
                        <a14:foregroundMark x1="72018" y1="29834" x2="72018" y2="29834"/>
                        <a14:foregroundMark x1="61835" y1="33425" x2="61835" y2="33425"/>
                        <a14:foregroundMark x1="43119" y1="73757" x2="43119" y2="73757"/>
                        <a14:foregroundMark x1="36697" y1="74494" x2="36697" y2="74494"/>
                        <a14:foregroundMark x1="40183" y1="78361" x2="40183" y2="78361"/>
                        <a14:foregroundMark x1="42202" y1="79098" x2="42202" y2="79098"/>
                        <a14:foregroundMark x1="47431" y1="79466" x2="47431" y2="79466"/>
                        <a14:foregroundMark x1="54220" y1="78729" x2="54220" y2="78729"/>
                        <a14:foregroundMark x1="58991" y1="79558" x2="58991" y2="79558"/>
                        <a14:foregroundMark x1="60550" y1="77993" x2="60550" y2="77993"/>
                        <a14:foregroundMark x1="65780" y1="74125" x2="65780" y2="74125"/>
                        <a14:foregroundMark x1="67156" y1="72284" x2="67156" y2="72284"/>
                        <a14:foregroundMark x1="69450" y1="71363" x2="69450" y2="71363"/>
                        <a14:foregroundMark x1="67523" y1="69613" x2="67523" y2="69613"/>
                        <a14:foregroundMark x1="73119" y1="68508" x2="73119" y2="68508"/>
                        <a14:foregroundMark x1="72936" y1="65838" x2="72936" y2="65838"/>
                        <a14:foregroundMark x1="79908" y1="63168" x2="79908" y2="63168"/>
                        <a14:backgroundMark x1="34312" y1="31492" x2="34312" y2="31492"/>
                        <a14:backgroundMark x1="38624" y1="28177" x2="38624" y2="28177"/>
                        <a14:backgroundMark x1="44587" y1="26427" x2="44587" y2="26427"/>
                        <a14:backgroundMark x1="27156" y1="40792" x2="27156" y2="40792"/>
                        <a14:backgroundMark x1="53761" y1="25599" x2="53761" y2="25599"/>
                        <a14:backgroundMark x1="59358" y1="27164" x2="59358" y2="27164"/>
                        <a14:backgroundMark x1="68165" y1="32689" x2="68165" y2="32689"/>
                        <a14:backgroundMark x1="72018" y1="38398" x2="72018" y2="38398"/>
                        <a14:backgroundMark x1="55413" y1="41713" x2="55413" y2="41713"/>
                        <a14:backgroundMark x1="38899" y1="77901" x2="38899" y2="77901"/>
                        <a14:backgroundMark x1="53028" y1="80203" x2="53028" y2="80203"/>
                        <a14:backgroundMark x1="65596" y1="75599" x2="65596" y2="75599"/>
                        <a14:backgroundMark x1="71651" y1="68692" x2="71651" y2="68692"/>
                      </a14:backgroundRemoval>
                    </a14:imgEffect>
                  </a14:imgLayer>
                </a14:imgProps>
              </a:ext>
              <a:ext uri="{28A0092B-C50C-407E-A947-70E740481C1C}">
                <a14:useLocalDpi xmlns:a14="http://schemas.microsoft.com/office/drawing/2010/main" val="0"/>
              </a:ext>
            </a:extLst>
          </a:blip>
          <a:stretch>
            <a:fillRect/>
          </a:stretch>
        </p:blipFill>
        <p:spPr>
          <a:xfrm>
            <a:off x="10839053" y="-181256"/>
            <a:ext cx="1313089" cy="1308270"/>
          </a:xfrm>
          <a:prstGeom prst="rect">
            <a:avLst/>
          </a:prstGeom>
        </p:spPr>
      </p:pic>
      <p:pic>
        <p:nvPicPr>
          <p:cNvPr id="17" name="Picture 16">
            <a:extLst>
              <a:ext uri="{FF2B5EF4-FFF2-40B4-BE49-F238E27FC236}">
                <a16:creationId xmlns:a16="http://schemas.microsoft.com/office/drawing/2014/main" id="{2802CEC3-CF90-24AA-02DC-EC13306AB5BE}"/>
              </a:ext>
            </a:extLst>
          </p:cNvPr>
          <p:cNvPicPr>
            <a:picLocks noChangeAspect="1"/>
          </p:cNvPicPr>
          <p:nvPr/>
        </p:nvPicPr>
        <p:blipFill rotWithShape="1">
          <a:blip r:embed="rId10"/>
          <a:srcRect r="125" b="2988"/>
          <a:stretch/>
        </p:blipFill>
        <p:spPr>
          <a:xfrm>
            <a:off x="-8906" y="6375254"/>
            <a:ext cx="12192000" cy="484810"/>
          </a:xfrm>
          <a:prstGeom prst="rect">
            <a:avLst/>
          </a:prstGeom>
        </p:spPr>
      </p:pic>
      <p:sp>
        <p:nvSpPr>
          <p:cNvPr id="2" name="TextBox 1">
            <a:extLst>
              <a:ext uri="{FF2B5EF4-FFF2-40B4-BE49-F238E27FC236}">
                <a16:creationId xmlns:a16="http://schemas.microsoft.com/office/drawing/2014/main" id="{A42B7753-7189-5245-DB02-AAC96C923A06}"/>
              </a:ext>
            </a:extLst>
          </p:cNvPr>
          <p:cNvSpPr txBox="1"/>
          <p:nvPr/>
        </p:nvSpPr>
        <p:spPr>
          <a:xfrm>
            <a:off x="415748" y="1017174"/>
            <a:ext cx="10670374" cy="5016758"/>
          </a:xfrm>
          <a:prstGeom prst="rect">
            <a:avLst/>
          </a:prstGeom>
          <a:noFill/>
        </p:spPr>
        <p:txBody>
          <a:bodyPr wrap="square" rtlCol="0">
            <a:spAutoFit/>
          </a:bodyPr>
          <a:lstStyle/>
          <a:p>
            <a:pPr marL="285750" indent="-285750">
              <a:buFont typeface="Arial" panose="020B0604020202020204" pitchFamily="34" charset="0"/>
              <a:buChar char="•"/>
            </a:pPr>
            <a:endParaRPr lang="en-GB" sz="2000">
              <a:effectLst/>
              <a:latin typeface="Arial" panose="020B0604020202020204" pitchFamily="34" charset="0"/>
              <a:ea typeface="Times New Roman" panose="02020603050405020304" pitchFamily="18" charset="0"/>
            </a:endParaRPr>
          </a:p>
          <a:p>
            <a:pPr marL="342900" indent="-342900">
              <a:buFont typeface="Arial" panose="020B0604020202020204" pitchFamily="34" charset="0"/>
              <a:buChar char="•"/>
            </a:pPr>
            <a:r>
              <a:rPr lang="en-GB" sz="2000">
                <a:effectLst/>
                <a:latin typeface="Arial" panose="020B0604020202020204" pitchFamily="34" charset="0"/>
                <a:ea typeface="Times New Roman" panose="02020603050405020304" pitchFamily="18" charset="0"/>
              </a:rPr>
              <a:t>The original childminder start-up grant schemes ran between 2013 and 2019.</a:t>
            </a:r>
          </a:p>
          <a:p>
            <a:endParaRPr lang="en-GB" sz="2000">
              <a:effectLst/>
              <a:latin typeface="Arial" panose="020B0604020202020204" pitchFamily="34" charset="0"/>
              <a:ea typeface="Times New Roman" panose="02020603050405020304" pitchFamily="18" charset="0"/>
            </a:endParaRPr>
          </a:p>
          <a:p>
            <a:pPr marL="285750" indent="-285750">
              <a:buFont typeface="Arial" panose="020B0604020202020204" pitchFamily="34" charset="0"/>
              <a:buChar char="•"/>
            </a:pPr>
            <a:r>
              <a:rPr lang="en-GB" sz="2000">
                <a:latin typeface="Arial" panose="020B0604020202020204" pitchFamily="34" charset="0"/>
              </a:rPr>
              <a:t>Responsibility moved to DfE in 2016.</a:t>
            </a:r>
          </a:p>
          <a:p>
            <a:pPr marL="285750" indent="-285750">
              <a:buFont typeface="Arial" panose="020B0604020202020204" pitchFamily="34" charset="0"/>
              <a:buChar char="•"/>
            </a:pPr>
            <a:endParaRPr lang="en-GB" sz="2000">
              <a:latin typeface="Arial" panose="020B0604020202020204" pitchFamily="34" charset="0"/>
            </a:endParaRPr>
          </a:p>
          <a:p>
            <a:pPr marL="285750" indent="-285750">
              <a:buFont typeface="Arial" panose="020B0604020202020204" pitchFamily="34" charset="0"/>
              <a:buChar char="•"/>
            </a:pPr>
            <a:r>
              <a:rPr lang="en-GB" sz="2000">
                <a:latin typeface="Arial" panose="020B0604020202020204" pitchFamily="34" charset="0"/>
              </a:rPr>
              <a:t>Payment was made to childminders on completing registration. In 2018 and 2019, the grant values were: </a:t>
            </a:r>
          </a:p>
          <a:p>
            <a:pPr marL="742950" lvl="1" indent="-285750">
              <a:buFont typeface="Arial" panose="020B0604020202020204" pitchFamily="34" charset="0"/>
              <a:buChar char="•"/>
            </a:pPr>
            <a:r>
              <a:rPr lang="en-GB" sz="2000">
                <a:latin typeface="Arial" panose="020B0604020202020204" pitchFamily="34" charset="0"/>
              </a:rPr>
              <a:t>£300 as a universal award to new childminders across England </a:t>
            </a:r>
          </a:p>
          <a:p>
            <a:pPr marL="742950" lvl="1" indent="-285750">
              <a:buFont typeface="Arial" panose="020B0604020202020204" pitchFamily="34" charset="0"/>
              <a:buChar char="•"/>
            </a:pPr>
            <a:r>
              <a:rPr lang="en-GB" sz="2000">
                <a:latin typeface="Arial" panose="020B0604020202020204" pitchFamily="34" charset="0"/>
              </a:rPr>
              <a:t>£200 as a locality supplement to the universal award, paid to new childminders in certain local authorities (LAs) where there are low numbers of childminders, and the LA has been highlighted as facing challenges around rurality and disadvantage </a:t>
            </a:r>
          </a:p>
          <a:p>
            <a:pPr marL="742950" lvl="1" indent="-285750">
              <a:buFont typeface="Arial" panose="020B0604020202020204" pitchFamily="34" charset="0"/>
              <a:buChar char="•"/>
            </a:pPr>
            <a:r>
              <a:rPr lang="en-GB" sz="2000">
                <a:latin typeface="Arial" panose="020B0604020202020204" pitchFamily="34" charset="0"/>
              </a:rPr>
              <a:t>£1000 for childminders who care for children with SEND and for new CMAs</a:t>
            </a:r>
          </a:p>
          <a:p>
            <a:pPr marL="285750" indent="-285750">
              <a:buFont typeface="Arial" panose="020B0604020202020204" pitchFamily="34" charset="0"/>
              <a:buChar char="•"/>
            </a:pPr>
            <a:endParaRPr lang="en-GB" sz="2000">
              <a:latin typeface="Arial" panose="020B0604020202020204" pitchFamily="34" charset="0"/>
            </a:endParaRPr>
          </a:p>
          <a:p>
            <a:pPr marL="285750" indent="-285750">
              <a:buFont typeface="Arial" panose="020B0604020202020204" pitchFamily="34" charset="0"/>
              <a:buChar char="•"/>
            </a:pPr>
            <a:r>
              <a:rPr lang="en-GB" sz="2000">
                <a:latin typeface="Arial" panose="020B0604020202020204" pitchFamily="34" charset="0"/>
              </a:rPr>
              <a:t>This scheme differs in terms of the value of grants paid but we expect the systems to be similar.</a:t>
            </a:r>
          </a:p>
          <a:p>
            <a:pPr marL="285750" indent="-285750">
              <a:buFont typeface="Arial" panose="020B0604020202020204" pitchFamily="34" charset="0"/>
              <a:buChar char="•"/>
            </a:pPr>
            <a:endParaRPr lang="en-GB" sz="2000">
              <a:latin typeface="Arial" panose="020B0604020202020204" pitchFamily="34" charset="0"/>
            </a:endParaRPr>
          </a:p>
        </p:txBody>
      </p:sp>
    </p:spTree>
    <p:extLst>
      <p:ext uri="{BB962C8B-B14F-4D97-AF65-F5344CB8AC3E}">
        <p14:creationId xmlns:p14="http://schemas.microsoft.com/office/powerpoint/2010/main" val="3070981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293A344-81FA-EF10-612F-207087E5DA52}"/>
              </a:ext>
            </a:extLst>
          </p:cNvPr>
          <p:cNvSpPr txBox="1">
            <a:spLocks/>
          </p:cNvSpPr>
          <p:nvPr/>
        </p:nvSpPr>
        <p:spPr>
          <a:xfrm>
            <a:off x="198609" y="1392413"/>
            <a:ext cx="6395920" cy="4817047"/>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500">
              <a:latin typeface="Arial"/>
              <a:cs typeface="Calibri"/>
            </a:endParaRPr>
          </a:p>
        </p:txBody>
      </p:sp>
      <p:sp>
        <p:nvSpPr>
          <p:cNvPr id="5" name="TextBox 4">
            <a:extLst>
              <a:ext uri="{FF2B5EF4-FFF2-40B4-BE49-F238E27FC236}">
                <a16:creationId xmlns:a16="http://schemas.microsoft.com/office/drawing/2014/main" id="{828438BF-BD3E-82F8-39BA-CC77F02AAD4E}"/>
              </a:ext>
            </a:extLst>
          </p:cNvPr>
          <p:cNvSpPr txBox="1"/>
          <p:nvPr/>
        </p:nvSpPr>
        <p:spPr>
          <a:xfrm>
            <a:off x="6964306" y="753941"/>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921933" y="2710150"/>
            <a:ext cx="10515600" cy="718850"/>
          </a:xfrm>
          <a:solidFill>
            <a:srgbClr val="183860"/>
          </a:solidFill>
        </p:spPr>
        <p:txBody>
          <a:bodyPr>
            <a:normAutofit/>
          </a:bodyPr>
          <a:lstStyle/>
          <a:p>
            <a:pPr algn="ctr"/>
            <a:r>
              <a:rPr lang="en-GB" sz="4000">
                <a:solidFill>
                  <a:schemeClr val="bg1"/>
                </a:solidFill>
                <a:latin typeface="Arial"/>
                <a:cs typeface="Calibri Light"/>
              </a:rPr>
              <a:t>Proposed Contract Arrangements</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pic>
        <p:nvPicPr>
          <p:cNvPr id="96" name="Picture 95" descr="Logo&#10;&#10;Description automatically generated">
            <a:extLst>
              <a:ext uri="{FF2B5EF4-FFF2-40B4-BE49-F238E27FC236}">
                <a16:creationId xmlns:a16="http://schemas.microsoft.com/office/drawing/2014/main" id="{20B06C38-93BC-3712-A499-DBDAEEA669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3394" y1="64825" x2="43394" y2="64825"/>
                        <a14:foregroundMark x1="57431" y1="56446" x2="57431" y2="56446"/>
                        <a14:foregroundMark x1="73119" y1="50092" x2="73119" y2="50092"/>
                        <a14:foregroundMark x1="18899" y1="51105" x2="18899" y2="51105"/>
                        <a14:foregroundMark x1="25505" y1="48987" x2="25505" y2="48987"/>
                        <a14:foregroundMark x1="31560" y1="47882" x2="31560" y2="47882"/>
                        <a14:foregroundMark x1="39174" y1="45856" x2="39174" y2="45856"/>
                        <a14:foregroundMark x1="48532" y1="44567" x2="48532" y2="44567"/>
                        <a14:foregroundMark x1="56514" y1="42910" x2="56514" y2="42910"/>
                        <a14:foregroundMark x1="60000" y1="41621" x2="60000" y2="41621"/>
                        <a14:foregroundMark x1="67615" y1="38950" x2="67615" y2="38950"/>
                        <a14:foregroundMark x1="71009" y1="39871" x2="71009" y2="39871"/>
                        <a14:foregroundMark x1="76147" y1="37661" x2="76147" y2="37661"/>
                        <a14:foregroundMark x1="25321" y1="45120" x2="25321" y2="45120"/>
                        <a14:foregroundMark x1="27156" y1="39595" x2="27156" y2="39595"/>
                        <a14:foregroundMark x1="27890" y1="38122" x2="27890" y2="38122"/>
                        <a14:foregroundMark x1="29450" y1="35359" x2="29450" y2="35359"/>
                        <a14:foregroundMark x1="28165" y1="34070" x2="28165" y2="34070"/>
                        <a14:foregroundMark x1="30550" y1="34622" x2="30550" y2="34622"/>
                        <a14:foregroundMark x1="33211" y1="32044" x2="33211" y2="32044"/>
                        <a14:foregroundMark x1="37982" y1="29742" x2="37982" y2="29742"/>
                        <a14:foregroundMark x1="43303" y1="27072" x2="43303" y2="27072"/>
                        <a14:foregroundMark x1="47248" y1="26335" x2="47248" y2="26335"/>
                        <a14:foregroundMark x1="47156" y1="23941" x2="47156" y2="23941"/>
                        <a14:foregroundMark x1="49174" y1="24954" x2="49174" y2="24954"/>
                        <a14:foregroundMark x1="52477" y1="26335" x2="52477" y2="26335"/>
                        <a14:foregroundMark x1="56239" y1="26796" x2="56239" y2="26796"/>
                        <a14:foregroundMark x1="58073" y1="27532" x2="58073" y2="27532"/>
                        <a14:foregroundMark x1="63028" y1="29374" x2="63028" y2="29374"/>
                        <a14:foregroundMark x1="64128" y1="30755" x2="64128" y2="30755"/>
                        <a14:foregroundMark x1="68716" y1="33610" x2="68716" y2="33610"/>
                        <a14:foregroundMark x1="72018" y1="29834" x2="72018" y2="29834"/>
                        <a14:foregroundMark x1="61835" y1="33425" x2="61835" y2="33425"/>
                        <a14:foregroundMark x1="43119" y1="73757" x2="43119" y2="73757"/>
                        <a14:foregroundMark x1="36697" y1="74494" x2="36697" y2="74494"/>
                        <a14:foregroundMark x1="40183" y1="78361" x2="40183" y2="78361"/>
                        <a14:foregroundMark x1="42202" y1="79098" x2="42202" y2="79098"/>
                        <a14:foregroundMark x1="47431" y1="79466" x2="47431" y2="79466"/>
                        <a14:foregroundMark x1="54220" y1="78729" x2="54220" y2="78729"/>
                        <a14:foregroundMark x1="58991" y1="79558" x2="58991" y2="79558"/>
                        <a14:foregroundMark x1="60550" y1="77993" x2="60550" y2="77993"/>
                        <a14:foregroundMark x1="65780" y1="74125" x2="65780" y2="74125"/>
                        <a14:foregroundMark x1="67156" y1="72284" x2="67156" y2="72284"/>
                        <a14:foregroundMark x1="69450" y1="71363" x2="69450" y2="71363"/>
                        <a14:foregroundMark x1="67523" y1="69613" x2="67523" y2="69613"/>
                        <a14:foregroundMark x1="73119" y1="68508" x2="73119" y2="68508"/>
                        <a14:foregroundMark x1="72936" y1="65838" x2="72936" y2="65838"/>
                        <a14:foregroundMark x1="79908" y1="63168" x2="79908" y2="63168"/>
                        <a14:backgroundMark x1="34312" y1="31492" x2="34312" y2="31492"/>
                        <a14:backgroundMark x1="38624" y1="28177" x2="38624" y2="28177"/>
                        <a14:backgroundMark x1="44587" y1="26427" x2="44587" y2="26427"/>
                        <a14:backgroundMark x1="27156" y1="40792" x2="27156" y2="40792"/>
                        <a14:backgroundMark x1="53761" y1="25599" x2="53761" y2="25599"/>
                        <a14:backgroundMark x1="59358" y1="27164" x2="59358" y2="27164"/>
                        <a14:backgroundMark x1="68165" y1="32689" x2="68165" y2="32689"/>
                        <a14:backgroundMark x1="72018" y1="38398" x2="72018" y2="38398"/>
                        <a14:backgroundMark x1="55413" y1="41713" x2="55413" y2="41713"/>
                        <a14:backgroundMark x1="38899" y1="77901" x2="38899" y2="77901"/>
                        <a14:backgroundMark x1="53028" y1="80203" x2="53028" y2="80203"/>
                        <a14:backgroundMark x1="65596" y1="75599" x2="65596" y2="75599"/>
                        <a14:backgroundMark x1="71651" y1="68692" x2="71651" y2="68692"/>
                      </a14:backgroundRemoval>
                    </a14:imgEffect>
                  </a14:imgLayer>
                </a14:imgProps>
              </a:ext>
              <a:ext uri="{28A0092B-C50C-407E-A947-70E740481C1C}">
                <a14:useLocalDpi xmlns:a14="http://schemas.microsoft.com/office/drawing/2010/main" val="0"/>
              </a:ext>
            </a:extLst>
          </a:blip>
          <a:stretch>
            <a:fillRect/>
          </a:stretch>
        </p:blipFill>
        <p:spPr>
          <a:xfrm>
            <a:off x="10839053" y="-181256"/>
            <a:ext cx="1313089" cy="1308270"/>
          </a:xfrm>
          <a:prstGeom prst="rect">
            <a:avLst/>
          </a:prstGeom>
        </p:spPr>
      </p:pic>
      <p:pic>
        <p:nvPicPr>
          <p:cNvPr id="17" name="Picture 16">
            <a:extLst>
              <a:ext uri="{FF2B5EF4-FFF2-40B4-BE49-F238E27FC236}">
                <a16:creationId xmlns:a16="http://schemas.microsoft.com/office/drawing/2014/main" id="{2802CEC3-CF90-24AA-02DC-EC13306AB5BE}"/>
              </a:ext>
            </a:extLst>
          </p:cNvPr>
          <p:cNvPicPr>
            <a:picLocks noChangeAspect="1"/>
          </p:cNvPicPr>
          <p:nvPr/>
        </p:nvPicPr>
        <p:blipFill rotWithShape="1">
          <a:blip r:embed="rId10"/>
          <a:srcRect r="125" b="2988"/>
          <a:stretch/>
        </p:blipFill>
        <p:spPr>
          <a:xfrm>
            <a:off x="-8906" y="6375254"/>
            <a:ext cx="12192000" cy="484810"/>
          </a:xfrm>
          <a:prstGeom prst="rect">
            <a:avLst/>
          </a:prstGeom>
        </p:spPr>
      </p:pic>
    </p:spTree>
    <p:extLst>
      <p:ext uri="{BB962C8B-B14F-4D97-AF65-F5344CB8AC3E}">
        <p14:creationId xmlns:p14="http://schemas.microsoft.com/office/powerpoint/2010/main" val="2671691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8438BF-BD3E-82F8-39BA-CC77F02AAD4E}"/>
              </a:ext>
            </a:extLst>
          </p:cNvPr>
          <p:cNvSpPr txBox="1"/>
          <p:nvPr/>
        </p:nvSpPr>
        <p:spPr>
          <a:xfrm>
            <a:off x="6936331" y="799996"/>
            <a:ext cx="3481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a:solidFill>
                  <a:schemeClr val="bg1"/>
                </a:solidFill>
                <a:latin typeface="Arial"/>
                <a:cs typeface="Arial"/>
              </a:rPr>
              <a:t>Making every pound count</a:t>
            </a:r>
          </a:p>
        </p:txBody>
      </p:sp>
      <p:sp>
        <p:nvSpPr>
          <p:cNvPr id="46" name="TextBox 45">
            <a:extLst>
              <a:ext uri="{FF2B5EF4-FFF2-40B4-BE49-F238E27FC236}">
                <a16:creationId xmlns:a16="http://schemas.microsoft.com/office/drawing/2014/main" id="{AE8F3465-47B8-428A-81EE-F8ABB37F9DC7}"/>
              </a:ext>
            </a:extLst>
          </p:cNvPr>
          <p:cNvSpPr txBox="1"/>
          <p:nvPr/>
        </p:nvSpPr>
        <p:spPr>
          <a:xfrm>
            <a:off x="11479533" y="602414"/>
            <a:ext cx="330681" cy="369332"/>
          </a:xfrm>
          <a:prstGeom prst="rect">
            <a:avLst/>
          </a:prstGeom>
          <a:noFill/>
        </p:spPr>
        <p:txBody>
          <a:bodyPr wrap="square" rtlCol="0">
            <a:spAutoFit/>
          </a:bodyPr>
          <a:lstStyle/>
          <a:p>
            <a:r>
              <a:rPr lang="en-GB">
                <a:solidFill>
                  <a:schemeClr val="bg1"/>
                </a:solidFill>
                <a:latin typeface="Arial" panose="020B0604020202020204" pitchFamily="34" charset="0"/>
                <a:cs typeface="Arial" panose="020B0604020202020204" pitchFamily="34" charset="0"/>
              </a:rPr>
              <a:t>1</a:t>
            </a:r>
          </a:p>
        </p:txBody>
      </p:sp>
      <p:sp>
        <p:nvSpPr>
          <p:cNvPr id="51" name="Title 1">
            <a:extLst>
              <a:ext uri="{FF2B5EF4-FFF2-40B4-BE49-F238E27FC236}">
                <a16:creationId xmlns:a16="http://schemas.microsoft.com/office/drawing/2014/main" id="{AD45AAA3-4714-4D51-9B57-F98BD6EF0A98}"/>
              </a:ext>
            </a:extLst>
          </p:cNvPr>
          <p:cNvSpPr>
            <a:spLocks noGrp="1"/>
          </p:cNvSpPr>
          <p:nvPr>
            <p:ph type="title"/>
          </p:nvPr>
        </p:nvSpPr>
        <p:spPr>
          <a:xfrm>
            <a:off x="0" y="1"/>
            <a:ext cx="12195174" cy="1045045"/>
          </a:xfrm>
          <a:solidFill>
            <a:srgbClr val="183860"/>
          </a:solidFill>
        </p:spPr>
        <p:txBody>
          <a:bodyPr>
            <a:normAutofit/>
          </a:bodyPr>
          <a:lstStyle/>
          <a:p>
            <a:pPr algn="ctr"/>
            <a:r>
              <a:rPr lang="en-GB" sz="4000">
                <a:solidFill>
                  <a:schemeClr val="bg1"/>
                </a:solidFill>
                <a:latin typeface="Arial"/>
                <a:cs typeface="Calibri Light"/>
              </a:rPr>
              <a:t> </a:t>
            </a:r>
          </a:p>
        </p:txBody>
      </p:sp>
      <p:pic>
        <p:nvPicPr>
          <p:cNvPr id="52" name="Graphic 51" descr="Classroom with solid fill">
            <a:extLst>
              <a:ext uri="{FF2B5EF4-FFF2-40B4-BE49-F238E27FC236}">
                <a16:creationId xmlns:a16="http://schemas.microsoft.com/office/drawing/2014/main" id="{2C744DB9-E661-48C1-A669-2723A8D6A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621" y="9843"/>
            <a:ext cx="515271" cy="537682"/>
          </a:xfrm>
          <a:prstGeom prst="rect">
            <a:avLst/>
          </a:prstGeom>
        </p:spPr>
      </p:pic>
      <p:pic>
        <p:nvPicPr>
          <p:cNvPr id="53" name="Graphic 52" descr="Piggy Bank outline">
            <a:extLst>
              <a:ext uri="{FF2B5EF4-FFF2-40B4-BE49-F238E27FC236}">
                <a16:creationId xmlns:a16="http://schemas.microsoft.com/office/drawing/2014/main" id="{C1C00BD7-DD0F-461B-B672-B4904E86A4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627" y="-29822"/>
            <a:ext cx="643393" cy="637791"/>
          </a:xfrm>
          <a:prstGeom prst="rect">
            <a:avLst/>
          </a:prstGeom>
        </p:spPr>
      </p:pic>
      <p:pic>
        <p:nvPicPr>
          <p:cNvPr id="54" name="Graphic 53" descr="Gears outline">
            <a:extLst>
              <a:ext uri="{FF2B5EF4-FFF2-40B4-BE49-F238E27FC236}">
                <a16:creationId xmlns:a16="http://schemas.microsoft.com/office/drawing/2014/main" id="{C16F760D-9065-4BDE-A748-31A6D27B13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01928" y="-6072"/>
            <a:ext cx="569513" cy="569512"/>
          </a:xfrm>
          <a:prstGeom prst="rect">
            <a:avLst/>
          </a:prstGeom>
        </p:spPr>
      </p:pic>
      <p:pic>
        <p:nvPicPr>
          <p:cNvPr id="55" name="Graphic 54" descr="Classroom with solid fill">
            <a:extLst>
              <a:ext uri="{FF2B5EF4-FFF2-40B4-BE49-F238E27FC236}">
                <a16:creationId xmlns:a16="http://schemas.microsoft.com/office/drawing/2014/main" id="{05872B7C-21AC-43C2-B72E-B769E7FC0C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34910" y="-28763"/>
            <a:ext cx="515271" cy="537682"/>
          </a:xfrm>
          <a:prstGeom prst="rect">
            <a:avLst/>
          </a:prstGeom>
        </p:spPr>
      </p:pic>
      <p:pic>
        <p:nvPicPr>
          <p:cNvPr id="56" name="Graphic 55" descr="Piggy Bank outline">
            <a:extLst>
              <a:ext uri="{FF2B5EF4-FFF2-40B4-BE49-F238E27FC236}">
                <a16:creationId xmlns:a16="http://schemas.microsoft.com/office/drawing/2014/main" id="{188DEF74-06B7-4656-B275-B1A8741059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8662" y="-76766"/>
            <a:ext cx="643393" cy="637791"/>
          </a:xfrm>
          <a:prstGeom prst="rect">
            <a:avLst/>
          </a:prstGeom>
        </p:spPr>
      </p:pic>
      <p:pic>
        <p:nvPicPr>
          <p:cNvPr id="57" name="Graphic 56" descr="Gears outline">
            <a:extLst>
              <a:ext uri="{FF2B5EF4-FFF2-40B4-BE49-F238E27FC236}">
                <a16:creationId xmlns:a16="http://schemas.microsoft.com/office/drawing/2014/main" id="{3E9C54DB-95F4-4360-8878-04D44A789C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2308217" y="-44678"/>
            <a:ext cx="569513" cy="569512"/>
          </a:xfrm>
          <a:prstGeom prst="rect">
            <a:avLst/>
          </a:prstGeom>
        </p:spPr>
      </p:pic>
      <p:pic>
        <p:nvPicPr>
          <p:cNvPr id="58" name="Graphic 57" descr="Classroom with solid fill">
            <a:extLst>
              <a:ext uri="{FF2B5EF4-FFF2-40B4-BE49-F238E27FC236}">
                <a16:creationId xmlns:a16="http://schemas.microsoft.com/office/drawing/2014/main" id="{ACCCB8FB-A7B6-4917-8C38-1A0BAE1BF7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16430" y="-17316"/>
            <a:ext cx="515271" cy="537682"/>
          </a:xfrm>
          <a:prstGeom prst="rect">
            <a:avLst/>
          </a:prstGeom>
        </p:spPr>
      </p:pic>
      <p:pic>
        <p:nvPicPr>
          <p:cNvPr id="59" name="Graphic 58" descr="Piggy Bank outline">
            <a:extLst>
              <a:ext uri="{FF2B5EF4-FFF2-40B4-BE49-F238E27FC236}">
                <a16:creationId xmlns:a16="http://schemas.microsoft.com/office/drawing/2014/main" id="{A6148C8C-1959-490F-8FD5-8D67B9E05D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0182" y="-65319"/>
            <a:ext cx="643393" cy="637791"/>
          </a:xfrm>
          <a:prstGeom prst="rect">
            <a:avLst/>
          </a:prstGeom>
        </p:spPr>
      </p:pic>
      <p:pic>
        <p:nvPicPr>
          <p:cNvPr id="60" name="Graphic 59" descr="Gears outline">
            <a:extLst>
              <a:ext uri="{FF2B5EF4-FFF2-40B4-BE49-F238E27FC236}">
                <a16:creationId xmlns:a16="http://schemas.microsoft.com/office/drawing/2014/main" id="{54CE2ACA-5ACC-4AD2-9811-8CA903E433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989737" y="-33231"/>
            <a:ext cx="569513" cy="569512"/>
          </a:xfrm>
          <a:prstGeom prst="rect">
            <a:avLst/>
          </a:prstGeom>
        </p:spPr>
      </p:pic>
      <p:pic>
        <p:nvPicPr>
          <p:cNvPr id="61" name="Graphic 60" descr="Classroom with solid fill">
            <a:extLst>
              <a:ext uri="{FF2B5EF4-FFF2-40B4-BE49-F238E27FC236}">
                <a16:creationId xmlns:a16="http://schemas.microsoft.com/office/drawing/2014/main" id="{E2829BBA-F48C-4043-B5D3-9A62CC244E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514" y="-13552"/>
            <a:ext cx="515271" cy="537682"/>
          </a:xfrm>
          <a:prstGeom prst="rect">
            <a:avLst/>
          </a:prstGeom>
        </p:spPr>
      </p:pic>
      <p:pic>
        <p:nvPicPr>
          <p:cNvPr id="62" name="Graphic 61" descr="Piggy Bank outline">
            <a:extLst>
              <a:ext uri="{FF2B5EF4-FFF2-40B4-BE49-F238E27FC236}">
                <a16:creationId xmlns:a16="http://schemas.microsoft.com/office/drawing/2014/main" id="{0A97B342-7EC4-4455-96A4-2A8831D0F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57266" y="-61555"/>
            <a:ext cx="643393" cy="637791"/>
          </a:xfrm>
          <a:prstGeom prst="rect">
            <a:avLst/>
          </a:prstGeom>
        </p:spPr>
      </p:pic>
      <p:pic>
        <p:nvPicPr>
          <p:cNvPr id="63" name="Graphic 62" descr="Gears outline">
            <a:extLst>
              <a:ext uri="{FF2B5EF4-FFF2-40B4-BE49-F238E27FC236}">
                <a16:creationId xmlns:a16="http://schemas.microsoft.com/office/drawing/2014/main" id="{F87C7023-6137-41C5-96A7-B7E84F3915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696821" y="-29467"/>
            <a:ext cx="569513" cy="569512"/>
          </a:xfrm>
          <a:prstGeom prst="rect">
            <a:avLst/>
          </a:prstGeom>
        </p:spPr>
      </p:pic>
      <p:pic>
        <p:nvPicPr>
          <p:cNvPr id="64" name="Graphic 63" descr="Classroom with solid fill">
            <a:extLst>
              <a:ext uri="{FF2B5EF4-FFF2-40B4-BE49-F238E27FC236}">
                <a16:creationId xmlns:a16="http://schemas.microsoft.com/office/drawing/2014/main" id="{4ACC3AB9-6540-4EB0-BDAD-BEF33BD3E3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5111" y="-22031"/>
            <a:ext cx="515271" cy="537682"/>
          </a:xfrm>
          <a:prstGeom prst="rect">
            <a:avLst/>
          </a:prstGeom>
        </p:spPr>
      </p:pic>
      <p:pic>
        <p:nvPicPr>
          <p:cNvPr id="65" name="Graphic 64" descr="Piggy Bank outline">
            <a:extLst>
              <a:ext uri="{FF2B5EF4-FFF2-40B4-BE49-F238E27FC236}">
                <a16:creationId xmlns:a16="http://schemas.microsoft.com/office/drawing/2014/main" id="{FA5EBBB5-2B5B-4DBC-961D-AF3CCE1821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08863" y="-70034"/>
            <a:ext cx="643393" cy="637791"/>
          </a:xfrm>
          <a:prstGeom prst="rect">
            <a:avLst/>
          </a:prstGeom>
        </p:spPr>
      </p:pic>
      <p:pic>
        <p:nvPicPr>
          <p:cNvPr id="66" name="Graphic 65" descr="Gears outline">
            <a:extLst>
              <a:ext uri="{FF2B5EF4-FFF2-40B4-BE49-F238E27FC236}">
                <a16:creationId xmlns:a16="http://schemas.microsoft.com/office/drawing/2014/main" id="{AEACF0E3-B019-4D02-ADE0-4A77D264C3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7448418" y="-37946"/>
            <a:ext cx="569513" cy="569512"/>
          </a:xfrm>
          <a:prstGeom prst="rect">
            <a:avLst/>
          </a:prstGeom>
        </p:spPr>
      </p:pic>
      <p:pic>
        <p:nvPicPr>
          <p:cNvPr id="67" name="Graphic 66" descr="Classroom with solid fill">
            <a:extLst>
              <a:ext uri="{FF2B5EF4-FFF2-40B4-BE49-F238E27FC236}">
                <a16:creationId xmlns:a16="http://schemas.microsoft.com/office/drawing/2014/main" id="{4096572F-1BA9-4B2C-934D-646E16F78C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8127" y="1"/>
            <a:ext cx="515271" cy="537682"/>
          </a:xfrm>
          <a:prstGeom prst="rect">
            <a:avLst/>
          </a:prstGeom>
        </p:spPr>
      </p:pic>
      <p:pic>
        <p:nvPicPr>
          <p:cNvPr id="68" name="Graphic 67" descr="Piggy Bank outline">
            <a:extLst>
              <a:ext uri="{FF2B5EF4-FFF2-40B4-BE49-F238E27FC236}">
                <a16:creationId xmlns:a16="http://schemas.microsoft.com/office/drawing/2014/main" id="{AA573B0E-FB07-4BBE-95C3-1EB6A4706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01879" y="-48002"/>
            <a:ext cx="643393" cy="637791"/>
          </a:xfrm>
          <a:prstGeom prst="rect">
            <a:avLst/>
          </a:prstGeom>
        </p:spPr>
      </p:pic>
      <p:pic>
        <p:nvPicPr>
          <p:cNvPr id="69" name="Graphic 68" descr="Gears outline">
            <a:extLst>
              <a:ext uri="{FF2B5EF4-FFF2-40B4-BE49-F238E27FC236}">
                <a16:creationId xmlns:a16="http://schemas.microsoft.com/office/drawing/2014/main" id="{7BBB5646-53DC-448E-89E0-A030C0B70C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9141434" y="-15914"/>
            <a:ext cx="569513" cy="569512"/>
          </a:xfrm>
          <a:prstGeom prst="rect">
            <a:avLst/>
          </a:prstGeom>
        </p:spPr>
      </p:pic>
      <p:pic>
        <p:nvPicPr>
          <p:cNvPr id="70" name="Graphic 69" descr="Classroom with solid fill">
            <a:extLst>
              <a:ext uri="{FF2B5EF4-FFF2-40B4-BE49-F238E27FC236}">
                <a16:creationId xmlns:a16="http://schemas.microsoft.com/office/drawing/2014/main" id="{0374863C-672B-4C27-B0A1-8B78B0C32C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0179" y="-3577"/>
            <a:ext cx="515271" cy="537682"/>
          </a:xfrm>
          <a:prstGeom prst="rect">
            <a:avLst/>
          </a:prstGeom>
        </p:spPr>
      </p:pic>
      <p:pic>
        <p:nvPicPr>
          <p:cNvPr id="71" name="Graphic 70" descr="Piggy Bank outline">
            <a:extLst>
              <a:ext uri="{FF2B5EF4-FFF2-40B4-BE49-F238E27FC236}">
                <a16:creationId xmlns:a16="http://schemas.microsoft.com/office/drawing/2014/main" id="{612145AD-F6B5-416C-A757-05D6E7AE9D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13931" y="-51580"/>
            <a:ext cx="643393" cy="637791"/>
          </a:xfrm>
          <a:prstGeom prst="rect">
            <a:avLst/>
          </a:prstGeom>
        </p:spPr>
      </p:pic>
      <p:pic>
        <p:nvPicPr>
          <p:cNvPr id="72" name="Graphic 71" descr="Gears outline">
            <a:extLst>
              <a:ext uri="{FF2B5EF4-FFF2-40B4-BE49-F238E27FC236}">
                <a16:creationId xmlns:a16="http://schemas.microsoft.com/office/drawing/2014/main" id="{6F47259B-A275-4BC8-AF52-AB3062485F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953486" y="-19492"/>
            <a:ext cx="569513" cy="569512"/>
          </a:xfrm>
          <a:prstGeom prst="rect">
            <a:avLst/>
          </a:prstGeom>
        </p:spPr>
      </p:pic>
      <p:pic>
        <p:nvPicPr>
          <p:cNvPr id="73" name="Graphic 72" descr="Classroom with solid fill">
            <a:extLst>
              <a:ext uri="{FF2B5EF4-FFF2-40B4-BE49-F238E27FC236}">
                <a16:creationId xmlns:a16="http://schemas.microsoft.com/office/drawing/2014/main" id="{04326101-31C4-470E-AA52-F85A5835BC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929" y="464814"/>
            <a:ext cx="515271" cy="537682"/>
          </a:xfrm>
          <a:prstGeom prst="rect">
            <a:avLst/>
          </a:prstGeom>
        </p:spPr>
      </p:pic>
      <p:pic>
        <p:nvPicPr>
          <p:cNvPr id="74" name="Graphic 73" descr="Piggy Bank outline">
            <a:extLst>
              <a:ext uri="{FF2B5EF4-FFF2-40B4-BE49-F238E27FC236}">
                <a16:creationId xmlns:a16="http://schemas.microsoft.com/office/drawing/2014/main" id="{78B819F1-D8F0-446C-8C64-EBF4FB832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519" y="412587"/>
            <a:ext cx="643393" cy="637791"/>
          </a:xfrm>
          <a:prstGeom prst="rect">
            <a:avLst/>
          </a:prstGeom>
        </p:spPr>
      </p:pic>
      <p:pic>
        <p:nvPicPr>
          <p:cNvPr id="75" name="Graphic 74" descr="Gears outline">
            <a:extLst>
              <a:ext uri="{FF2B5EF4-FFF2-40B4-BE49-F238E27FC236}">
                <a16:creationId xmlns:a16="http://schemas.microsoft.com/office/drawing/2014/main" id="{6805A4A8-B1F0-43D1-9DA2-668A6F92DD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49763" y="448899"/>
            <a:ext cx="569513" cy="569512"/>
          </a:xfrm>
          <a:prstGeom prst="rect">
            <a:avLst/>
          </a:prstGeom>
        </p:spPr>
      </p:pic>
      <p:pic>
        <p:nvPicPr>
          <p:cNvPr id="76" name="Graphic 75" descr="Classroom with solid fill">
            <a:extLst>
              <a:ext uri="{FF2B5EF4-FFF2-40B4-BE49-F238E27FC236}">
                <a16:creationId xmlns:a16="http://schemas.microsoft.com/office/drawing/2014/main" id="{0C98C43F-3BC0-4668-907E-2447AD5EA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83219" y="426208"/>
            <a:ext cx="515271" cy="537682"/>
          </a:xfrm>
          <a:prstGeom prst="rect">
            <a:avLst/>
          </a:prstGeom>
        </p:spPr>
      </p:pic>
      <p:pic>
        <p:nvPicPr>
          <p:cNvPr id="77" name="Graphic 76" descr="Piggy Bank outline">
            <a:extLst>
              <a:ext uri="{FF2B5EF4-FFF2-40B4-BE49-F238E27FC236}">
                <a16:creationId xmlns:a16="http://schemas.microsoft.com/office/drawing/2014/main" id="{6B92866C-60B2-4BF2-9CD3-FECCE8EBA3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70" y="378205"/>
            <a:ext cx="643393" cy="637791"/>
          </a:xfrm>
          <a:prstGeom prst="rect">
            <a:avLst/>
          </a:prstGeom>
        </p:spPr>
      </p:pic>
      <p:pic>
        <p:nvPicPr>
          <p:cNvPr id="78" name="Graphic 77" descr="Gears outline">
            <a:extLst>
              <a:ext uri="{FF2B5EF4-FFF2-40B4-BE49-F238E27FC236}">
                <a16:creationId xmlns:a16="http://schemas.microsoft.com/office/drawing/2014/main" id="{43501502-E464-4788-9BDB-F9C1893A8B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656525" y="410293"/>
            <a:ext cx="569513" cy="569512"/>
          </a:xfrm>
          <a:prstGeom prst="rect">
            <a:avLst/>
          </a:prstGeom>
        </p:spPr>
      </p:pic>
      <p:pic>
        <p:nvPicPr>
          <p:cNvPr id="79" name="Graphic 78" descr="Classroom with solid fill">
            <a:extLst>
              <a:ext uri="{FF2B5EF4-FFF2-40B4-BE49-F238E27FC236}">
                <a16:creationId xmlns:a16="http://schemas.microsoft.com/office/drawing/2014/main" id="{BCB82222-AA97-4052-BDF4-1D9D13CF0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64739" y="437655"/>
            <a:ext cx="515271" cy="537682"/>
          </a:xfrm>
          <a:prstGeom prst="rect">
            <a:avLst/>
          </a:prstGeom>
        </p:spPr>
      </p:pic>
      <p:pic>
        <p:nvPicPr>
          <p:cNvPr id="80" name="Graphic 79" descr="Piggy Bank outline">
            <a:extLst>
              <a:ext uri="{FF2B5EF4-FFF2-40B4-BE49-F238E27FC236}">
                <a16:creationId xmlns:a16="http://schemas.microsoft.com/office/drawing/2014/main" id="{A2F4D824-AB14-49B7-8156-058161F8A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8490" y="389652"/>
            <a:ext cx="643393" cy="637791"/>
          </a:xfrm>
          <a:prstGeom prst="rect">
            <a:avLst/>
          </a:prstGeom>
        </p:spPr>
      </p:pic>
      <p:pic>
        <p:nvPicPr>
          <p:cNvPr id="81" name="Graphic 80" descr="Gears outline">
            <a:extLst>
              <a:ext uri="{FF2B5EF4-FFF2-40B4-BE49-F238E27FC236}">
                <a16:creationId xmlns:a16="http://schemas.microsoft.com/office/drawing/2014/main" id="{D170C112-4678-43B1-949C-8B3B20D7C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3338045" y="421740"/>
            <a:ext cx="569513" cy="569512"/>
          </a:xfrm>
          <a:prstGeom prst="rect">
            <a:avLst/>
          </a:prstGeom>
        </p:spPr>
      </p:pic>
      <p:pic>
        <p:nvPicPr>
          <p:cNvPr id="82" name="Graphic 81" descr="Classroom with solid fill">
            <a:extLst>
              <a:ext uri="{FF2B5EF4-FFF2-40B4-BE49-F238E27FC236}">
                <a16:creationId xmlns:a16="http://schemas.microsoft.com/office/drawing/2014/main" id="{BF07A5C1-D1ED-4CAA-A3A5-AB0EB4E204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71823" y="441419"/>
            <a:ext cx="515271" cy="537682"/>
          </a:xfrm>
          <a:prstGeom prst="rect">
            <a:avLst/>
          </a:prstGeom>
        </p:spPr>
      </p:pic>
      <p:pic>
        <p:nvPicPr>
          <p:cNvPr id="83" name="Graphic 82" descr="Piggy Bank outline">
            <a:extLst>
              <a:ext uri="{FF2B5EF4-FFF2-40B4-BE49-F238E27FC236}">
                <a16:creationId xmlns:a16="http://schemas.microsoft.com/office/drawing/2014/main" id="{123B9EAB-7CC0-4DB7-9E65-1DC6489511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5574" y="393416"/>
            <a:ext cx="643393" cy="637791"/>
          </a:xfrm>
          <a:prstGeom prst="rect">
            <a:avLst/>
          </a:prstGeom>
        </p:spPr>
      </p:pic>
      <p:pic>
        <p:nvPicPr>
          <p:cNvPr id="84" name="Graphic 83" descr="Gears outline">
            <a:extLst>
              <a:ext uri="{FF2B5EF4-FFF2-40B4-BE49-F238E27FC236}">
                <a16:creationId xmlns:a16="http://schemas.microsoft.com/office/drawing/2014/main" id="{E7AE2DC2-659C-40FE-A83A-6D6E72071F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5045129" y="425504"/>
            <a:ext cx="569513" cy="569512"/>
          </a:xfrm>
          <a:prstGeom prst="rect">
            <a:avLst/>
          </a:prstGeom>
        </p:spPr>
      </p:pic>
      <p:pic>
        <p:nvPicPr>
          <p:cNvPr id="85" name="Graphic 84" descr="Classroom with solid fill">
            <a:extLst>
              <a:ext uri="{FF2B5EF4-FFF2-40B4-BE49-F238E27FC236}">
                <a16:creationId xmlns:a16="http://schemas.microsoft.com/office/drawing/2014/main" id="{D228ACDE-B532-40CF-9A83-4C997FC9E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3419" y="432940"/>
            <a:ext cx="515271" cy="537682"/>
          </a:xfrm>
          <a:prstGeom prst="rect">
            <a:avLst/>
          </a:prstGeom>
        </p:spPr>
      </p:pic>
      <p:pic>
        <p:nvPicPr>
          <p:cNvPr id="86" name="Graphic 85" descr="Piggy Bank outline">
            <a:extLst>
              <a:ext uri="{FF2B5EF4-FFF2-40B4-BE49-F238E27FC236}">
                <a16:creationId xmlns:a16="http://schemas.microsoft.com/office/drawing/2014/main" id="{C71DA48A-0DF8-44D1-B4E7-52541AFBD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7172" y="384937"/>
            <a:ext cx="643393" cy="637791"/>
          </a:xfrm>
          <a:prstGeom prst="rect">
            <a:avLst/>
          </a:prstGeom>
        </p:spPr>
      </p:pic>
      <p:pic>
        <p:nvPicPr>
          <p:cNvPr id="87" name="Graphic 86" descr="Gears outline">
            <a:extLst>
              <a:ext uri="{FF2B5EF4-FFF2-40B4-BE49-F238E27FC236}">
                <a16:creationId xmlns:a16="http://schemas.microsoft.com/office/drawing/2014/main" id="{D36BE17B-F90F-49A0-8CFB-8AE58E3F25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6796727" y="417025"/>
            <a:ext cx="569513" cy="569512"/>
          </a:xfrm>
          <a:prstGeom prst="rect">
            <a:avLst/>
          </a:prstGeom>
        </p:spPr>
      </p:pic>
      <p:pic>
        <p:nvPicPr>
          <p:cNvPr id="88" name="Graphic 87" descr="Classroom with solid fill">
            <a:extLst>
              <a:ext uri="{FF2B5EF4-FFF2-40B4-BE49-F238E27FC236}">
                <a16:creationId xmlns:a16="http://schemas.microsoft.com/office/drawing/2014/main" id="{A3FD35BF-85FC-4F7A-90F6-DE4F0778FE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16435" y="454972"/>
            <a:ext cx="515271" cy="537682"/>
          </a:xfrm>
          <a:prstGeom prst="rect">
            <a:avLst/>
          </a:prstGeom>
        </p:spPr>
      </p:pic>
      <p:pic>
        <p:nvPicPr>
          <p:cNvPr id="89" name="Graphic 88" descr="Piggy Bank outline">
            <a:extLst>
              <a:ext uri="{FF2B5EF4-FFF2-40B4-BE49-F238E27FC236}">
                <a16:creationId xmlns:a16="http://schemas.microsoft.com/office/drawing/2014/main" id="{61DB8B4B-E4DC-4DDA-AEA2-78A8094FB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188" y="406969"/>
            <a:ext cx="643393" cy="637791"/>
          </a:xfrm>
          <a:prstGeom prst="rect">
            <a:avLst/>
          </a:prstGeom>
        </p:spPr>
      </p:pic>
      <p:pic>
        <p:nvPicPr>
          <p:cNvPr id="90" name="Graphic 89" descr="Gears outline">
            <a:extLst>
              <a:ext uri="{FF2B5EF4-FFF2-40B4-BE49-F238E27FC236}">
                <a16:creationId xmlns:a16="http://schemas.microsoft.com/office/drawing/2014/main" id="{8D3BAF6C-8D39-403D-96AB-60440E9BE3A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8489743" y="439057"/>
            <a:ext cx="569513" cy="569512"/>
          </a:xfrm>
          <a:prstGeom prst="rect">
            <a:avLst/>
          </a:prstGeom>
        </p:spPr>
      </p:pic>
      <p:pic>
        <p:nvPicPr>
          <p:cNvPr id="91" name="Graphic 90" descr="Classroom with solid fill">
            <a:extLst>
              <a:ext uri="{FF2B5EF4-FFF2-40B4-BE49-F238E27FC236}">
                <a16:creationId xmlns:a16="http://schemas.microsoft.com/office/drawing/2014/main" id="{C723D14B-B24D-47FF-B939-9D37500C17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8487" y="451394"/>
            <a:ext cx="515271" cy="537682"/>
          </a:xfrm>
          <a:prstGeom prst="rect">
            <a:avLst/>
          </a:prstGeom>
        </p:spPr>
      </p:pic>
      <p:pic>
        <p:nvPicPr>
          <p:cNvPr id="92" name="Graphic 91" descr="Piggy Bank outline">
            <a:extLst>
              <a:ext uri="{FF2B5EF4-FFF2-40B4-BE49-F238E27FC236}">
                <a16:creationId xmlns:a16="http://schemas.microsoft.com/office/drawing/2014/main" id="{C34C2F44-F07D-4AA2-9D13-F9AFA62DEF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62239" y="403391"/>
            <a:ext cx="643393" cy="637791"/>
          </a:xfrm>
          <a:prstGeom prst="rect">
            <a:avLst/>
          </a:prstGeom>
        </p:spPr>
      </p:pic>
      <p:pic>
        <p:nvPicPr>
          <p:cNvPr id="93" name="Graphic 92" descr="Gears outline">
            <a:extLst>
              <a:ext uri="{FF2B5EF4-FFF2-40B4-BE49-F238E27FC236}">
                <a16:creationId xmlns:a16="http://schemas.microsoft.com/office/drawing/2014/main" id="{2F1DC4BB-6D94-4509-B03A-C7FFF1D796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260000">
            <a:off x="10301795" y="435479"/>
            <a:ext cx="569513" cy="569512"/>
          </a:xfrm>
          <a:prstGeom prst="rect">
            <a:avLst/>
          </a:prstGeom>
        </p:spPr>
      </p:pic>
      <p:sp>
        <p:nvSpPr>
          <p:cNvPr id="94" name="TextBox 93">
            <a:extLst>
              <a:ext uri="{FF2B5EF4-FFF2-40B4-BE49-F238E27FC236}">
                <a16:creationId xmlns:a16="http://schemas.microsoft.com/office/drawing/2014/main" id="{F6166854-F4A1-4A1E-93B5-97CCD6D6BEF8}"/>
              </a:ext>
            </a:extLst>
          </p:cNvPr>
          <p:cNvSpPr txBox="1"/>
          <p:nvPr/>
        </p:nvSpPr>
        <p:spPr>
          <a:xfrm>
            <a:off x="52360" y="370600"/>
            <a:ext cx="12087279" cy="400110"/>
          </a:xfrm>
          <a:prstGeom prst="rect">
            <a:avLst/>
          </a:prstGeom>
          <a:noFill/>
        </p:spPr>
        <p:txBody>
          <a:bodyPr wrap="square">
            <a:spAutoFit/>
          </a:bodyPr>
          <a:lstStyle/>
          <a:p>
            <a:r>
              <a:rPr lang="en-GB" sz="2000">
                <a:solidFill>
                  <a:schemeClr val="bg1"/>
                </a:solidFill>
                <a:latin typeface="Arial" panose="020B0604020202020204" pitchFamily="34" charset="0"/>
                <a:cs typeface="Arial" panose="020B0604020202020204" pitchFamily="34" charset="0"/>
              </a:rPr>
              <a:t>About the Start-Up Grant Scheme</a:t>
            </a:r>
          </a:p>
        </p:txBody>
      </p:sp>
      <p:pic>
        <p:nvPicPr>
          <p:cNvPr id="96" name="Picture 95" descr="Logo&#10;&#10;Description automatically generated">
            <a:extLst>
              <a:ext uri="{FF2B5EF4-FFF2-40B4-BE49-F238E27FC236}">
                <a16:creationId xmlns:a16="http://schemas.microsoft.com/office/drawing/2014/main" id="{20B06C38-93BC-3712-A499-DBDAEEA669F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3394" y1="64825" x2="43394" y2="64825"/>
                        <a14:foregroundMark x1="57431" y1="56446" x2="57431" y2="56446"/>
                        <a14:foregroundMark x1="73119" y1="50092" x2="73119" y2="50092"/>
                        <a14:foregroundMark x1="18899" y1="51105" x2="18899" y2="51105"/>
                        <a14:foregroundMark x1="25505" y1="48987" x2="25505" y2="48987"/>
                        <a14:foregroundMark x1="31560" y1="47882" x2="31560" y2="47882"/>
                        <a14:foregroundMark x1="39174" y1="45856" x2="39174" y2="45856"/>
                        <a14:foregroundMark x1="48532" y1="44567" x2="48532" y2="44567"/>
                        <a14:foregroundMark x1="56514" y1="42910" x2="56514" y2="42910"/>
                        <a14:foregroundMark x1="60000" y1="41621" x2="60000" y2="41621"/>
                        <a14:foregroundMark x1="67615" y1="38950" x2="67615" y2="38950"/>
                        <a14:foregroundMark x1="71009" y1="39871" x2="71009" y2="39871"/>
                        <a14:foregroundMark x1="76147" y1="37661" x2="76147" y2="37661"/>
                        <a14:foregroundMark x1="25321" y1="45120" x2="25321" y2="45120"/>
                        <a14:foregroundMark x1="27156" y1="39595" x2="27156" y2="39595"/>
                        <a14:foregroundMark x1="27890" y1="38122" x2="27890" y2="38122"/>
                        <a14:foregroundMark x1="29450" y1="35359" x2="29450" y2="35359"/>
                        <a14:foregroundMark x1="28165" y1="34070" x2="28165" y2="34070"/>
                        <a14:foregroundMark x1="30550" y1="34622" x2="30550" y2="34622"/>
                        <a14:foregroundMark x1="33211" y1="32044" x2="33211" y2="32044"/>
                        <a14:foregroundMark x1="37982" y1="29742" x2="37982" y2="29742"/>
                        <a14:foregroundMark x1="43303" y1="27072" x2="43303" y2="27072"/>
                        <a14:foregroundMark x1="47248" y1="26335" x2="47248" y2="26335"/>
                        <a14:foregroundMark x1="47156" y1="23941" x2="47156" y2="23941"/>
                        <a14:foregroundMark x1="49174" y1="24954" x2="49174" y2="24954"/>
                        <a14:foregroundMark x1="52477" y1="26335" x2="52477" y2="26335"/>
                        <a14:foregroundMark x1="56239" y1="26796" x2="56239" y2="26796"/>
                        <a14:foregroundMark x1="58073" y1="27532" x2="58073" y2="27532"/>
                        <a14:foregroundMark x1="63028" y1="29374" x2="63028" y2="29374"/>
                        <a14:foregroundMark x1="64128" y1="30755" x2="64128" y2="30755"/>
                        <a14:foregroundMark x1="68716" y1="33610" x2="68716" y2="33610"/>
                        <a14:foregroundMark x1="72018" y1="29834" x2="72018" y2="29834"/>
                        <a14:foregroundMark x1="61835" y1="33425" x2="61835" y2="33425"/>
                        <a14:foregroundMark x1="43119" y1="73757" x2="43119" y2="73757"/>
                        <a14:foregroundMark x1="36697" y1="74494" x2="36697" y2="74494"/>
                        <a14:foregroundMark x1="40183" y1="78361" x2="40183" y2="78361"/>
                        <a14:foregroundMark x1="42202" y1="79098" x2="42202" y2="79098"/>
                        <a14:foregroundMark x1="47431" y1="79466" x2="47431" y2="79466"/>
                        <a14:foregroundMark x1="54220" y1="78729" x2="54220" y2="78729"/>
                        <a14:foregroundMark x1="58991" y1="79558" x2="58991" y2="79558"/>
                        <a14:foregroundMark x1="60550" y1="77993" x2="60550" y2="77993"/>
                        <a14:foregroundMark x1="65780" y1="74125" x2="65780" y2="74125"/>
                        <a14:foregroundMark x1="67156" y1="72284" x2="67156" y2="72284"/>
                        <a14:foregroundMark x1="69450" y1="71363" x2="69450" y2="71363"/>
                        <a14:foregroundMark x1="67523" y1="69613" x2="67523" y2="69613"/>
                        <a14:foregroundMark x1="73119" y1="68508" x2="73119" y2="68508"/>
                        <a14:foregroundMark x1="72936" y1="65838" x2="72936" y2="65838"/>
                        <a14:foregroundMark x1="79908" y1="63168" x2="79908" y2="63168"/>
                        <a14:backgroundMark x1="34312" y1="31492" x2="34312" y2="31492"/>
                        <a14:backgroundMark x1="38624" y1="28177" x2="38624" y2="28177"/>
                        <a14:backgroundMark x1="44587" y1="26427" x2="44587" y2="26427"/>
                        <a14:backgroundMark x1="27156" y1="40792" x2="27156" y2="40792"/>
                        <a14:backgroundMark x1="53761" y1="25599" x2="53761" y2="25599"/>
                        <a14:backgroundMark x1="59358" y1="27164" x2="59358" y2="27164"/>
                        <a14:backgroundMark x1="68165" y1="32689" x2="68165" y2="32689"/>
                        <a14:backgroundMark x1="72018" y1="38398" x2="72018" y2="38398"/>
                        <a14:backgroundMark x1="55413" y1="41713" x2="55413" y2="41713"/>
                        <a14:backgroundMark x1="38899" y1="77901" x2="38899" y2="77901"/>
                        <a14:backgroundMark x1="53028" y1="80203" x2="53028" y2="80203"/>
                        <a14:backgroundMark x1="65596" y1="75599" x2="65596" y2="75599"/>
                        <a14:backgroundMark x1="71651" y1="68692" x2="71651" y2="68692"/>
                      </a14:backgroundRemoval>
                    </a14:imgEffect>
                  </a14:imgLayer>
                </a14:imgProps>
              </a:ext>
              <a:ext uri="{28A0092B-C50C-407E-A947-70E740481C1C}">
                <a14:useLocalDpi xmlns:a14="http://schemas.microsoft.com/office/drawing/2010/main" val="0"/>
              </a:ext>
            </a:extLst>
          </a:blip>
          <a:stretch>
            <a:fillRect/>
          </a:stretch>
        </p:blipFill>
        <p:spPr>
          <a:xfrm>
            <a:off x="10839053" y="-181256"/>
            <a:ext cx="1313089" cy="1308270"/>
          </a:xfrm>
          <a:prstGeom prst="rect">
            <a:avLst/>
          </a:prstGeom>
        </p:spPr>
      </p:pic>
      <p:pic>
        <p:nvPicPr>
          <p:cNvPr id="17" name="Picture 16">
            <a:extLst>
              <a:ext uri="{FF2B5EF4-FFF2-40B4-BE49-F238E27FC236}">
                <a16:creationId xmlns:a16="http://schemas.microsoft.com/office/drawing/2014/main" id="{2802CEC3-CF90-24AA-02DC-EC13306AB5BE}"/>
              </a:ext>
            </a:extLst>
          </p:cNvPr>
          <p:cNvPicPr>
            <a:picLocks noChangeAspect="1"/>
          </p:cNvPicPr>
          <p:nvPr/>
        </p:nvPicPr>
        <p:blipFill rotWithShape="1">
          <a:blip r:embed="rId10"/>
          <a:srcRect r="125" b="2988"/>
          <a:stretch/>
        </p:blipFill>
        <p:spPr>
          <a:xfrm>
            <a:off x="-8906" y="6375254"/>
            <a:ext cx="12192000" cy="484810"/>
          </a:xfrm>
          <a:prstGeom prst="rect">
            <a:avLst/>
          </a:prstGeom>
        </p:spPr>
      </p:pic>
      <p:sp>
        <p:nvSpPr>
          <p:cNvPr id="6" name="Content Placeholder 9">
            <a:extLst>
              <a:ext uri="{FF2B5EF4-FFF2-40B4-BE49-F238E27FC236}">
                <a16:creationId xmlns:a16="http://schemas.microsoft.com/office/drawing/2014/main" id="{96650559-8093-DB02-4C15-B165D12434F2}"/>
              </a:ext>
            </a:extLst>
          </p:cNvPr>
          <p:cNvSpPr>
            <a:spLocks noGrp="1"/>
          </p:cNvSpPr>
          <p:nvPr>
            <p:ph sz="half" idx="1"/>
          </p:nvPr>
        </p:nvSpPr>
        <p:spPr>
          <a:xfrm>
            <a:off x="6098617" y="1590294"/>
            <a:ext cx="5045633" cy="3934206"/>
          </a:xfrm>
          <a:solidFill>
            <a:schemeClr val="accent1">
              <a:lumMod val="20000"/>
              <a:lumOff val="80000"/>
            </a:schemeClr>
          </a:solidFill>
          <a:ln>
            <a:solidFill>
              <a:schemeClr val="tx1"/>
            </a:solidFill>
          </a:ln>
        </p:spPr>
        <p:txBody>
          <a:bodyPr vert="horz" lIns="91440" tIns="45720" rIns="91440" bIns="45720" rtlCol="0" anchor="t">
            <a:normAutofit fontScale="92500" lnSpcReduction="20000"/>
          </a:bodyPr>
          <a:lstStyle/>
          <a:p>
            <a:r>
              <a:rPr lang="en-GB" sz="1700">
                <a:latin typeface="Arial"/>
                <a:ea typeface="Times New Roman" panose="02020603050405020304" pitchFamily="18" charset="0"/>
                <a:cs typeface="Arial"/>
              </a:rPr>
              <a:t>The Department expects to award a 24</a:t>
            </a:r>
            <a:r>
              <a:rPr lang="en-GB" sz="1700">
                <a:effectLst/>
                <a:latin typeface="Arial"/>
                <a:ea typeface="Times New Roman" panose="02020603050405020304" pitchFamily="18" charset="0"/>
                <a:cs typeface="Arial"/>
              </a:rPr>
              <a:t> month contract</a:t>
            </a:r>
            <a:r>
              <a:rPr lang="en-GB" sz="1700">
                <a:latin typeface="Arial"/>
                <a:ea typeface="Times New Roman" panose="02020603050405020304" pitchFamily="18" charset="0"/>
                <a:cs typeface="Arial"/>
              </a:rPr>
              <a:t> for the provision of these services.</a:t>
            </a:r>
            <a:endParaRPr lang="en-GB" sz="1700">
              <a:effectLst/>
              <a:latin typeface="Arial"/>
              <a:ea typeface="Times New Roman" panose="02020603050405020304" pitchFamily="18" charset="0"/>
              <a:cs typeface="Arial"/>
            </a:endParaRPr>
          </a:p>
          <a:p>
            <a:r>
              <a:rPr lang="en-GB" sz="1700">
                <a:effectLst/>
                <a:latin typeface="Arial"/>
                <a:ea typeface="Times New Roman" panose="02020603050405020304" pitchFamily="18" charset="0"/>
                <a:cs typeface="Arial"/>
              </a:rPr>
              <a:t>We anticipate the administrative cost for the targeted number of grants to be approximately </a:t>
            </a:r>
            <a:r>
              <a:rPr lang="en-GB" sz="1700" b="1">
                <a:effectLst/>
                <a:latin typeface="Arial"/>
                <a:ea typeface="Times New Roman" panose="02020603050405020304" pitchFamily="18" charset="0"/>
                <a:cs typeface="Arial"/>
              </a:rPr>
              <a:t>£600-£720k</a:t>
            </a:r>
            <a:r>
              <a:rPr lang="en-GB" sz="1700">
                <a:effectLst/>
                <a:latin typeface="Arial"/>
                <a:ea typeface="Times New Roman" panose="02020603050405020304" pitchFamily="18" charset="0"/>
                <a:cs typeface="Arial"/>
              </a:rPr>
              <a:t>.</a:t>
            </a:r>
          </a:p>
          <a:p>
            <a:r>
              <a:rPr lang="en-GB" sz="1700">
                <a:latin typeface="Arial"/>
                <a:cs typeface="Arial"/>
              </a:rPr>
              <a:t>We are expecting to award approx. </a:t>
            </a:r>
            <a:r>
              <a:rPr lang="en-GB" sz="1700" b="1">
                <a:latin typeface="Arial"/>
                <a:cs typeface="Arial"/>
              </a:rPr>
              <a:t>8,500 start-up grants over 2 years</a:t>
            </a:r>
            <a:r>
              <a:rPr lang="en-GB" sz="1700">
                <a:latin typeface="Arial"/>
                <a:cs typeface="Arial"/>
              </a:rPr>
              <a:t> (assuming a split of 75/25 Ofsted/CMA registration). </a:t>
            </a:r>
            <a:endParaRPr lang="en-GB" sz="1700">
              <a:latin typeface="Arial" panose="020B0604020202020204" pitchFamily="34" charset="0"/>
              <a:cs typeface="Arial" panose="020B0604020202020204" pitchFamily="34" charset="0"/>
            </a:endParaRPr>
          </a:p>
          <a:p>
            <a:r>
              <a:rPr lang="en-GB" sz="1700">
                <a:latin typeface="Arial"/>
                <a:cs typeface="Arial"/>
              </a:rPr>
              <a:t>Total number of grants awarded may vary depending on the proportion of applicants taking each registration route</a:t>
            </a:r>
          </a:p>
          <a:p>
            <a:r>
              <a:rPr lang="en-GB" sz="1700">
                <a:latin typeface="Arial"/>
                <a:ea typeface="Times New Roman" panose="02020603050405020304" pitchFamily="18" charset="0"/>
                <a:cs typeface="Arial"/>
              </a:rPr>
              <a:t>T</a:t>
            </a:r>
            <a:r>
              <a:rPr lang="en-GB" sz="1700">
                <a:effectLst/>
                <a:latin typeface="Arial"/>
                <a:ea typeface="Times New Roman" panose="02020603050405020304" pitchFamily="18" charset="0"/>
                <a:cs typeface="Arial"/>
              </a:rPr>
              <a:t>he budget is weighted more heavily towards Year 2 as there is a high likelihood that we will spend more as the scheme gathers momentum.</a:t>
            </a:r>
          </a:p>
          <a:p>
            <a:r>
              <a:rPr lang="en-GB" sz="1700">
                <a:latin typeface="Arial"/>
                <a:ea typeface="Times New Roman" panose="02020603050405020304" pitchFamily="18" charset="0"/>
                <a:cs typeface="Arial"/>
              </a:rPr>
              <a:t>There will be an independent evaluation partner, procured separately to conduct evaluation at the end of y1 and y2.</a:t>
            </a:r>
          </a:p>
          <a:p>
            <a:r>
              <a:rPr lang="en-GB" sz="1700">
                <a:effectLst/>
                <a:latin typeface="Arial"/>
                <a:ea typeface="Times New Roman" panose="02020603050405020304" pitchFamily="18" charset="0"/>
                <a:cs typeface="Arial"/>
              </a:rPr>
              <a:t>Open for applications in the autumn 2023.</a:t>
            </a:r>
          </a:p>
          <a:p>
            <a:endParaRPr lang="en-GB" sz="1800"/>
          </a:p>
        </p:txBody>
      </p:sp>
      <p:sp>
        <p:nvSpPr>
          <p:cNvPr id="8" name="Content Placeholder 9">
            <a:extLst>
              <a:ext uri="{FF2B5EF4-FFF2-40B4-BE49-F238E27FC236}">
                <a16:creationId xmlns:a16="http://schemas.microsoft.com/office/drawing/2014/main" id="{4D3A7813-DD6B-59FA-69B7-65BBE9DC924A}"/>
              </a:ext>
            </a:extLst>
          </p:cNvPr>
          <p:cNvSpPr txBox="1">
            <a:spLocks/>
          </p:cNvSpPr>
          <p:nvPr/>
        </p:nvSpPr>
        <p:spPr>
          <a:xfrm>
            <a:off x="368235" y="1590294"/>
            <a:ext cx="5303902" cy="3965376"/>
          </a:xfrm>
          <a:prstGeom prst="rect">
            <a:avLst/>
          </a:prstGeom>
          <a:solidFill>
            <a:schemeClr val="accent1">
              <a:lumMod val="20000"/>
              <a:lumOff val="80000"/>
            </a:schemeClr>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sz="1700">
                <a:latin typeface="Arial" panose="020B0604020202020204" pitchFamily="34" charset="0"/>
                <a:cs typeface="Arial" panose="020B0604020202020204" pitchFamily="34" charset="0"/>
              </a:rPr>
              <a:t>These grants aim to mitigate the cost of registration, meeting government’s July 2022 commitment to </a:t>
            </a:r>
            <a:r>
              <a:rPr lang="en-GB" sz="1700" i="1">
                <a:latin typeface="Arial" panose="020B0604020202020204" pitchFamily="34" charset="0"/>
                <a:cs typeface="Arial" panose="020B0604020202020204" pitchFamily="34" charset="0"/>
              </a:rPr>
              <a:t>‘reduce the upfront costs of becoming a childminder via financial support’</a:t>
            </a:r>
          </a:p>
          <a:p>
            <a:pPr>
              <a:lnSpc>
                <a:spcPct val="110000"/>
              </a:lnSpc>
            </a:pPr>
            <a:r>
              <a:rPr lang="en-GB" sz="1700">
                <a:latin typeface="Arial" panose="020B0604020202020204" pitchFamily="34" charset="0"/>
                <a:cs typeface="Arial" panose="020B0604020202020204" pitchFamily="34" charset="0"/>
              </a:rPr>
              <a:t>Available to </a:t>
            </a:r>
            <a:r>
              <a:rPr lang="en-GB" sz="1700" b="1">
                <a:latin typeface="Arial" panose="020B0604020202020204" pitchFamily="34" charset="0"/>
                <a:cs typeface="Arial" panose="020B0604020202020204" pitchFamily="34" charset="0"/>
              </a:rPr>
              <a:t>new childminders</a:t>
            </a:r>
            <a:r>
              <a:rPr lang="en-GB" sz="1700">
                <a:latin typeface="Arial" panose="020B0604020202020204" pitchFamily="34" charset="0"/>
                <a:cs typeface="Arial" panose="020B0604020202020204" pitchFamily="34" charset="0"/>
              </a:rPr>
              <a:t>. Point at which they can apply tbc.</a:t>
            </a:r>
          </a:p>
          <a:p>
            <a:pPr>
              <a:lnSpc>
                <a:spcPct val="110000"/>
              </a:lnSpc>
            </a:pPr>
            <a:r>
              <a:rPr lang="en-GB" sz="1700">
                <a:latin typeface="Arial" panose="020B0604020202020204" pitchFamily="34" charset="0"/>
              </a:rPr>
              <a:t>The grants are set at two different values - </a:t>
            </a:r>
            <a:r>
              <a:rPr lang="en-GB" sz="1700" b="1">
                <a:latin typeface="Arial" panose="020B0604020202020204" pitchFamily="34" charset="0"/>
              </a:rPr>
              <a:t>£600 for Ofsted and £1200 for CMAs</a:t>
            </a:r>
            <a:r>
              <a:rPr lang="en-GB" sz="1700">
                <a:latin typeface="Arial" panose="020B0604020202020204" pitchFamily="34" charset="0"/>
              </a:rPr>
              <a:t> to reflect the difference in registration fees and offer childminders flexibility and choice.</a:t>
            </a:r>
          </a:p>
        </p:txBody>
      </p:sp>
    </p:spTree>
    <p:extLst>
      <p:ext uri="{BB962C8B-B14F-4D97-AF65-F5344CB8AC3E}">
        <p14:creationId xmlns:p14="http://schemas.microsoft.com/office/powerpoint/2010/main" val="23345519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818C9C00D4BC428EC76C45C0E9853B" ma:contentTypeVersion="6" ma:contentTypeDescription="Create a new document." ma:contentTypeScope="" ma:versionID="42ed64fdee0a90e5a62a34b9dee09818">
  <xsd:schema xmlns:xsd="http://www.w3.org/2001/XMLSchema" xmlns:xs="http://www.w3.org/2001/XMLSchema" xmlns:p="http://schemas.microsoft.com/office/2006/metadata/properties" xmlns:ns2="f0eda955-3272-46e3-b21d-fbd5159ed87a" xmlns:ns3="5f3b8dcd-7e25-4950-9913-fa35c9cc4ae4" targetNamespace="http://schemas.microsoft.com/office/2006/metadata/properties" ma:root="true" ma:fieldsID="7d0e0b7b49b09c47e0655764ddcd357c" ns2:_="" ns3:_="">
    <xsd:import namespace="f0eda955-3272-46e3-b21d-fbd5159ed87a"/>
    <xsd:import namespace="5f3b8dcd-7e25-4950-9913-fa35c9cc4ae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eda955-3272-46e3-b21d-fbd5159ed8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f3b8dcd-7e25-4950-9913-fa35c9cc4ae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f3b8dcd-7e25-4950-9913-fa35c9cc4ae4">
      <UserInfo>
        <DisplayName>LAUTMAN, Emma</DisplayName>
        <AccountId>10</AccountId>
        <AccountType/>
      </UserInfo>
      <UserInfo>
        <DisplayName>HEATLEY, Craig</DisplayName>
        <AccountId>20</AccountId>
        <AccountType/>
      </UserInfo>
    </SharedWithUsers>
  </documentManagement>
</p:properties>
</file>

<file path=customXml/itemProps1.xml><?xml version="1.0" encoding="utf-8"?>
<ds:datastoreItem xmlns:ds="http://schemas.openxmlformats.org/officeDocument/2006/customXml" ds:itemID="{5199D86F-53CF-4698-84BE-DB49E491F0B4}">
  <ds:schemaRefs>
    <ds:schemaRef ds:uri="5f3b8dcd-7e25-4950-9913-fa35c9cc4ae4"/>
    <ds:schemaRef ds:uri="f0eda955-3272-46e3-b21d-fbd5159ed8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E814B50-7B75-452C-8F0B-1FA6607997E7}">
  <ds:schemaRefs>
    <ds:schemaRef ds:uri="http://schemas.microsoft.com/sharepoint/v3/contenttype/forms"/>
  </ds:schemaRefs>
</ds:datastoreItem>
</file>

<file path=customXml/itemProps3.xml><?xml version="1.0" encoding="utf-8"?>
<ds:datastoreItem xmlns:ds="http://schemas.openxmlformats.org/officeDocument/2006/customXml" ds:itemID="{AA5FF774-53F1-4A68-8A84-81ECC842E1DA}">
  <ds:schemaRefs>
    <ds:schemaRef ds:uri="5f3b8dcd-7e25-4950-9913-fa35c9cc4ae4"/>
    <ds:schemaRef ds:uri="f0eda955-3272-46e3-b21d-fbd5159ed8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2521</Words>
  <Application>Microsoft Office PowerPoint</Application>
  <PresentationFormat>Widescreen</PresentationFormat>
  <Paragraphs>311</Paragraphs>
  <Slides>22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Assistant</vt:lpstr>
      <vt:lpstr>Calibri</vt:lpstr>
      <vt:lpstr>Calibri Light</vt:lpstr>
      <vt:lpstr>Courier New</vt:lpstr>
      <vt:lpstr>Roboto</vt:lpstr>
      <vt:lpstr>Symbol</vt:lpstr>
      <vt:lpstr>Wingdings</vt:lpstr>
      <vt:lpstr>Office Theme</vt:lpstr>
      <vt:lpstr>PowerPoint Presentation</vt:lpstr>
      <vt:lpstr> </vt:lpstr>
      <vt:lpstr> </vt:lpstr>
      <vt:lpstr>Background to the Childminder Start-Up Grant Scheme </vt:lpstr>
      <vt:lpstr> </vt:lpstr>
      <vt:lpstr> </vt:lpstr>
      <vt:lpstr> </vt:lpstr>
      <vt:lpstr>Proposed Contract Arrangements</vt:lpstr>
      <vt:lpstr> </vt:lpstr>
      <vt:lpstr>PowerPoint Presentation</vt:lpstr>
      <vt:lpstr> </vt:lpstr>
      <vt:lpstr> </vt:lpstr>
      <vt:lpstr>3. Commercial process and timeline</vt:lpstr>
      <vt:lpstr> </vt:lpstr>
      <vt:lpstr>PowerPoint Presentation</vt:lpstr>
      <vt:lpstr> </vt:lpstr>
      <vt:lpstr> </vt:lpstr>
      <vt:lpstr> </vt:lpstr>
      <vt:lpstr>4. Q&amp;A</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Ellie</dc:creator>
  <cp:lastModifiedBy>FARQUHAR, Kathryn</cp:lastModifiedBy>
  <cp:revision>2</cp:revision>
  <dcterms:created xsi:type="dcterms:W3CDTF">2022-06-06T13:08:16Z</dcterms:created>
  <dcterms:modified xsi:type="dcterms:W3CDTF">2023-06-13T14:08:28Z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0x010100A8818C9C00D4BC428EC76C45C0E9853B</vt:lpwstr>
  </property>
  <property fmtid="{D5CDD505-2E9C-101B-9397-08002B2CF9AE}" pid="3" name="m3464fb77d5f4a078037b7983461d2bf">
    <vt:lpwstr>DfE|a484111e-5b24-4ad9-9778-c536c8c88985</vt:lpwstr>
  </property>
  <property fmtid="{D5CDD505-2E9C-101B-9397-08002B2CF9AE}" pid="4" name="i1fd525364bf42c0bebd91981dd12b57">
    <vt:lpwstr>Official|0884c477-2e62-47ea-b19c-5af6e91124c5</vt:lpwstr>
  </property>
  <property fmtid="{D5CDD505-2E9C-101B-9397-08002B2CF9AE}" pid="5" name="bdb4bf46bd7b4b8388cee21cc10128ea">
    <vt:lpwstr>DfE|cc08a6d4-dfde-4d0f-bd85-069ebcef80d5</vt:lpwstr>
  </property>
  <property fmtid="{D5CDD505-2E9C-101B-9397-08002B2CF9AE}" pid="6" name="DfeOwner">
    <vt:lpwstr>3;#DfE|a484111e-5b24-4ad9-9778-c536c8c88985</vt:lpwstr>
  </property>
  <property fmtid="{D5CDD505-2E9C-101B-9397-08002B2CF9AE}" pid="7" name="_dlc_DocIdItemGuid">
    <vt:lpwstr>d57c2c0f-d4a6-4d31-8128-2668f52424c4</vt:lpwstr>
  </property>
  <property fmtid="{D5CDD505-2E9C-101B-9397-08002B2CF9AE}" pid="8" name="DfeOrganisationalUnit">
    <vt:lpwstr>2;#DfE|cc08a6d4-dfde-4d0f-bd85-069ebcef80d5</vt:lpwstr>
  </property>
  <property fmtid="{D5CDD505-2E9C-101B-9397-08002B2CF9AE}" pid="9" name="DfeRights:ProtectiveMarking">
    <vt:lpwstr>1;#Official|0884c477-2e62-47ea-b19c-5af6e91124c5</vt:lpwstr>
  </property>
  <property fmtid="{D5CDD505-2E9C-101B-9397-08002B2CF9AE}" pid="10" name="IWPOrganisationalUnit">
    <vt:lpwstr>2;#DfE|cc08a6d4-dfde-4d0f-bd85-069ebcef80d5</vt:lpwstr>
  </property>
  <property fmtid="{D5CDD505-2E9C-101B-9397-08002B2CF9AE}" pid="11" name="gf2ca34e0be6407a8cf049d7f01e3df4">
    <vt:lpwstr/>
  </property>
  <property fmtid="{D5CDD505-2E9C-101B-9397-08002B2CF9AE}" pid="12" name="IWPOwner">
    <vt:lpwstr>3;#DfE|a484111e-5b24-4ad9-9778-c536c8c88985</vt:lpwstr>
  </property>
  <property fmtid="{D5CDD505-2E9C-101B-9397-08002B2CF9AE}" pid="13" name="MediaServiceImageTags">
    <vt:lpwstr/>
  </property>
  <property fmtid="{D5CDD505-2E9C-101B-9397-08002B2CF9AE}" pid="14" name="ke72420487f94c4e9068f2d339313834">
    <vt:lpwstr/>
  </property>
  <property fmtid="{D5CDD505-2E9C-101B-9397-08002B2CF9AE}" pid="15" name="DfeSubject">
    <vt:lpwstr/>
  </property>
  <property fmtid="{D5CDD505-2E9C-101B-9397-08002B2CF9AE}" pid="16" name="IWPFunction">
    <vt:lpwstr/>
  </property>
  <property fmtid="{D5CDD505-2E9C-101B-9397-08002B2CF9AE}" pid="17" name="lcf76f155ced4ddcb4097134ff3c332f">
    <vt:lpwstr/>
  </property>
  <property fmtid="{D5CDD505-2E9C-101B-9397-08002B2CF9AE}" pid="18" name="IWPSiteType">
    <vt:lpwstr/>
  </property>
  <property fmtid="{D5CDD505-2E9C-101B-9397-08002B2CF9AE}" pid="19" name="IWPRightsProtectiveMarking">
    <vt:lpwstr>1;#Official|0884c477-2e62-47ea-b19c-5af6e91124c5</vt:lpwstr>
  </property>
  <property fmtid="{D5CDD505-2E9C-101B-9397-08002B2CF9AE}" pid="20" name="IWPSubject">
    <vt:lpwstr/>
  </property>
  <property fmtid="{D5CDD505-2E9C-101B-9397-08002B2CF9AE}" pid="21" name="h5181134883947a99a38d116ffff0006">
    <vt:lpwstr/>
  </property>
</Properties>
</file>