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93" r:id="rId5"/>
  </p:sldMasterIdLst>
  <p:notesMasterIdLst>
    <p:notesMasterId r:id="rId18"/>
  </p:notesMasterIdLst>
  <p:sldIdLst>
    <p:sldId id="257" r:id="rId6"/>
    <p:sldId id="259" r:id="rId7"/>
    <p:sldId id="283" r:id="rId8"/>
    <p:sldId id="269" r:id="rId9"/>
    <p:sldId id="284" r:id="rId10"/>
    <p:sldId id="287" r:id="rId11"/>
    <p:sldId id="285" r:id="rId12"/>
    <p:sldId id="293" r:id="rId13"/>
    <p:sldId id="291" r:id="rId14"/>
    <p:sldId id="292" r:id="rId15"/>
    <p:sldId id="294"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5A"/>
    <a:srgbClr val="00A788"/>
    <a:srgbClr val="FFFFFF"/>
    <a:srgbClr val="626262"/>
    <a:srgbClr val="FBBB10"/>
    <a:srgbClr val="923D9D"/>
    <a:srgbClr val="1E5DF8"/>
    <a:srgbClr val="67C04D"/>
    <a:srgbClr val="FF9D1B"/>
    <a:srgbClr val="E94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94569"/>
  </p:normalViewPr>
  <p:slideViewPr>
    <p:cSldViewPr snapToGrid="0" snapToObjects="1">
      <p:cViewPr varScale="1">
        <p:scale>
          <a:sx n="108" d="100"/>
          <a:sy n="108" d="100"/>
        </p:scale>
        <p:origin x="534" y="96"/>
      </p:cViewPr>
      <p:guideLst>
        <p:guide orient="horz" pos="323"/>
        <p:guide pos="325"/>
        <p:guide orient="horz" pos="3974"/>
        <p:guide pos="7355"/>
        <p:guide pos="3840"/>
        <p:guide orient="horz" pos="935"/>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Lake - UKRI ESRC" userId="ca4987c1-d05e-485f-b6c3-b397665b36cc" providerId="ADAL" clId="{E721D5CE-B071-481D-81E3-7A1FCA58B104}"/>
    <pc:docChg chg="undo redo modSld">
      <pc:chgData name="Joanna Lake - UKRI ESRC" userId="ca4987c1-d05e-485f-b6c3-b397665b36cc" providerId="ADAL" clId="{E721D5CE-B071-481D-81E3-7A1FCA58B104}" dt="2020-04-17T08:47:42.286" v="55" actId="6549"/>
      <pc:docMkLst>
        <pc:docMk/>
      </pc:docMkLst>
      <pc:sldChg chg="modSp">
        <pc:chgData name="Joanna Lake - UKRI ESRC" userId="ca4987c1-d05e-485f-b6c3-b397665b36cc" providerId="ADAL" clId="{E721D5CE-B071-481D-81E3-7A1FCA58B104}" dt="2020-04-17T08:47:10.709" v="37" actId="20577"/>
        <pc:sldMkLst>
          <pc:docMk/>
          <pc:sldMk cId="282679849" sldId="269"/>
        </pc:sldMkLst>
        <pc:spChg chg="mod">
          <ac:chgData name="Joanna Lake - UKRI ESRC" userId="ca4987c1-d05e-485f-b6c3-b397665b36cc" providerId="ADAL" clId="{E721D5CE-B071-481D-81E3-7A1FCA58B104}" dt="2020-04-17T08:47:10.709" v="37" actId="20577"/>
          <ac:spMkLst>
            <pc:docMk/>
            <pc:sldMk cId="282679849" sldId="269"/>
            <ac:spMk id="7" creationId="{67B54F19-1212-9345-95FF-9D2815FD6E96}"/>
          </ac:spMkLst>
        </pc:spChg>
      </pc:sldChg>
      <pc:sldChg chg="modSp">
        <pc:chgData name="Joanna Lake - UKRI ESRC" userId="ca4987c1-d05e-485f-b6c3-b397665b36cc" providerId="ADAL" clId="{E721D5CE-B071-481D-81E3-7A1FCA58B104}" dt="2020-04-17T08:47:08.092" v="35" actId="20577"/>
        <pc:sldMkLst>
          <pc:docMk/>
          <pc:sldMk cId="534106301" sldId="284"/>
        </pc:sldMkLst>
        <pc:spChg chg="mod">
          <ac:chgData name="Joanna Lake - UKRI ESRC" userId="ca4987c1-d05e-485f-b6c3-b397665b36cc" providerId="ADAL" clId="{E721D5CE-B071-481D-81E3-7A1FCA58B104}" dt="2020-04-17T08:47:08.092" v="35" actId="20577"/>
          <ac:spMkLst>
            <pc:docMk/>
            <pc:sldMk cId="534106301" sldId="284"/>
            <ac:spMk id="7" creationId="{67B54F19-1212-9345-95FF-9D2815FD6E96}"/>
          </ac:spMkLst>
        </pc:spChg>
      </pc:sldChg>
      <pc:sldChg chg="modSp">
        <pc:chgData name="Joanna Lake - UKRI ESRC" userId="ca4987c1-d05e-485f-b6c3-b397665b36cc" providerId="ADAL" clId="{E721D5CE-B071-481D-81E3-7A1FCA58B104}" dt="2020-04-17T08:47:18.995" v="42" actId="20577"/>
        <pc:sldMkLst>
          <pc:docMk/>
          <pc:sldMk cId="2396680506" sldId="287"/>
        </pc:sldMkLst>
        <pc:spChg chg="mod">
          <ac:chgData name="Joanna Lake - UKRI ESRC" userId="ca4987c1-d05e-485f-b6c3-b397665b36cc" providerId="ADAL" clId="{E721D5CE-B071-481D-81E3-7A1FCA58B104}" dt="2020-04-17T08:47:18.995" v="42" actId="20577"/>
          <ac:spMkLst>
            <pc:docMk/>
            <pc:sldMk cId="2396680506" sldId="287"/>
            <ac:spMk id="7" creationId="{67B54F19-1212-9345-95FF-9D2815FD6E96}"/>
          </ac:spMkLst>
        </pc:spChg>
      </pc:sldChg>
      <pc:sldChg chg="modSp">
        <pc:chgData name="Joanna Lake - UKRI ESRC" userId="ca4987c1-d05e-485f-b6c3-b397665b36cc" providerId="ADAL" clId="{E721D5CE-B071-481D-81E3-7A1FCA58B104}" dt="2020-04-17T08:47:42.286" v="55" actId="6549"/>
        <pc:sldMkLst>
          <pc:docMk/>
          <pc:sldMk cId="2704071666" sldId="293"/>
        </pc:sldMkLst>
        <pc:spChg chg="mod">
          <ac:chgData name="Joanna Lake - UKRI ESRC" userId="ca4987c1-d05e-485f-b6c3-b397665b36cc" providerId="ADAL" clId="{E721D5CE-B071-481D-81E3-7A1FCA58B104}" dt="2020-04-17T08:47:42.286" v="55" actId="6549"/>
          <ac:spMkLst>
            <pc:docMk/>
            <pc:sldMk cId="2704071666" sldId="293"/>
            <ac:spMk id="3" creationId="{B484A5AF-0B2E-43B8-A181-4418150BFEEA}"/>
          </ac:spMkLst>
        </pc:spChg>
        <pc:spChg chg="mod">
          <ac:chgData name="Joanna Lake - UKRI ESRC" userId="ca4987c1-d05e-485f-b6c3-b397665b36cc" providerId="ADAL" clId="{E721D5CE-B071-481D-81E3-7A1FCA58B104}" dt="2020-04-17T08:47:32.376" v="54" actId="20577"/>
          <ac:spMkLst>
            <pc:docMk/>
            <pc:sldMk cId="2704071666" sldId="293"/>
            <ac:spMk id="7" creationId="{67B54F19-1212-9345-95FF-9D2815FD6E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88573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272486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B072-72CF-1C40-B877-21E5CEBA28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C13D1E7-8B1F-D946-9EA0-75154BBC3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CC8150-BEED-E945-B6E4-F6CD3807F6EE}"/>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A0E82C58-D660-AD47-AF9F-954FD355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ECB9B-FCB0-264B-94D0-EE3CD17284E4}"/>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50193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BA14-FE06-4A43-98F2-C87E0AFEFD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F8C993-43D3-7F4E-AEEB-512FEF5513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C4204F-97EA-EE44-B8C1-5464FD71A83E}"/>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F616E223-6803-2E4A-9D70-A8BF71CDA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7D3D-FE33-0E4E-91AF-5DB104EA88DB}"/>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59130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6243A-AB18-464B-BBF3-E37D451F04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745664-D28E-CF49-BB8B-FEE1E6CD79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AD5783-2F16-B64E-92E3-CA167D5EABE1}"/>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4A812837-CA79-5E44-A7DA-E272E69D0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67BF4-529D-4C4E-AEDA-A619B89EFC6E}"/>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10490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6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B072-72CF-1C40-B877-21E5CEBA28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C13D1E7-8B1F-D946-9EA0-75154BBC3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CC8150-BEED-E945-B6E4-F6CD3807F6EE}"/>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A0E82C58-D660-AD47-AF9F-954FD355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ECB9B-FCB0-264B-94D0-EE3CD17284E4}"/>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84558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ABD-40DD-FD44-AB9B-993C564EAB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D99726-309D-744E-8292-E59CAB9ED2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3C7B9-D853-6645-98F1-728FEACE983C}"/>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9F79041F-B5E4-514F-92ED-0C2C5035D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A3E8-8955-B543-8084-BD41F5059630}"/>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339404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41C4-5D31-374D-BE43-B3AA368D0E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E314EB-4D68-1444-BC9C-A34384D83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A67198-6377-A741-ADF1-9FFC39266ECC}"/>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3CE7BB81-DA33-CC42-8437-57A944CF3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B3EC7-65D7-4747-A4DC-F8352CE030AF}"/>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89848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562F-F140-0140-A419-30F3211CC4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C62A49-5966-2E43-A80F-D5748512B1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368677-F1F1-FB4B-A32D-6649212FD2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8CAD85-AD78-274B-B64A-0171F338C5A6}"/>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6" name="Footer Placeholder 5">
            <a:extLst>
              <a:ext uri="{FF2B5EF4-FFF2-40B4-BE49-F238E27FC236}">
                <a16:creationId xmlns:a16="http://schemas.microsoft.com/office/drawing/2014/main" id="{C3FC752D-8ED8-A14C-825E-6679DCC11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25468-BEA8-DD41-8DFB-6BD0A69F8B97}"/>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4010971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84-742B-AF49-AB54-5887C7A139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ACB391-4DEA-9A4D-96B6-B4DE11231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48EE52-DD99-2040-8289-1C7101D338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03D0E1D-6DBE-E844-8204-5FAD31420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696C17-76D5-134A-A3E7-6B379FD45F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F51A742-045B-EA47-A991-5CA7F19A31C4}"/>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8" name="Footer Placeholder 7">
            <a:extLst>
              <a:ext uri="{FF2B5EF4-FFF2-40B4-BE49-F238E27FC236}">
                <a16:creationId xmlns:a16="http://schemas.microsoft.com/office/drawing/2014/main" id="{C47FF62F-7DC6-6341-8C73-69D0E638E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605E4-CCA2-7845-8236-8C85A139DF61}"/>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60549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2551-87ED-1145-899B-146483382F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C69918-788F-C84A-8D58-9BA36FB7C1A7}"/>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4" name="Footer Placeholder 3">
            <a:extLst>
              <a:ext uri="{FF2B5EF4-FFF2-40B4-BE49-F238E27FC236}">
                <a16:creationId xmlns:a16="http://schemas.microsoft.com/office/drawing/2014/main" id="{F753C172-32C8-3848-8760-BE9088A371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B4072-961C-7846-B23C-8D9CA6D76B5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77268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8DEBF-4F9A-5A49-87C1-094E14145DFF}"/>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3" name="Footer Placeholder 2">
            <a:extLst>
              <a:ext uri="{FF2B5EF4-FFF2-40B4-BE49-F238E27FC236}">
                <a16:creationId xmlns:a16="http://schemas.microsoft.com/office/drawing/2014/main" id="{F0D4351A-1823-4143-89C9-7B72012F3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34A6A2-D2D4-B741-8D8B-C300F38A2FB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18243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ABD-40DD-FD44-AB9B-993C564EAB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D99726-309D-744E-8292-E59CAB9ED2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3C7B9-D853-6645-98F1-728FEACE983C}"/>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9F79041F-B5E4-514F-92ED-0C2C5035D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A3E8-8955-B543-8084-BD41F5059630}"/>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416384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676D-7FF5-6B48-9BA6-506C341ED4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F11D85-F02B-8D40-9794-B8162CF06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200496-CED3-CD43-8000-AD1E57C2A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31E8EE-D1E1-9840-B7E3-30303107B98A}"/>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6" name="Footer Placeholder 5">
            <a:extLst>
              <a:ext uri="{FF2B5EF4-FFF2-40B4-BE49-F238E27FC236}">
                <a16:creationId xmlns:a16="http://schemas.microsoft.com/office/drawing/2014/main" id="{3CF2DB1E-ED49-544A-99AE-6B0109868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663D-A6A1-C049-82BF-BB43284FD4D2}"/>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990739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066F-1A27-214D-AA69-E2D478BEA3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F92F70-8ADF-0147-B084-E13BCACF3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AF18-3F19-004C-9464-F0901BCFA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72E79-D05B-9A46-B2E5-62A187FAD55E}"/>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6" name="Footer Placeholder 5">
            <a:extLst>
              <a:ext uri="{FF2B5EF4-FFF2-40B4-BE49-F238E27FC236}">
                <a16:creationId xmlns:a16="http://schemas.microsoft.com/office/drawing/2014/main" id="{FBFAB958-190D-5A4F-971C-88045BD20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CDC9E-61A6-DB4A-AA96-63505E091F79}"/>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75135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BA14-FE06-4A43-98F2-C87E0AFEFD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F8C993-43D3-7F4E-AEEB-512FEF5513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C4204F-97EA-EE44-B8C1-5464FD71A83E}"/>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F616E223-6803-2E4A-9D70-A8BF71CDA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7D3D-FE33-0E4E-91AF-5DB104EA88DB}"/>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94295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6243A-AB18-464B-BBF3-E37D451F04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745664-D28E-CF49-BB8B-FEE1E6CD79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AD5783-2F16-B64E-92E3-CA167D5EABE1}"/>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4A812837-CA79-5E44-A7DA-E272E69D0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67BF4-529D-4C4E-AEDA-A619B89EFC6E}"/>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79011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41C4-5D31-374D-BE43-B3AA368D0E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E314EB-4D68-1444-BC9C-A34384D83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A67198-6377-A741-ADF1-9FFC39266ECC}"/>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3CE7BB81-DA33-CC42-8437-57A944CF3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B3EC7-65D7-4747-A4DC-F8352CE030AF}"/>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90118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562F-F140-0140-A419-30F3211CC4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C62A49-5966-2E43-A80F-D5748512B1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368677-F1F1-FB4B-A32D-6649212FD2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8CAD85-AD78-274B-B64A-0171F338C5A6}"/>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6" name="Footer Placeholder 5">
            <a:extLst>
              <a:ext uri="{FF2B5EF4-FFF2-40B4-BE49-F238E27FC236}">
                <a16:creationId xmlns:a16="http://schemas.microsoft.com/office/drawing/2014/main" id="{C3FC752D-8ED8-A14C-825E-6679DCC11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25468-BEA8-DD41-8DFB-6BD0A69F8B97}"/>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8714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84-742B-AF49-AB54-5887C7A139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ACB391-4DEA-9A4D-96B6-B4DE11231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48EE52-DD99-2040-8289-1C7101D338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03D0E1D-6DBE-E844-8204-5FAD31420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696C17-76D5-134A-A3E7-6B379FD45F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F51A742-045B-EA47-A991-5CA7F19A31C4}"/>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8" name="Footer Placeholder 7">
            <a:extLst>
              <a:ext uri="{FF2B5EF4-FFF2-40B4-BE49-F238E27FC236}">
                <a16:creationId xmlns:a16="http://schemas.microsoft.com/office/drawing/2014/main" id="{C47FF62F-7DC6-6341-8C73-69D0E638E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605E4-CCA2-7845-8236-8C85A139DF61}"/>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49668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2551-87ED-1145-899B-146483382F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C69918-788F-C84A-8D58-9BA36FB7C1A7}"/>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4" name="Footer Placeholder 3">
            <a:extLst>
              <a:ext uri="{FF2B5EF4-FFF2-40B4-BE49-F238E27FC236}">
                <a16:creationId xmlns:a16="http://schemas.microsoft.com/office/drawing/2014/main" id="{F753C172-32C8-3848-8760-BE9088A371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B4072-961C-7846-B23C-8D9CA6D76B5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32852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8DEBF-4F9A-5A49-87C1-094E14145DFF}"/>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3" name="Footer Placeholder 2">
            <a:extLst>
              <a:ext uri="{FF2B5EF4-FFF2-40B4-BE49-F238E27FC236}">
                <a16:creationId xmlns:a16="http://schemas.microsoft.com/office/drawing/2014/main" id="{F0D4351A-1823-4143-89C9-7B72012F3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34A6A2-D2D4-B741-8D8B-C300F38A2FB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63226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676D-7FF5-6B48-9BA6-506C341ED4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F11D85-F02B-8D40-9794-B8162CF06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200496-CED3-CD43-8000-AD1E57C2A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31E8EE-D1E1-9840-B7E3-30303107B98A}"/>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6" name="Footer Placeholder 5">
            <a:extLst>
              <a:ext uri="{FF2B5EF4-FFF2-40B4-BE49-F238E27FC236}">
                <a16:creationId xmlns:a16="http://schemas.microsoft.com/office/drawing/2014/main" id="{3CF2DB1E-ED49-544A-99AE-6B0109868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663D-A6A1-C049-82BF-BB43284FD4D2}"/>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22703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066F-1A27-214D-AA69-E2D478BEA3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F92F70-8ADF-0147-B084-E13BCACF3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AF18-3F19-004C-9464-F0901BCFA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72E79-D05B-9A46-B2E5-62A187FAD55E}"/>
              </a:ext>
            </a:extLst>
          </p:cNvPr>
          <p:cNvSpPr>
            <a:spLocks noGrp="1"/>
          </p:cNvSpPr>
          <p:nvPr>
            <p:ph type="dt" sz="half" idx="10"/>
          </p:nvPr>
        </p:nvSpPr>
        <p:spPr/>
        <p:txBody>
          <a:bodyPr/>
          <a:lstStyle/>
          <a:p>
            <a:fld id="{8665B545-9C04-CE49-B017-EA374FEADA23}" type="datetimeFigureOut">
              <a:rPr lang="en-US" smtClean="0"/>
              <a:t>4/17/2020</a:t>
            </a:fld>
            <a:endParaRPr lang="en-US"/>
          </a:p>
        </p:txBody>
      </p:sp>
      <p:sp>
        <p:nvSpPr>
          <p:cNvPr id="6" name="Footer Placeholder 5">
            <a:extLst>
              <a:ext uri="{FF2B5EF4-FFF2-40B4-BE49-F238E27FC236}">
                <a16:creationId xmlns:a16="http://schemas.microsoft.com/office/drawing/2014/main" id="{FBFAB958-190D-5A4F-971C-88045BD20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CDC9E-61A6-DB4A-AA96-63505E091F79}"/>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806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7F3CA-E01B-4C43-8A76-027D47E22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F9B0252-3E65-DC42-B3DE-058C90403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7CAA1CE-619B-C541-8A9D-23B7D97EC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51431B5E-096D-8841-908E-CAE929DE5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C4225D-B267-A642-8303-E19E1CEAA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17E16-14C7-3A49-8984-80E6596A5010}" type="slidenum">
              <a:rPr lang="en-US" smtClean="0"/>
              <a:t>‹#›</a:t>
            </a:fld>
            <a:endParaRPr lang="en-US"/>
          </a:p>
        </p:txBody>
      </p:sp>
      <p:pic>
        <p:nvPicPr>
          <p:cNvPr id="7" name="Picture 6">
            <a:extLst>
              <a:ext uri="{FF2B5EF4-FFF2-40B4-BE49-F238E27FC236}">
                <a16:creationId xmlns:a16="http://schemas.microsoft.com/office/drawing/2014/main" id="{999916E3-C154-EB4F-8622-FF5F0CBA69E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9"/>
            <a:ext cx="2131790" cy="539751"/>
          </a:xfrm>
          <a:prstGeom prst="rect">
            <a:avLst/>
          </a:prstGeom>
        </p:spPr>
      </p:pic>
    </p:spTree>
    <p:extLst>
      <p:ext uri="{BB962C8B-B14F-4D97-AF65-F5344CB8AC3E}">
        <p14:creationId xmlns:p14="http://schemas.microsoft.com/office/powerpoint/2010/main" val="29844379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6"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7F3CA-E01B-4C43-8A76-027D47E22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F9B0252-3E65-DC42-B3DE-058C90403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7CAA1CE-619B-C541-8A9D-23B7D97EC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B545-9C04-CE49-B017-EA374FEADA23}" type="datetimeFigureOut">
              <a:rPr lang="en-US" smtClean="0"/>
              <a:t>4/17/2020</a:t>
            </a:fld>
            <a:endParaRPr lang="en-US"/>
          </a:p>
        </p:txBody>
      </p:sp>
      <p:sp>
        <p:nvSpPr>
          <p:cNvPr id="5" name="Footer Placeholder 4">
            <a:extLst>
              <a:ext uri="{FF2B5EF4-FFF2-40B4-BE49-F238E27FC236}">
                <a16:creationId xmlns:a16="http://schemas.microsoft.com/office/drawing/2014/main" id="{51431B5E-096D-8841-908E-CAE929DE5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C4225D-B267-A642-8303-E19E1CEAA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17E16-14C7-3A49-8984-80E6596A5010}" type="slidenum">
              <a:rPr lang="en-US" smtClean="0"/>
              <a:t>‹#›</a:t>
            </a:fld>
            <a:endParaRPr lang="en-US"/>
          </a:p>
        </p:txBody>
      </p:sp>
    </p:spTree>
    <p:extLst>
      <p:ext uri="{BB962C8B-B14F-4D97-AF65-F5344CB8AC3E}">
        <p14:creationId xmlns:p14="http://schemas.microsoft.com/office/powerpoint/2010/main" val="31662228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7F5DED-8808-ED4A-B8C7-5C2B89EE0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9" y="412404"/>
            <a:ext cx="3837214" cy="97155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55196" y="1512660"/>
            <a:ext cx="8316591" cy="2308324"/>
          </a:xfrm>
          <a:prstGeom prst="rect">
            <a:avLst/>
          </a:prstGeom>
          <a:noFill/>
        </p:spPr>
        <p:txBody>
          <a:bodyPr wrap="square" rtlCol="0" anchor="t">
            <a:spAutoFit/>
          </a:bodyPr>
          <a:lstStyle/>
          <a:p>
            <a:r>
              <a:rPr lang="en-GB" sz="4800" b="1" spc="-150" dirty="0">
                <a:solidFill>
                  <a:srgbClr val="2E2D62"/>
                </a:solidFill>
                <a:latin typeface="Arial" panose="020B0604020202020204" pitchFamily="34" charset="0"/>
                <a:cs typeface="Arial" panose="020B0604020202020204" pitchFamily="34" charset="0"/>
              </a:rPr>
              <a:t>Scoping the skills needs in the social sciences to support data-driven research </a:t>
            </a:r>
            <a:endParaRPr lang="en-US" sz="4800" b="1" spc="-15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48E587B-18B7-4F28-9CEA-6767382E93DD}"/>
              </a:ext>
            </a:extLst>
          </p:cNvPr>
          <p:cNvSpPr/>
          <p:nvPr/>
        </p:nvSpPr>
        <p:spPr>
          <a:xfrm>
            <a:off x="1255196" y="4176992"/>
            <a:ext cx="8155134" cy="1569660"/>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Prior Information Notice supporting information</a:t>
            </a:r>
          </a:p>
          <a:p>
            <a:endParaRPr lang="en-GB" sz="2400" dirty="0">
              <a:solidFill>
                <a:srgbClr val="626262"/>
              </a:solidFill>
              <a:latin typeface="Arial" panose="020B0604020202020204" pitchFamily="34" charset="0"/>
              <a:cs typeface="Arial" panose="020B0604020202020204" pitchFamily="34" charset="0"/>
            </a:endParaRPr>
          </a:p>
          <a:p>
            <a:r>
              <a:rPr lang="en-GB" sz="2400" i="1" dirty="0">
                <a:solidFill>
                  <a:srgbClr val="626262"/>
                </a:solidFill>
                <a:latin typeface="Arial" panose="020B0604020202020204" pitchFamily="34" charset="0"/>
                <a:cs typeface="Arial" panose="020B0604020202020204" pitchFamily="34" charset="0"/>
              </a:rPr>
              <a:t>Related events</a:t>
            </a:r>
          </a:p>
          <a:p>
            <a:r>
              <a:rPr lang="en-GB" sz="2400" dirty="0">
                <a:solidFill>
                  <a:srgbClr val="626262"/>
                </a:solidFill>
                <a:latin typeface="Arial" panose="020B0604020202020204" pitchFamily="34" charset="0"/>
                <a:cs typeface="Arial" panose="020B0604020202020204" pitchFamily="34" charset="0"/>
              </a:rPr>
              <a:t>Supplier engagement webinar: 13</a:t>
            </a:r>
            <a:r>
              <a:rPr lang="en-GB" sz="2400" baseline="30000" dirty="0">
                <a:solidFill>
                  <a:srgbClr val="626262"/>
                </a:solidFill>
                <a:latin typeface="Arial" panose="020B0604020202020204" pitchFamily="34" charset="0"/>
                <a:cs typeface="Arial" panose="020B0604020202020204" pitchFamily="34" charset="0"/>
              </a:rPr>
              <a:t>th</a:t>
            </a:r>
            <a:r>
              <a:rPr lang="en-GB" sz="2400" dirty="0">
                <a:solidFill>
                  <a:srgbClr val="626262"/>
                </a:solidFill>
                <a:latin typeface="Arial" panose="020B0604020202020204" pitchFamily="34" charset="0"/>
                <a:cs typeface="Arial" panose="020B0604020202020204" pitchFamily="34" charset="0"/>
              </a:rPr>
              <a:t> May 2020</a:t>
            </a:r>
          </a:p>
        </p:txBody>
      </p:sp>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0529853" cy="5232202"/>
          </a:xfrm>
          <a:prstGeom prst="rect">
            <a:avLst/>
          </a:prstGeom>
        </p:spPr>
        <p:txBody>
          <a:bodyPr wrap="square">
            <a:spAutoFit/>
          </a:bodyPr>
          <a:lstStyle/>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supplier will participate in regular progress meetings with ESRC</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Stakeholder engagement will be broad and will be core component of the project (see next slide)</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Actively engage with the contractors undertaking our review of the PhD to share learning and ensure mutual benefit to both pieces of work</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Deliverables</a:t>
            </a:r>
          </a:p>
          <a:p>
            <a:pPr>
              <a:spcAft>
                <a:spcPts val="1200"/>
              </a:spcAft>
            </a:pPr>
            <a:r>
              <a:rPr lang="en-GB" sz="2400" dirty="0">
                <a:solidFill>
                  <a:srgbClr val="626262"/>
                </a:solidFill>
                <a:latin typeface="Arial" panose="020B0604020202020204" pitchFamily="34" charset="0"/>
                <a:cs typeface="Arial" panose="020B0604020202020204" pitchFamily="34" charset="0"/>
              </a:rPr>
              <a:t> 		- interim report covering emerging findings and 			  	  	  recommendations at a doctoral level (February 2021)</a:t>
            </a:r>
          </a:p>
          <a:p>
            <a:pPr>
              <a:spcAft>
                <a:spcPts val="1200"/>
              </a:spcAft>
            </a:pPr>
            <a:r>
              <a:rPr lang="en-GB" sz="2400" dirty="0">
                <a:solidFill>
                  <a:srgbClr val="626262"/>
                </a:solidFill>
                <a:latin typeface="Arial" panose="020B0604020202020204" pitchFamily="34" charset="0"/>
                <a:cs typeface="Arial" panose="020B0604020202020204" pitchFamily="34" charset="0"/>
              </a:rPr>
              <a:t>		- draft final report (April 2021)</a:t>
            </a:r>
          </a:p>
          <a:p>
            <a:pPr>
              <a:spcAft>
                <a:spcPts val="1200"/>
              </a:spcAft>
            </a:pPr>
            <a:r>
              <a:rPr lang="en-GB" sz="2400" dirty="0">
                <a:solidFill>
                  <a:srgbClr val="626262"/>
                </a:solidFill>
                <a:latin typeface="Arial" panose="020B0604020202020204" pitchFamily="34" charset="0"/>
                <a:cs typeface="Arial" panose="020B0604020202020204" pitchFamily="34" charset="0"/>
              </a:rPr>
              <a:t>		- final report (May 2021)</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075589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Expectations of the supplier</a:t>
            </a:r>
          </a:p>
        </p:txBody>
      </p:sp>
    </p:spTree>
    <p:extLst>
      <p:ext uri="{BB962C8B-B14F-4D97-AF65-F5344CB8AC3E}">
        <p14:creationId xmlns:p14="http://schemas.microsoft.com/office/powerpoint/2010/main" val="173401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787437"/>
            <a:ext cx="11399866" cy="4339650"/>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It is envisaged that the supplier will:</a:t>
            </a:r>
          </a:p>
          <a:p>
            <a:endParaRPr lang="en-GB" sz="1200" dirty="0">
              <a:solidFill>
                <a:srgbClr val="62626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Capture input from relevant academic and non-academic experts on their understanding of current and future skills and career pathway needs; </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Engage with experts representing the breadth of relevant areas in the social sciences as well as from other research council domains, particularly individuals working at the interface with the social sciences; and</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Involve academics with expertise in large, complex and messy data sources and ensure that key groups outside the social sciences are involved such as the Alan Turing Institute and the Software Sustainability Institute. </a:t>
            </a:r>
          </a:p>
          <a:p>
            <a:endParaRPr lang="en-GB" sz="2400" dirty="0">
              <a:solidFill>
                <a:srgbClr val="626262"/>
              </a:solidFill>
              <a:latin typeface="Arial" panose="020B0604020202020204" pitchFamily="34" charset="0"/>
              <a:cs typeface="Arial" panose="020B0604020202020204" pitchFamily="34" charset="0"/>
            </a:endParaRP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0755890" cy="144655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Expectations of the supplier: stakeholder engagement</a:t>
            </a:r>
          </a:p>
        </p:txBody>
      </p:sp>
    </p:spTree>
    <p:extLst>
      <p:ext uri="{BB962C8B-B14F-4D97-AF65-F5344CB8AC3E}">
        <p14:creationId xmlns:p14="http://schemas.microsoft.com/office/powerpoint/2010/main" val="83051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7F5DED-8808-ED4A-B8C7-5C2B89EE0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9" y="412404"/>
            <a:ext cx="3837214" cy="97155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55196" y="216073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sp>
        <p:nvSpPr>
          <p:cNvPr id="7" name="Rectangle 6">
            <a:extLst>
              <a:ext uri="{FF2B5EF4-FFF2-40B4-BE49-F238E27FC236}">
                <a16:creationId xmlns:a16="http://schemas.microsoft.com/office/drawing/2014/main" id="{D9845812-060B-2B47-85DB-D3E36496A747}"/>
              </a:ext>
            </a:extLst>
          </p:cNvPr>
          <p:cNvSpPr/>
          <p:nvPr/>
        </p:nvSpPr>
        <p:spPr>
          <a:xfrm>
            <a:off x="973969" y="5904254"/>
            <a:ext cx="4306695"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Facebook: </a:t>
            </a:r>
            <a:r>
              <a:rPr lang="en-GB" dirty="0">
                <a:latin typeface="Arial" panose="020B0604020202020204" pitchFamily="34" charset="0"/>
                <a:cs typeface="Arial" panose="020B0604020202020204" pitchFamily="34" charset="0"/>
              </a:rPr>
              <a:t>ESRC: Economic and Social Research Council </a:t>
            </a:r>
            <a:endParaRPr lang="en-GB"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43F6E6-100D-2C41-B88D-6E6DE4CF37C5}"/>
              </a:ext>
            </a:extLst>
          </p:cNvPr>
          <p:cNvSpPr/>
          <p:nvPr/>
        </p:nvSpPr>
        <p:spPr>
          <a:xfrm>
            <a:off x="9166604" y="5888971"/>
            <a:ext cx="2734685"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Twitter:</a:t>
            </a:r>
            <a:r>
              <a:rPr lang="en-GB" sz="1600" dirty="0">
                <a:latin typeface="Arial" panose="020B0604020202020204" pitchFamily="34" charset="0"/>
                <a:cs typeface="Arial" panose="020B0604020202020204" pitchFamily="34" charset="0"/>
              </a:rPr>
              <a:t>@ESRC </a:t>
            </a:r>
          </a:p>
        </p:txBody>
      </p:sp>
      <p:sp>
        <p:nvSpPr>
          <p:cNvPr id="9" name="Rectangle 8">
            <a:extLst>
              <a:ext uri="{FF2B5EF4-FFF2-40B4-BE49-F238E27FC236}">
                <a16:creationId xmlns:a16="http://schemas.microsoft.com/office/drawing/2014/main" id="{D5E264E8-2918-5A44-AA9D-9820E8B70A80}"/>
              </a:ext>
            </a:extLst>
          </p:cNvPr>
          <p:cNvSpPr/>
          <p:nvPr/>
        </p:nvSpPr>
        <p:spPr>
          <a:xfrm>
            <a:off x="5890369" y="5905772"/>
            <a:ext cx="3276235"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YouTube: </a:t>
            </a:r>
            <a:r>
              <a:rPr lang="en-GB" dirty="0">
                <a:latin typeface="Arial" panose="020B0604020202020204" pitchFamily="34" charset="0"/>
                <a:cs typeface="Arial" panose="020B0604020202020204" pitchFamily="34" charset="0"/>
              </a:rPr>
              <a:t>Economic and Social Research Council</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21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FCDF93-12DD-C74A-BCDE-9490847A35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939" y="438785"/>
            <a:ext cx="7345671" cy="500961"/>
          </a:xfrm>
          <a:prstGeom prst="rect">
            <a:avLst/>
          </a:prstGeom>
        </p:spPr>
      </p:pic>
      <p:sp>
        <p:nvSpPr>
          <p:cNvPr id="14" name="Rectangle 13">
            <a:extLst>
              <a:ext uri="{FF2B5EF4-FFF2-40B4-BE49-F238E27FC236}">
                <a16:creationId xmlns:a16="http://schemas.microsoft.com/office/drawing/2014/main" id="{B23FA52B-EA58-3C41-8714-62E9C76E4F20}"/>
              </a:ext>
            </a:extLst>
          </p:cNvPr>
          <p:cNvSpPr/>
          <p:nvPr/>
        </p:nvSpPr>
        <p:spPr>
          <a:xfrm>
            <a:off x="420798" y="1393952"/>
            <a:ext cx="3513894"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We work with the government </a:t>
            </a:r>
            <a:b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to invest over £7 billion a year </a:t>
            </a:r>
            <a:b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in research and innovation by partnering with academia and industry to make the impossible, possible. Through the UK’s nine leading academic and industrial funding councils, we create </a:t>
            </a:r>
            <a:r>
              <a:rPr kumimoji="0" lang="en-GB" sz="18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knowledge with impact</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t>
            </a:r>
          </a:p>
        </p:txBody>
      </p:sp>
      <p:pic>
        <p:nvPicPr>
          <p:cNvPr id="6" name="Picture 5">
            <a:extLst>
              <a:ext uri="{FF2B5EF4-FFF2-40B4-BE49-F238E27FC236}">
                <a16:creationId xmlns:a16="http://schemas.microsoft.com/office/drawing/2014/main" id="{AD61580B-EB33-534E-A6B8-89E17EC756A7}"/>
              </a:ext>
            </a:extLst>
          </p:cNvPr>
          <p:cNvPicPr>
            <a:picLocks noChangeAspect="1"/>
          </p:cNvPicPr>
          <p:nvPr/>
        </p:nvPicPr>
        <p:blipFill>
          <a:blip r:embed="rId3"/>
          <a:stretch>
            <a:fillRect/>
          </a:stretch>
        </p:blipFill>
        <p:spPr>
          <a:xfrm>
            <a:off x="4088623" y="1484313"/>
            <a:ext cx="7617177" cy="4284662"/>
          </a:xfrm>
          <a:prstGeom prst="rect">
            <a:avLst/>
          </a:prstGeom>
        </p:spPr>
      </p:pic>
    </p:spTree>
    <p:extLst>
      <p:ext uri="{BB962C8B-B14F-4D97-AF65-F5344CB8AC3E}">
        <p14:creationId xmlns:p14="http://schemas.microsoft.com/office/powerpoint/2010/main" val="207464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FA52B-EA58-3C41-8714-62E9C76E4F20}"/>
              </a:ext>
            </a:extLst>
          </p:cNvPr>
          <p:cNvSpPr/>
          <p:nvPr/>
        </p:nvSpPr>
        <p:spPr>
          <a:xfrm>
            <a:off x="403341" y="2194052"/>
            <a:ext cx="5518363" cy="2031325"/>
          </a:xfrm>
          <a:prstGeom prst="rect">
            <a:avLst/>
          </a:prstGeom>
        </p:spPr>
        <p:txBody>
          <a:bodyPr wrap="square">
            <a:spAutoFit/>
          </a:bodyPr>
          <a:lstStyle/>
          <a:p>
            <a:pPr lvl="0">
              <a:defRPr/>
            </a:pPr>
            <a:r>
              <a:rPr lang="en-GB" dirty="0">
                <a:solidFill>
                  <a:srgbClr val="626262"/>
                </a:solidFill>
                <a:latin typeface="Arial" panose="020B0604020202020204" pitchFamily="34" charset="0"/>
                <a:cs typeface="Arial" panose="020B0604020202020204" pitchFamily="34" charset="0"/>
              </a:rPr>
              <a:t>We are one of nine research councils within UK Research and Innovation and are the UK’s leading funder for research and training in the social sciences. Investing over £180 million a year every year, our mission is to enable government, business and the public to learn about social change and the reasons behind it.</a:t>
            </a:r>
            <a:endPar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5E3BA4F-9FB6-4AAB-AD48-47E793909AF3}"/>
              </a:ext>
            </a:extLst>
          </p:cNvPr>
          <p:cNvSpPr txBox="1"/>
          <p:nvPr/>
        </p:nvSpPr>
        <p:spPr>
          <a:xfrm>
            <a:off x="403341" y="345182"/>
            <a:ext cx="5535820" cy="144655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Economic and Social Research Council</a:t>
            </a:r>
          </a:p>
        </p:txBody>
      </p:sp>
      <p:pic>
        <p:nvPicPr>
          <p:cNvPr id="7" name="Picture 6">
            <a:extLst>
              <a:ext uri="{FF2B5EF4-FFF2-40B4-BE49-F238E27FC236}">
                <a16:creationId xmlns:a16="http://schemas.microsoft.com/office/drawing/2014/main" id="{EAAB8BEB-B54A-4096-B9BE-2F28F7661319}"/>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301969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1186801" cy="267765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We want to ensure social scientists have the skills and capacity to fully exploit the increasing volume of large and complex data available for research purposes and maximise the value of our investment in data and infrastructure. It is vital that any additional investment is informed by an up to date and holistic understanding of current and future skills needs, the extent to which they are being met by current investment ( by ESRC/UKRI and other funders) and where there are gaps. </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Our goal</a:t>
            </a:r>
          </a:p>
        </p:txBody>
      </p:sp>
    </p:spTree>
    <p:extLst>
      <p:ext uri="{BB962C8B-B14F-4D97-AF65-F5344CB8AC3E}">
        <p14:creationId xmlns:p14="http://schemas.microsoft.com/office/powerpoint/2010/main" val="28267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9086032" cy="3877985"/>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As a first step we would like to appoint a team to: </a:t>
            </a:r>
          </a:p>
          <a:p>
            <a:endParaRPr lang="en-GB" sz="2400" dirty="0">
              <a:solidFill>
                <a:srgbClr val="626262"/>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provide an up to date and holistic scoping of the skills needed to undertake data-driven research in the social sciences;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identify where additional investment is needed (this could be through specific conventional training or career pathway interventions e.g. a sabbatical or fellowship opportunities); and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how ESRC can add value in this area. </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Our requirements </a:t>
            </a:r>
          </a:p>
        </p:txBody>
      </p:sp>
    </p:spTree>
    <p:extLst>
      <p:ext uri="{BB962C8B-B14F-4D97-AF65-F5344CB8AC3E}">
        <p14:creationId xmlns:p14="http://schemas.microsoft.com/office/powerpoint/2010/main" val="53410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0893837" cy="360098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The work will need to take a whole career perspective reflecting on the skills requirements and opportunities to build capacity at different stages of the research career i.e. PhD, early, mid and senior.  It must also consider:</a:t>
            </a:r>
          </a:p>
          <a:p>
            <a:endParaRPr lang="en-GB" sz="1200" dirty="0">
              <a:solidFill>
                <a:srgbClr val="62626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skills and knowledge required to exploit a range of different types of data including cohort/survey, biosocial, administrative and new and emerging forms of data.</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needs of both qualitative and quantitative researchers</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breadth of social science disciplines</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implications for training in other areas e.g. research design skills.</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Scope</a:t>
            </a:r>
          </a:p>
        </p:txBody>
      </p:sp>
    </p:spTree>
    <p:extLst>
      <p:ext uri="{BB962C8B-B14F-4D97-AF65-F5344CB8AC3E}">
        <p14:creationId xmlns:p14="http://schemas.microsoft.com/office/powerpoint/2010/main" val="23966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74284"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Proposed Approach</a:t>
            </a:r>
          </a:p>
        </p:txBody>
      </p:sp>
      <p:sp>
        <p:nvSpPr>
          <p:cNvPr id="6" name="Rectangle 5">
            <a:extLst>
              <a:ext uri="{FF2B5EF4-FFF2-40B4-BE49-F238E27FC236}">
                <a16:creationId xmlns:a16="http://schemas.microsoft.com/office/drawing/2014/main" id="{7FBEC384-628D-4CE2-B12A-7245D2C8D70C}"/>
              </a:ext>
            </a:extLst>
          </p:cNvPr>
          <p:cNvSpPr/>
          <p:nvPr/>
        </p:nvSpPr>
        <p:spPr>
          <a:xfrm>
            <a:off x="416313" y="1387942"/>
            <a:ext cx="10893837" cy="1938992"/>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It is important that the outputs of this scoping work can feed into our review of the PhD in the social sciences and the development of our Postgraduate Training Strategy post 2022. It is proposed that the work is organised into three stages so that evidence from this project is available at key decision points on these related projects</a:t>
            </a:r>
          </a:p>
        </p:txBody>
      </p:sp>
    </p:spTree>
    <p:extLst>
      <p:ext uri="{BB962C8B-B14F-4D97-AF65-F5344CB8AC3E}">
        <p14:creationId xmlns:p14="http://schemas.microsoft.com/office/powerpoint/2010/main" val="271091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74284"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Three stages</a:t>
            </a:r>
          </a:p>
        </p:txBody>
      </p:sp>
      <p:sp>
        <p:nvSpPr>
          <p:cNvPr id="3" name="Rectangle 2">
            <a:extLst>
              <a:ext uri="{FF2B5EF4-FFF2-40B4-BE49-F238E27FC236}">
                <a16:creationId xmlns:a16="http://schemas.microsoft.com/office/drawing/2014/main" id="{B484A5AF-0B2E-43B8-A181-4418150BFEEA}"/>
              </a:ext>
            </a:extLst>
          </p:cNvPr>
          <p:cNvSpPr/>
          <p:nvPr/>
        </p:nvSpPr>
        <p:spPr>
          <a:xfrm>
            <a:off x="416313" y="1387942"/>
            <a:ext cx="10893837" cy="2985433"/>
          </a:xfrm>
          <a:prstGeom prst="rect">
            <a:avLst/>
          </a:prstGeom>
        </p:spPr>
        <p:txBody>
          <a:bodyPr wrap="square">
            <a:spAutoFit/>
          </a:bodyPr>
          <a:lstStyle/>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Stage 1: Needs analysis – what are the core skills are needed by social scientists and what advanced training is needed and at what scale?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Stage 2: Doctoral interventions – what interventions are needed at a doctoral level. What is the scale of change needed in the curriculum?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Stage 3: Rest of career interventions – what initiatives are required beyond doctoral training. How can researchers effectively upskill later on in their careers?</a:t>
            </a:r>
          </a:p>
        </p:txBody>
      </p:sp>
    </p:spTree>
    <p:extLst>
      <p:ext uri="{BB962C8B-B14F-4D97-AF65-F5344CB8AC3E}">
        <p14:creationId xmlns:p14="http://schemas.microsoft.com/office/powerpoint/2010/main" val="270407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814952"/>
            <a:ext cx="10654140" cy="1938992"/>
          </a:xfrm>
          <a:prstGeom prst="rect">
            <a:avLst/>
          </a:prstGeom>
        </p:spPr>
        <p:txBody>
          <a:bodyPr wrap="square">
            <a:spAutoFit/>
          </a:bodyPr>
          <a:lstStyle/>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Procurement exercise: June-July 2020</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Contract starts: August 2020</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Interim report (doctoral): February 2021</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Final report: May 2021</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39976" cy="144655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Anticipated procurement and contract timeline</a:t>
            </a:r>
          </a:p>
        </p:txBody>
      </p:sp>
    </p:spTree>
    <p:extLst>
      <p:ext uri="{BB962C8B-B14F-4D97-AF65-F5344CB8AC3E}">
        <p14:creationId xmlns:p14="http://schemas.microsoft.com/office/powerpoint/2010/main" val="1608440569"/>
      </p:ext>
    </p:extLst>
  </p:cSld>
  <p:clrMapOvr>
    <a:masterClrMapping/>
  </p:clrMapOvr>
</p:sld>
</file>

<file path=ppt/theme/theme1.xml><?xml version="1.0" encoding="utf-8"?>
<a:theme xmlns:a="http://schemas.openxmlformats.org/drawingml/2006/main" name="Font and logo master">
  <a:themeElements>
    <a:clrScheme name="ESRC theme">
      <a:dk1>
        <a:srgbClr val="2E2C61"/>
      </a:dk1>
      <a:lt1>
        <a:srgbClr val="FFFFFF"/>
      </a:lt1>
      <a:dk2>
        <a:srgbClr val="2E2C61"/>
      </a:dk2>
      <a:lt2>
        <a:srgbClr val="FFFFFF"/>
      </a:lt2>
      <a:accent1>
        <a:srgbClr val="FF5959"/>
      </a:accent1>
      <a:accent2>
        <a:srgbClr val="CB3464"/>
      </a:accent2>
      <a:accent3>
        <a:srgbClr val="00A788"/>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ESRC theme">
      <a:dk1>
        <a:srgbClr val="2E2C61"/>
      </a:dk1>
      <a:lt1>
        <a:srgbClr val="FFFFFF"/>
      </a:lt1>
      <a:dk2>
        <a:srgbClr val="2E2C61"/>
      </a:dk2>
      <a:lt2>
        <a:srgbClr val="FFFFFF"/>
      </a:lt2>
      <a:accent1>
        <a:srgbClr val="FF5959"/>
      </a:accent1>
      <a:accent2>
        <a:srgbClr val="CB3464"/>
      </a:accent2>
      <a:accent3>
        <a:srgbClr val="00A788"/>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29D4CC72E67B44A8E264F7754CE3F7" ma:contentTypeVersion="0" ma:contentTypeDescription="Create a new document." ma:contentTypeScope="" ma:versionID="7f2fe83f1f13db6a877050237d37ad3a">
  <xsd:schema xmlns:xsd="http://www.w3.org/2001/XMLSchema" xmlns:xs="http://www.w3.org/2001/XMLSchema" xmlns:p="http://schemas.microsoft.com/office/2006/metadata/properties" targetNamespace="http://schemas.microsoft.com/office/2006/metadata/properties" ma:root="true" ma:fieldsID="f4e80171f1bb170ae3289fe2a7f7e65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0A9B1-CC2B-4F6F-9C82-199DF17E2C7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4172F89-17C0-4DE6-B659-B0757FAA3DE3}">
  <ds:schemaRefs>
    <ds:schemaRef ds:uri="http://schemas.microsoft.com/sharepoint/v3/contenttype/forms"/>
  </ds:schemaRefs>
</ds:datastoreItem>
</file>

<file path=customXml/itemProps3.xml><?xml version="1.0" encoding="utf-8"?>
<ds:datastoreItem xmlns:ds="http://schemas.openxmlformats.org/officeDocument/2006/customXml" ds:itemID="{939F4323-E700-489D-AD72-7FDAB6B75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3095</TotalTime>
  <Words>719</Words>
  <Application>Microsoft Office PowerPoint</Application>
  <PresentationFormat>Widescreen</PresentationFormat>
  <Paragraphs>54</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Wingdings</vt:lpstr>
      <vt:lpstr>Font and logo master</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Joanna Lake - UKRI ESRC</cp:lastModifiedBy>
  <cp:revision>159</cp:revision>
  <dcterms:created xsi:type="dcterms:W3CDTF">2019-09-17T08:04:08Z</dcterms:created>
  <dcterms:modified xsi:type="dcterms:W3CDTF">2020-04-17T08:47:51Z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0x0101004F29D4CC72E67B44A8E264F7754CE3F7</vt:lpwstr>
  </property>
</Properties>
</file>