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646AF-E450-4FCF-AB8F-EC61C98BD9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F4C678C-2BD5-4E4C-8E12-53C3D62071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CADFAD9-BBE6-4F44-A963-A3FF639D7B53}"/>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5" name="Footer Placeholder 4">
            <a:extLst>
              <a:ext uri="{FF2B5EF4-FFF2-40B4-BE49-F238E27FC236}">
                <a16:creationId xmlns:a16="http://schemas.microsoft.com/office/drawing/2014/main" id="{6AB0B3A0-D3B9-4F2C-8B20-0116379609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D957DC-9A11-4815-949E-AB2FA06AD4A2}"/>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80269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57761-4C95-4019-A50D-6D6FACB2080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4A8D09-F1D5-4F10-8252-C11B2EA98D9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D85EF3-8BD3-49B7-8A45-82A20FB0554C}"/>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5" name="Footer Placeholder 4">
            <a:extLst>
              <a:ext uri="{FF2B5EF4-FFF2-40B4-BE49-F238E27FC236}">
                <a16:creationId xmlns:a16="http://schemas.microsoft.com/office/drawing/2014/main" id="{3675C222-2F1C-4715-A82B-A27551DCF2D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3E0C9D-6E2E-469D-B307-33ABE5DA1E4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37548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6727EF-94D4-4668-9FFA-B05C9C98AC4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41F68A-8CA3-462A-AD88-68BB7B16F79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CC3A5E-F574-4CF8-BB1D-32E4975063AC}"/>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5" name="Footer Placeholder 4">
            <a:extLst>
              <a:ext uri="{FF2B5EF4-FFF2-40B4-BE49-F238E27FC236}">
                <a16:creationId xmlns:a16="http://schemas.microsoft.com/office/drawing/2014/main" id="{BC40AAB6-C279-488F-A5D8-D1EDEDC0DC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967C86-8A00-4E46-A403-70D3C3A622A9}"/>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917849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ED091-DCA9-4676-87DB-1CCDCD59FB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BE2E9C-EE15-4306-BCDC-95A46DA88E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535C74-8992-47CD-BF50-E805A3825883}"/>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5" name="Footer Placeholder 4">
            <a:extLst>
              <a:ext uri="{FF2B5EF4-FFF2-40B4-BE49-F238E27FC236}">
                <a16:creationId xmlns:a16="http://schemas.microsoft.com/office/drawing/2014/main" id="{668E6B26-5C36-4645-B4C4-1B29E13E3B5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467183-930A-42A3-95A1-3451C332DFF8}"/>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415631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59E17-FD7D-403F-9C9E-E0961AE2BC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95AACBA-737F-4E64-B021-5699684575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EAD3469-9BE6-4DE5-8A05-3328556D4D0A}"/>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5" name="Footer Placeholder 4">
            <a:extLst>
              <a:ext uri="{FF2B5EF4-FFF2-40B4-BE49-F238E27FC236}">
                <a16:creationId xmlns:a16="http://schemas.microsoft.com/office/drawing/2014/main" id="{32F951F2-1764-4A7C-9E3B-CEDF3A0271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6A60A9-0B55-4ADB-9FC9-9CDE1D4669F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438173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BB8AB-766A-47FC-ABB9-BE180FDBA9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8BF8B4A-FFF1-42A6-ADC3-56A63670E46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5352C8-2C44-4602-B498-723B7C297AD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0CB8E9-F916-4746-87B1-A46E37E7C85F}"/>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6" name="Footer Placeholder 5">
            <a:extLst>
              <a:ext uri="{FF2B5EF4-FFF2-40B4-BE49-F238E27FC236}">
                <a16:creationId xmlns:a16="http://schemas.microsoft.com/office/drawing/2014/main" id="{2FDB740F-2505-42E8-9C9A-6F85848B27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66FAA6-FF43-42D6-9CC4-B39664B0869C}"/>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20042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951E8-39ED-49B8-B509-00FD564EA61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87A32E-25AD-4401-AD99-88D3479394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1B942AD-002F-461B-AD93-734250131C5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5826D78-86E4-4D03-A74B-8720D7C178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88A83D7-1D7D-49F2-8D9F-3E7A80C8191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3BD5703-8828-4BA2-BE48-C882FC7ABD03}"/>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8" name="Footer Placeholder 7">
            <a:extLst>
              <a:ext uri="{FF2B5EF4-FFF2-40B4-BE49-F238E27FC236}">
                <a16:creationId xmlns:a16="http://schemas.microsoft.com/office/drawing/2014/main" id="{35C8992C-FAF0-4896-AE6D-8BB9EB15BF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AA821C-50B0-4C85-BFEF-CF849D045065}"/>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989951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7A096-57D6-48A0-9D7F-96FD285345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9800C3-FACE-46AF-B67D-5E3E151D2AB0}"/>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4" name="Footer Placeholder 3">
            <a:extLst>
              <a:ext uri="{FF2B5EF4-FFF2-40B4-BE49-F238E27FC236}">
                <a16:creationId xmlns:a16="http://schemas.microsoft.com/office/drawing/2014/main" id="{C750466C-E822-4A09-8E2B-F657412C5AF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C6F4524-48AA-4454-B5C4-892680EAC637}"/>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4065564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DDF2DB-2F82-4153-9FF6-D7D2BC875782}"/>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3" name="Footer Placeholder 2">
            <a:extLst>
              <a:ext uri="{FF2B5EF4-FFF2-40B4-BE49-F238E27FC236}">
                <a16:creationId xmlns:a16="http://schemas.microsoft.com/office/drawing/2014/main" id="{84D378B8-2245-46CD-AD53-0C7ECF1E28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C7ABF8-2E79-45A1-8C92-7D5CEE359A1E}"/>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1303836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FDB70-ACF6-47E1-A758-1002FA9062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6D1E9CA-A062-494E-9643-1B7FCCB20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272628-CD99-4F69-95C9-29F7581CC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954A79-1F64-4BB5-A881-BE1D969205B9}"/>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6" name="Footer Placeholder 5">
            <a:extLst>
              <a:ext uri="{FF2B5EF4-FFF2-40B4-BE49-F238E27FC236}">
                <a16:creationId xmlns:a16="http://schemas.microsoft.com/office/drawing/2014/main" id="{801A9182-4773-41A3-9F6F-76689D3EF1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5B0403-3E7C-4B85-A1C7-F1FAE4BD21ED}"/>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3983332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280A-B97F-4D15-BCF2-8A47FBA69F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7679B32-4ECA-4C7E-BC12-D4065B5C4F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4857A8A-19D3-4D82-B7D6-9664BA658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864904-8A53-4886-82D3-83BF0CA9694B}"/>
              </a:ext>
            </a:extLst>
          </p:cNvPr>
          <p:cNvSpPr>
            <a:spLocks noGrp="1"/>
          </p:cNvSpPr>
          <p:nvPr>
            <p:ph type="dt" sz="half" idx="10"/>
          </p:nvPr>
        </p:nvSpPr>
        <p:spPr/>
        <p:txBody>
          <a:bodyPr/>
          <a:lstStyle/>
          <a:p>
            <a:fld id="{F95137B5-9BB7-4E39-A104-E38CA8BB138E}" type="datetimeFigureOut">
              <a:rPr lang="en-GB" smtClean="0"/>
              <a:t>11/09/2024</a:t>
            </a:fld>
            <a:endParaRPr lang="en-GB"/>
          </a:p>
        </p:txBody>
      </p:sp>
      <p:sp>
        <p:nvSpPr>
          <p:cNvPr id="6" name="Footer Placeholder 5">
            <a:extLst>
              <a:ext uri="{FF2B5EF4-FFF2-40B4-BE49-F238E27FC236}">
                <a16:creationId xmlns:a16="http://schemas.microsoft.com/office/drawing/2014/main" id="{279B8FFB-AE7A-4081-B3B2-5170D5A6AA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D29F7D-4E2C-42CA-91E4-EA77AED32B5A}"/>
              </a:ext>
            </a:extLst>
          </p:cNvPr>
          <p:cNvSpPr>
            <a:spLocks noGrp="1"/>
          </p:cNvSpPr>
          <p:nvPr>
            <p:ph type="sldNum" sz="quarter" idx="12"/>
          </p:nvPr>
        </p:nvSpPr>
        <p:spPr/>
        <p:txBody>
          <a:bodyPr/>
          <a:lstStyle/>
          <a:p>
            <a:fld id="{0407204E-B836-4794-BD3A-9DB021FA4C93}" type="slidenum">
              <a:rPr lang="en-GB" smtClean="0"/>
              <a:t>‹#›</a:t>
            </a:fld>
            <a:endParaRPr lang="en-GB"/>
          </a:p>
        </p:txBody>
      </p:sp>
    </p:spTree>
    <p:extLst>
      <p:ext uri="{BB962C8B-B14F-4D97-AF65-F5344CB8AC3E}">
        <p14:creationId xmlns:p14="http://schemas.microsoft.com/office/powerpoint/2010/main" val="699447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219250-0523-4C46-A3D5-D0DB63EA19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7CA961B-21CA-4201-B147-1F4E8DAE64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433E10-A719-450E-B7F8-EFEAFEB5A9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137B5-9BB7-4E39-A104-E38CA8BB138E}" type="datetimeFigureOut">
              <a:rPr lang="en-GB" smtClean="0"/>
              <a:t>11/09/2024</a:t>
            </a:fld>
            <a:endParaRPr lang="en-GB"/>
          </a:p>
        </p:txBody>
      </p:sp>
      <p:sp>
        <p:nvSpPr>
          <p:cNvPr id="5" name="Footer Placeholder 4">
            <a:extLst>
              <a:ext uri="{FF2B5EF4-FFF2-40B4-BE49-F238E27FC236}">
                <a16:creationId xmlns:a16="http://schemas.microsoft.com/office/drawing/2014/main" id="{7D0D57BE-7E66-4463-9F44-878CC9C48D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6FA0CE9-AB2B-4BE1-B916-97A5B2DF88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07204E-B836-4794-BD3A-9DB021FA4C93}" type="slidenum">
              <a:rPr lang="en-GB" smtClean="0"/>
              <a:t>‹#›</a:t>
            </a:fld>
            <a:endParaRPr lang="en-GB"/>
          </a:p>
        </p:txBody>
      </p:sp>
      <p:sp>
        <p:nvSpPr>
          <p:cNvPr id="9" name="TextBox 8">
            <a:extLst>
              <a:ext uri="{FF2B5EF4-FFF2-40B4-BE49-F238E27FC236}">
                <a16:creationId xmlns:a16="http://schemas.microsoft.com/office/drawing/2014/main" id="{3F8FA9EA-ACFF-7D7F-62C0-71FCFC9B7540}"/>
              </a:ext>
            </a:extLst>
          </p:cNvPr>
          <p:cNvSpPr txBox="1"/>
          <p:nvPr userDrawn="1">
            <p:extLst>
              <p:ext uri="{1162E1C5-73C7-4A58-AE30-91384D911F3F}">
                <p184:classification xmlns:p184="http://schemas.microsoft.com/office/powerpoint/2018/4/main" val="hdr"/>
              </p:ext>
            </p:extLst>
          </p:nvPr>
        </p:nvSpPr>
        <p:spPr>
          <a:xfrm>
            <a:off x="4857750" y="63500"/>
            <a:ext cx="2514600" cy="167640"/>
          </a:xfrm>
          <a:prstGeom prst="rect">
            <a:avLst/>
          </a:prstGeom>
        </p:spPr>
        <p:txBody>
          <a:bodyPr horzOverflow="overflow" lIns="0" tIns="0" rIns="0" bIns="0">
            <a:spAutoFit/>
          </a:bodyPr>
          <a:lstStyle/>
          <a:p>
            <a:pPr algn="l"/>
            <a:r>
              <a:rPr lang="en-GB" sz="1100">
                <a:solidFill>
                  <a:srgbClr val="000000"/>
                </a:solidFill>
                <a:latin typeface="Arial" panose="020B0604020202020204" pitchFamily="34" charset="0"/>
                <a:cs typeface="Arial" panose="020B0604020202020204" pitchFamily="34" charset="0"/>
              </a:rPr>
              <a:t>OFFICIAL-SENSITIVE - COMMERCIAL</a:t>
            </a:r>
          </a:p>
        </p:txBody>
      </p:sp>
      <p:sp>
        <p:nvSpPr>
          <p:cNvPr id="10" name="TextBox 9">
            <a:extLst>
              <a:ext uri="{FF2B5EF4-FFF2-40B4-BE49-F238E27FC236}">
                <a16:creationId xmlns:a16="http://schemas.microsoft.com/office/drawing/2014/main" id="{8D00ED61-A3B8-F2C7-F81C-37FE05D029A0}"/>
              </a:ext>
            </a:extLst>
          </p:cNvPr>
          <p:cNvSpPr txBox="1"/>
          <p:nvPr userDrawn="1">
            <p:extLst>
              <p:ext uri="{1162E1C5-73C7-4A58-AE30-91384D911F3F}">
                <p184:classification xmlns:p184="http://schemas.microsoft.com/office/powerpoint/2018/4/main" val="ftr"/>
              </p:ext>
            </p:extLst>
          </p:nvPr>
        </p:nvSpPr>
        <p:spPr>
          <a:xfrm>
            <a:off x="4857750" y="6626860"/>
            <a:ext cx="2514600" cy="167640"/>
          </a:xfrm>
          <a:prstGeom prst="rect">
            <a:avLst/>
          </a:prstGeom>
        </p:spPr>
        <p:txBody>
          <a:bodyPr horzOverflow="overflow" lIns="0" tIns="0" rIns="0" bIns="0">
            <a:spAutoFit/>
          </a:bodyPr>
          <a:lstStyle/>
          <a:p>
            <a:pPr algn="l"/>
            <a:r>
              <a:rPr lang="en-GB" sz="1100">
                <a:solidFill>
                  <a:srgbClr val="000000"/>
                </a:solidFill>
                <a:latin typeface="Arial" panose="020B0604020202020204" pitchFamily="34" charset="0"/>
                <a:cs typeface="Arial" panose="020B0604020202020204" pitchFamily="34" charset="0"/>
              </a:rPr>
              <a:t>OFFICIAL-SENSITIVE - COMMERCIAL</a:t>
            </a:r>
          </a:p>
        </p:txBody>
      </p:sp>
    </p:spTree>
    <p:extLst>
      <p:ext uri="{BB962C8B-B14F-4D97-AF65-F5344CB8AC3E}">
        <p14:creationId xmlns:p14="http://schemas.microsoft.com/office/powerpoint/2010/main" val="248214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6F3F5040-13BB-4FF7-9DFB-FD999C9708E8}"/>
              </a:ext>
            </a:extLst>
          </p:cNvPr>
          <p:cNvSpPr txBox="1"/>
          <p:nvPr/>
        </p:nvSpPr>
        <p:spPr>
          <a:xfrm>
            <a:off x="7399499" y="4275180"/>
            <a:ext cx="1858244" cy="600164"/>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G  </a:t>
            </a:r>
            <a:endParaRPr lang="en-GB" sz="1050" b="1" u="sng" dirty="0">
              <a:solidFill>
                <a:srgbClr val="000000"/>
              </a:solidFill>
              <a:cs typeface="Calibri"/>
            </a:endParaRPr>
          </a:p>
          <a:p>
            <a:r>
              <a:rPr lang="en-GB" sz="1100" b="1" u="sng" dirty="0">
                <a:solidFill>
                  <a:srgbClr val="000000"/>
                </a:solidFill>
                <a:cs typeface="Calibri"/>
              </a:rPr>
              <a:t>Training Estate</a:t>
            </a:r>
            <a:endParaRPr lang="en-GB" sz="1050" b="1" u="sng" dirty="0">
              <a:solidFill>
                <a:srgbClr val="000000"/>
              </a:solidFill>
              <a:cs typeface="Calibri"/>
            </a:endParaRPr>
          </a:p>
          <a:p>
            <a:r>
              <a:rPr lang="en-GB" sz="1100" dirty="0">
                <a:solidFill>
                  <a:srgbClr val="000000"/>
                </a:solidFill>
                <a:cs typeface="Calibri"/>
              </a:rPr>
              <a:t>Not Used</a:t>
            </a:r>
          </a:p>
        </p:txBody>
      </p:sp>
      <p:sp>
        <p:nvSpPr>
          <p:cNvPr id="4" name="TextBox 3">
            <a:extLst>
              <a:ext uri="{FF2B5EF4-FFF2-40B4-BE49-F238E27FC236}">
                <a16:creationId xmlns:a16="http://schemas.microsoft.com/office/drawing/2014/main" id="{F167385A-C808-43F8-9480-68D3E116EAC1}"/>
              </a:ext>
            </a:extLst>
          </p:cNvPr>
          <p:cNvSpPr txBox="1"/>
          <p:nvPr/>
        </p:nvSpPr>
        <p:spPr>
          <a:xfrm>
            <a:off x="1150572" y="721991"/>
            <a:ext cx="8105818" cy="1192634"/>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A</a:t>
            </a:r>
            <a:endParaRPr lang="en-GB" sz="1100" b="1" dirty="0">
              <a:cs typeface="Calibri"/>
            </a:endParaRPr>
          </a:p>
          <a:p>
            <a:r>
              <a:rPr lang="en-GB" sz="1050" b="1" u="sng" dirty="0">
                <a:solidFill>
                  <a:srgbClr val="000000"/>
                </a:solidFill>
                <a:cs typeface="Calibri"/>
              </a:rPr>
              <a:t>Management Services </a:t>
            </a:r>
            <a:r>
              <a:rPr lang="en-GB" sz="800" u="sng" dirty="0">
                <a:solidFill>
                  <a:srgbClr val="FF0000"/>
                </a:solidFill>
                <a:cs typeface="Calibri"/>
              </a:rPr>
              <a:t>(For Core Services )</a:t>
            </a:r>
          </a:p>
          <a:p>
            <a:r>
              <a:rPr lang="en-GB" sz="1000" dirty="0">
                <a:solidFill>
                  <a:srgbClr val="000000"/>
                </a:solidFill>
                <a:cs typeface="Calibri"/>
              </a:rPr>
              <a:t>Introduction, Organisation, Security, Health and Safety, Sustainable Development and Environmental Management,  Fraud Prevention, Information Systems, Data Management, Interfaces, Quality management,  Change Management Process,  Early Warnings, Business Continuity, Contractor's Accommodation,  Relationship Management, Supplier Management Strategy, Secondment of Employers staff, Training, Contractor's Plan, Contractors Management Plan,  Records meetings and reports, Transition and Operational Readiness, Exit strategy,  Leaflets Associated with this Module.</a:t>
            </a:r>
          </a:p>
          <a:p>
            <a:endParaRPr lang="en-GB" sz="1000" dirty="0">
              <a:solidFill>
                <a:srgbClr val="000000"/>
              </a:solidFill>
              <a:cs typeface="Calibri"/>
            </a:endParaRPr>
          </a:p>
        </p:txBody>
      </p:sp>
      <p:sp>
        <p:nvSpPr>
          <p:cNvPr id="9" name="Subtitle 8"/>
          <p:cNvSpPr txBox="1">
            <a:spLocks noGrp="1"/>
          </p:cNvSpPr>
          <p:nvPr>
            <p:ph type="subTitle" idx="1"/>
          </p:nvPr>
        </p:nvSpPr>
        <p:spPr>
          <a:xfrm rot="10800000" flipV="1">
            <a:off x="3119543" y="2447750"/>
            <a:ext cx="2010040" cy="1346522"/>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lnSpc>
                <a:spcPct val="100000"/>
              </a:lnSpc>
              <a:spcBef>
                <a:spcPts val="0"/>
              </a:spcBef>
            </a:pPr>
            <a:r>
              <a:rPr lang="en-GB" sz="1100" b="1" u="sng" dirty="0">
                <a:solidFill>
                  <a:srgbClr val="000000"/>
                </a:solidFill>
                <a:cs typeface="Calibri"/>
              </a:rPr>
              <a:t>Module C </a:t>
            </a:r>
          </a:p>
          <a:p>
            <a:pPr algn="l">
              <a:lnSpc>
                <a:spcPct val="100000"/>
              </a:lnSpc>
              <a:spcBef>
                <a:spcPts val="0"/>
              </a:spcBef>
            </a:pPr>
            <a:r>
              <a:rPr lang="en-GB" sz="1050" b="1" u="sng" dirty="0">
                <a:solidFill>
                  <a:srgbClr val="000000"/>
                </a:solidFill>
                <a:cs typeface="Calibri"/>
              </a:rPr>
              <a:t>Statutory and Mandatory</a:t>
            </a:r>
          </a:p>
          <a:p>
            <a:pPr algn="l">
              <a:lnSpc>
                <a:spcPct val="100000"/>
              </a:lnSpc>
              <a:spcBef>
                <a:spcPts val="0"/>
              </a:spcBef>
            </a:pPr>
            <a:r>
              <a:rPr lang="en-GB" sz="1000" dirty="0">
                <a:solidFill>
                  <a:srgbClr val="000000"/>
                </a:solidFill>
                <a:cs typeface="Calibri"/>
              </a:rPr>
              <a:t>Not Used</a:t>
            </a: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p:txBody>
      </p:sp>
      <p:sp>
        <p:nvSpPr>
          <p:cNvPr id="10" name="Subtitle 8"/>
          <p:cNvSpPr txBox="1">
            <a:spLocks/>
          </p:cNvSpPr>
          <p:nvPr/>
        </p:nvSpPr>
        <p:spPr>
          <a:xfrm rot="10800000" flipV="1">
            <a:off x="5203294" y="2453522"/>
            <a:ext cx="2124212" cy="1346522"/>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GB" sz="1100" b="1" u="sng" dirty="0">
                <a:solidFill>
                  <a:srgbClr val="000000"/>
                </a:solidFill>
                <a:cs typeface="Calibri"/>
              </a:rPr>
              <a:t>Module D </a:t>
            </a:r>
          </a:p>
          <a:p>
            <a:pPr algn="l">
              <a:lnSpc>
                <a:spcPct val="100000"/>
              </a:lnSpc>
              <a:spcBef>
                <a:spcPts val="0"/>
              </a:spcBef>
            </a:pPr>
            <a:r>
              <a:rPr lang="en-GB" sz="1050" b="1" u="sng" dirty="0">
                <a:solidFill>
                  <a:srgbClr val="000000"/>
                </a:solidFill>
                <a:cs typeface="Calibri"/>
              </a:rPr>
              <a:t>Maintenance Services</a:t>
            </a:r>
          </a:p>
          <a:p>
            <a:pPr algn="l">
              <a:lnSpc>
                <a:spcPct val="100000"/>
              </a:lnSpc>
              <a:spcBef>
                <a:spcPts val="0"/>
              </a:spcBef>
            </a:pPr>
            <a:r>
              <a:rPr lang="en-GB" sz="1000" dirty="0">
                <a:solidFill>
                  <a:srgbClr val="000000"/>
                </a:solidFill>
                <a:cs typeface="Calibri"/>
              </a:rPr>
              <a:t>Not Used</a:t>
            </a: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p:txBody>
      </p:sp>
      <p:sp>
        <p:nvSpPr>
          <p:cNvPr id="12" name="Subtitle 8"/>
          <p:cNvSpPr txBox="1">
            <a:spLocks/>
          </p:cNvSpPr>
          <p:nvPr/>
        </p:nvSpPr>
        <p:spPr>
          <a:xfrm rot="10800000" flipH="1" flipV="1">
            <a:off x="7401214" y="2468102"/>
            <a:ext cx="1854814" cy="1331134"/>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00000"/>
              </a:lnSpc>
              <a:spcBef>
                <a:spcPts val="0"/>
              </a:spcBef>
            </a:pPr>
            <a:r>
              <a:rPr lang="en-GB" sz="1100" b="1" u="sng" dirty="0">
                <a:solidFill>
                  <a:srgbClr val="000000"/>
                </a:solidFill>
                <a:cs typeface="Calibri"/>
              </a:rPr>
              <a:t>Module E </a:t>
            </a:r>
          </a:p>
          <a:p>
            <a:pPr algn="l">
              <a:lnSpc>
                <a:spcPct val="100000"/>
              </a:lnSpc>
              <a:spcBef>
                <a:spcPts val="0"/>
              </a:spcBef>
            </a:pPr>
            <a:r>
              <a:rPr lang="en-GB" sz="1050" b="1" u="sng" dirty="0">
                <a:solidFill>
                  <a:srgbClr val="000000"/>
                </a:solidFill>
                <a:cs typeface="Calibri"/>
              </a:rPr>
              <a:t>Support Services</a:t>
            </a:r>
          </a:p>
          <a:p>
            <a:pPr algn="l">
              <a:lnSpc>
                <a:spcPct val="100000"/>
              </a:lnSpc>
              <a:spcBef>
                <a:spcPts val="0"/>
              </a:spcBef>
            </a:pPr>
            <a:r>
              <a:rPr lang="en-GB" sz="1000" dirty="0">
                <a:solidFill>
                  <a:srgbClr val="000000"/>
                </a:solidFill>
                <a:cs typeface="Calibri"/>
              </a:rPr>
              <a:t>Not Used,   </a:t>
            </a: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1000" dirty="0">
              <a:solidFill>
                <a:srgbClr val="000000"/>
              </a:solidFill>
              <a:cs typeface="Calibri"/>
            </a:endParaRPr>
          </a:p>
          <a:p>
            <a:pPr algn="l">
              <a:lnSpc>
                <a:spcPct val="100000"/>
              </a:lnSpc>
              <a:spcBef>
                <a:spcPts val="0"/>
              </a:spcBef>
            </a:pPr>
            <a:endParaRPr lang="en-GB" sz="900" dirty="0">
              <a:solidFill>
                <a:srgbClr val="000000"/>
              </a:solidFill>
              <a:cs typeface="Calibri"/>
            </a:endParaRPr>
          </a:p>
        </p:txBody>
      </p:sp>
      <p:sp>
        <p:nvSpPr>
          <p:cNvPr id="13" name="TextBox 12"/>
          <p:cNvSpPr txBox="1"/>
          <p:nvPr/>
        </p:nvSpPr>
        <p:spPr>
          <a:xfrm>
            <a:off x="1146207" y="4243894"/>
            <a:ext cx="1871837" cy="1654299"/>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F</a:t>
            </a:r>
            <a:endParaRPr lang="en-GB" sz="1100" b="1" dirty="0">
              <a:cs typeface="Calibri"/>
            </a:endParaRPr>
          </a:p>
          <a:p>
            <a:r>
              <a:rPr lang="en-GB" sz="1050" b="1" u="sng" dirty="0">
                <a:solidFill>
                  <a:srgbClr val="000000"/>
                </a:solidFill>
                <a:cs typeface="Calibri"/>
              </a:rPr>
              <a:t>Housing</a:t>
            </a:r>
          </a:p>
          <a:p>
            <a:r>
              <a:rPr lang="en-GB" sz="1000" dirty="0">
                <a:solidFill>
                  <a:srgbClr val="000000"/>
                </a:solidFill>
                <a:cs typeface="Calibri"/>
              </a:rPr>
              <a:t>Estate Management Overseas ,  DAS, </a:t>
            </a: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p:txBody>
      </p:sp>
      <p:sp>
        <p:nvSpPr>
          <p:cNvPr id="15" name="TextBox 14"/>
          <p:cNvSpPr txBox="1"/>
          <p:nvPr/>
        </p:nvSpPr>
        <p:spPr>
          <a:xfrm>
            <a:off x="5185260" y="4270115"/>
            <a:ext cx="2087903" cy="1038746"/>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K</a:t>
            </a:r>
            <a:endParaRPr lang="en-GB" sz="1100" b="1" dirty="0">
              <a:cs typeface="Calibri"/>
            </a:endParaRPr>
          </a:p>
          <a:p>
            <a:r>
              <a:rPr lang="en-GB" sz="1050" b="1" u="sng" dirty="0">
                <a:solidFill>
                  <a:srgbClr val="000000"/>
                </a:solidFill>
                <a:cs typeface="Calibri"/>
              </a:rPr>
              <a:t>Overseas Services</a:t>
            </a:r>
          </a:p>
          <a:p>
            <a:r>
              <a:rPr lang="en-GB" sz="1000" dirty="0">
                <a:solidFill>
                  <a:srgbClr val="000000"/>
                </a:solidFill>
                <a:cs typeface="Calibri"/>
              </a:rPr>
              <a:t>Stores management, GFE,.</a:t>
            </a: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p:txBody>
      </p:sp>
      <p:sp>
        <p:nvSpPr>
          <p:cNvPr id="16" name="TextBox 15"/>
          <p:cNvSpPr txBox="1"/>
          <p:nvPr/>
        </p:nvSpPr>
        <p:spPr>
          <a:xfrm>
            <a:off x="9558046" y="641039"/>
            <a:ext cx="1575806" cy="2731517"/>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I </a:t>
            </a:r>
            <a:endParaRPr lang="en-GB" sz="1100" b="1" dirty="0">
              <a:cs typeface="Calibri"/>
            </a:endParaRPr>
          </a:p>
          <a:p>
            <a:r>
              <a:rPr lang="en-GB" sz="1050" b="1" u="sng" dirty="0">
                <a:solidFill>
                  <a:srgbClr val="000000"/>
                </a:solidFill>
                <a:cs typeface="Calibri"/>
              </a:rPr>
              <a:t>Additional Services</a:t>
            </a:r>
          </a:p>
          <a:p>
            <a:r>
              <a:rPr lang="en-GB" sz="1000" dirty="0">
                <a:solidFill>
                  <a:srgbClr val="000000"/>
                </a:solidFill>
                <a:cs typeface="Calibri"/>
              </a:rPr>
              <a:t>Additional Service Costs, Change Management process, </a:t>
            </a: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p:txBody>
      </p:sp>
      <p:sp>
        <p:nvSpPr>
          <p:cNvPr id="17" name="TextBox 16"/>
          <p:cNvSpPr txBox="1"/>
          <p:nvPr/>
        </p:nvSpPr>
        <p:spPr>
          <a:xfrm>
            <a:off x="7402980" y="5146795"/>
            <a:ext cx="3946688" cy="1338828"/>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GB" sz="1100" b="1" u="sng" dirty="0">
                <a:solidFill>
                  <a:srgbClr val="000000"/>
                </a:solidFill>
                <a:cs typeface="Calibri"/>
              </a:rPr>
              <a:t>Module V - </a:t>
            </a:r>
            <a:r>
              <a:rPr lang="en-GB" sz="1050" b="1" u="sng" dirty="0">
                <a:solidFill>
                  <a:srgbClr val="000000"/>
                </a:solidFill>
                <a:cs typeface="Calibri"/>
              </a:rPr>
              <a:t>Operations</a:t>
            </a:r>
            <a:endParaRPr lang="en-GB" sz="1100" b="1" u="sng"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a:p>
            <a:endParaRPr lang="en-GB" sz="1000" dirty="0">
              <a:solidFill>
                <a:srgbClr val="000000"/>
              </a:solidFill>
              <a:cs typeface="Calibri"/>
            </a:endParaRPr>
          </a:p>
        </p:txBody>
      </p:sp>
      <p:sp>
        <p:nvSpPr>
          <p:cNvPr id="14" name="TextBox 13"/>
          <p:cNvSpPr txBox="1"/>
          <p:nvPr/>
        </p:nvSpPr>
        <p:spPr>
          <a:xfrm>
            <a:off x="1150142" y="2459477"/>
            <a:ext cx="1907237" cy="1346522"/>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B</a:t>
            </a:r>
            <a:endParaRPr lang="en-GB" sz="1100" b="1" dirty="0">
              <a:cs typeface="Calibri"/>
            </a:endParaRPr>
          </a:p>
          <a:p>
            <a:r>
              <a:rPr lang="en-GB" sz="1050" b="1" u="sng" dirty="0">
                <a:solidFill>
                  <a:srgbClr val="000000"/>
                </a:solidFill>
                <a:cs typeface="Calibri"/>
              </a:rPr>
              <a:t>Help Desk</a:t>
            </a:r>
          </a:p>
          <a:p>
            <a:r>
              <a:rPr lang="en-GB" sz="1000" dirty="0">
                <a:solidFill>
                  <a:srgbClr val="000000"/>
                </a:solidFill>
                <a:ea typeface="+mn-lt"/>
                <a:cs typeface="+mn-lt"/>
              </a:rPr>
              <a:t>Operations,   Complaints and Queries.</a:t>
            </a:r>
          </a:p>
          <a:p>
            <a:endParaRPr lang="en-GB" sz="1000" dirty="0">
              <a:solidFill>
                <a:srgbClr val="000000"/>
              </a:solidFill>
              <a:ea typeface="+mn-lt"/>
              <a:cs typeface="+mn-lt"/>
            </a:endParaRPr>
          </a:p>
          <a:p>
            <a:endParaRPr lang="en-GB" sz="1000" dirty="0">
              <a:solidFill>
                <a:srgbClr val="000000"/>
              </a:solidFill>
              <a:ea typeface="+mn-lt"/>
              <a:cs typeface="+mn-lt"/>
            </a:endParaRPr>
          </a:p>
          <a:p>
            <a:endParaRPr lang="en-GB" sz="1000" dirty="0">
              <a:solidFill>
                <a:srgbClr val="000000"/>
              </a:solidFill>
              <a:ea typeface="+mn-lt"/>
              <a:cs typeface="+mn-lt"/>
            </a:endParaRPr>
          </a:p>
          <a:p>
            <a:endParaRPr lang="en-GB" sz="1000" dirty="0">
              <a:solidFill>
                <a:srgbClr val="000000"/>
              </a:solidFill>
              <a:cs typeface="Calibri"/>
            </a:endParaRPr>
          </a:p>
        </p:txBody>
      </p:sp>
      <p:sp>
        <p:nvSpPr>
          <p:cNvPr id="18" name="TextBox 17"/>
          <p:cNvSpPr txBox="1"/>
          <p:nvPr/>
        </p:nvSpPr>
        <p:spPr>
          <a:xfrm>
            <a:off x="3119319" y="4257824"/>
            <a:ext cx="1940932" cy="2423740"/>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H</a:t>
            </a:r>
            <a:endParaRPr lang="en-GB" sz="1100" b="1" dirty="0">
              <a:cs typeface="Calibri"/>
            </a:endParaRPr>
          </a:p>
          <a:p>
            <a:r>
              <a:rPr lang="en-GB" sz="1050" b="1" u="sng" dirty="0">
                <a:solidFill>
                  <a:srgbClr val="000000"/>
                </a:solidFill>
                <a:cs typeface="Calibri"/>
              </a:rPr>
              <a:t>Soft Facilities Management</a:t>
            </a:r>
          </a:p>
          <a:p>
            <a:r>
              <a:rPr lang="en-GB" sz="1000" dirty="0">
                <a:solidFill>
                  <a:srgbClr val="000000"/>
                </a:solidFill>
                <a:ea typeface="+mn-lt"/>
                <a:cs typeface="+mn-lt"/>
              </a:rPr>
              <a:t>Service Description, Diagram of Soft FM Services Structure, Cleaning Services and Standards, Extraneous services, Sports Facility Services,  Mess and Accommodation services including functions, Catering Retail and Leisure, In Flight Catering Services, Core Catering Manpower, Short Term Catering and Waste Management.</a:t>
            </a:r>
          </a:p>
          <a:p>
            <a:endParaRPr lang="en-GB" sz="1000" dirty="0">
              <a:solidFill>
                <a:srgbClr val="000000"/>
              </a:solidFill>
              <a:ea typeface="+mn-lt"/>
              <a:cs typeface="+mn-lt"/>
            </a:endParaRPr>
          </a:p>
        </p:txBody>
      </p:sp>
      <p:sp>
        <p:nvSpPr>
          <p:cNvPr id="19" name="TextBox 18">
            <a:extLst>
              <a:ext uri="{FF2B5EF4-FFF2-40B4-BE49-F238E27FC236}">
                <a16:creationId xmlns:a16="http://schemas.microsoft.com/office/drawing/2014/main" id="{06865278-5515-40F3-A364-AF6113A3E034}"/>
              </a:ext>
            </a:extLst>
          </p:cNvPr>
          <p:cNvSpPr txBox="1"/>
          <p:nvPr/>
        </p:nvSpPr>
        <p:spPr>
          <a:xfrm>
            <a:off x="7572082" y="5451806"/>
            <a:ext cx="1688275" cy="723275"/>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V - </a:t>
            </a:r>
            <a:r>
              <a:rPr lang="en-GB" sz="1050" b="1" u="sng" dirty="0">
                <a:solidFill>
                  <a:srgbClr val="000000"/>
                </a:solidFill>
                <a:cs typeface="Calibri"/>
              </a:rPr>
              <a:t>Operations</a:t>
            </a:r>
          </a:p>
          <a:p>
            <a:r>
              <a:rPr lang="en-GB" sz="1000" dirty="0">
                <a:solidFill>
                  <a:srgbClr val="000000"/>
                </a:solidFill>
                <a:cs typeface="Calibri"/>
              </a:rPr>
              <a:t>Preparation for Operations</a:t>
            </a:r>
          </a:p>
          <a:p>
            <a:endParaRPr lang="en-GB" sz="1000" dirty="0">
              <a:solidFill>
                <a:srgbClr val="000000"/>
              </a:solidFill>
              <a:cs typeface="Calibri"/>
            </a:endParaRPr>
          </a:p>
          <a:p>
            <a:endParaRPr lang="en-GB" sz="1000" dirty="0">
              <a:solidFill>
                <a:srgbClr val="000000"/>
              </a:solidFill>
              <a:cs typeface="Calibri"/>
            </a:endParaRPr>
          </a:p>
        </p:txBody>
      </p:sp>
      <p:sp>
        <p:nvSpPr>
          <p:cNvPr id="20" name="TextBox 19">
            <a:extLst>
              <a:ext uri="{FF2B5EF4-FFF2-40B4-BE49-F238E27FC236}">
                <a16:creationId xmlns:a16="http://schemas.microsoft.com/office/drawing/2014/main" id="{1B5F4296-7E85-41A5-B4BD-51E7EE37C152}"/>
              </a:ext>
            </a:extLst>
          </p:cNvPr>
          <p:cNvSpPr txBox="1"/>
          <p:nvPr/>
        </p:nvSpPr>
        <p:spPr>
          <a:xfrm>
            <a:off x="9491933" y="5451805"/>
            <a:ext cx="1583488" cy="723275"/>
          </a:xfrm>
          <a:prstGeom prst="rect">
            <a:avLst/>
          </a:prstGeom>
          <a:solidFill>
            <a:schemeClr val="bg1"/>
          </a:solidFill>
          <a:ln w="28575">
            <a:solidFill>
              <a:schemeClr val="tx1"/>
            </a:solidFill>
            <a:prstDash val="solid"/>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100" b="1" u="sng" dirty="0">
                <a:solidFill>
                  <a:srgbClr val="000000"/>
                </a:solidFill>
                <a:cs typeface="Calibri"/>
              </a:rPr>
              <a:t>Module V - </a:t>
            </a:r>
            <a:r>
              <a:rPr lang="en-GB" sz="1050" b="1" u="sng" dirty="0">
                <a:solidFill>
                  <a:srgbClr val="000000"/>
                </a:solidFill>
                <a:cs typeface="Calibri"/>
              </a:rPr>
              <a:t>Operations</a:t>
            </a:r>
            <a:endParaRPr lang="en-GB" sz="1000" dirty="0">
              <a:solidFill>
                <a:srgbClr val="000000"/>
              </a:solidFill>
              <a:cs typeface="Calibri"/>
            </a:endParaRPr>
          </a:p>
          <a:p>
            <a:r>
              <a:rPr lang="en-GB" sz="1000" dirty="0">
                <a:solidFill>
                  <a:srgbClr val="000000"/>
                </a:solidFill>
                <a:cs typeface="Calibri"/>
              </a:rPr>
              <a:t>Response to Operational Need</a:t>
            </a:r>
          </a:p>
          <a:p>
            <a:endParaRPr lang="en-GB" sz="1000" dirty="0">
              <a:solidFill>
                <a:srgbClr val="000000"/>
              </a:solidFill>
              <a:cs typeface="Calibri"/>
            </a:endParaRPr>
          </a:p>
        </p:txBody>
      </p:sp>
      <p:sp>
        <p:nvSpPr>
          <p:cNvPr id="2" name="Rectangle 1">
            <a:extLst>
              <a:ext uri="{FF2B5EF4-FFF2-40B4-BE49-F238E27FC236}">
                <a16:creationId xmlns:a16="http://schemas.microsoft.com/office/drawing/2014/main" id="{ED03EA67-2362-44F6-B307-232937B5DDC0}"/>
              </a:ext>
            </a:extLst>
          </p:cNvPr>
          <p:cNvSpPr/>
          <p:nvPr/>
        </p:nvSpPr>
        <p:spPr>
          <a:xfrm>
            <a:off x="1040782" y="554829"/>
            <a:ext cx="8288956" cy="6084094"/>
          </a:xfrm>
          <a:prstGeom prst="rect">
            <a:avLst/>
          </a:prstGeom>
          <a:noFill/>
          <a:ln w="28575">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3" name="TextBox 2">
            <a:extLst>
              <a:ext uri="{FF2B5EF4-FFF2-40B4-BE49-F238E27FC236}">
                <a16:creationId xmlns:a16="http://schemas.microsoft.com/office/drawing/2014/main" id="{6BF6D239-14B4-4D52-8618-40B05A1D6D63}"/>
              </a:ext>
            </a:extLst>
          </p:cNvPr>
          <p:cNvSpPr txBox="1"/>
          <p:nvPr/>
        </p:nvSpPr>
        <p:spPr>
          <a:xfrm>
            <a:off x="755995" y="28105"/>
            <a:ext cx="10809576" cy="461665"/>
          </a:xfrm>
          <a:prstGeom prst="rect">
            <a:avLst/>
          </a:prstGeom>
          <a:noFill/>
        </p:spPr>
        <p:txBody>
          <a:bodyPr wrap="square" rtlCol="0" anchor="t">
            <a:spAutoFit/>
          </a:bodyPr>
          <a:lstStyle/>
          <a:p>
            <a:pPr algn="ctr"/>
            <a:r>
              <a:rPr lang="en-GB" sz="2400" u="sng" dirty="0"/>
              <a:t>Leaflet AL-01 Generic Contract Modules</a:t>
            </a:r>
            <a:endParaRPr lang="en-GB" sz="2400" i="1" u="sng" dirty="0">
              <a:cs typeface="Calibri" panose="020F0502020204030204"/>
            </a:endParaRPr>
          </a:p>
        </p:txBody>
      </p:sp>
    </p:spTree>
    <p:extLst>
      <p:ext uri="{BB962C8B-B14F-4D97-AF65-F5344CB8AC3E}">
        <p14:creationId xmlns:p14="http://schemas.microsoft.com/office/powerpoint/2010/main" val="2910565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17eb030-9ba8-484e-a258-c71dcdc367be">
      <Terms xmlns="http://schemas.microsoft.com/office/infopath/2007/PartnerControls"/>
    </lcf76f155ced4ddcb4097134ff3c332f>
    <TaxCatchAll xmlns="04738c6d-ecc8-46f1-821f-82e308eab3d9" xsi:nil="true"/>
    <Booklet xmlns="717eb030-9ba8-484e-a258-c71dcdc367be">Default</Booklet>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95233E1AC7E9468E8ADD50C77EC83A" ma:contentTypeVersion="20" ma:contentTypeDescription="Create a new document." ma:contentTypeScope="" ma:versionID="74f5c4f385f182d56a62d94ef463ba0a">
  <xsd:schema xmlns:xsd="http://www.w3.org/2001/XMLSchema" xmlns:xs="http://www.w3.org/2001/XMLSchema" xmlns:p="http://schemas.microsoft.com/office/2006/metadata/properties" xmlns:ns2="717eb030-9ba8-484e-a258-c71dcdc367be" xmlns:ns3="cca5d35a-be69-488c-b0c5-082826ff3339" xmlns:ns4="04738c6d-ecc8-46f1-821f-82e308eab3d9" targetNamespace="http://schemas.microsoft.com/office/2006/metadata/properties" ma:root="true" ma:fieldsID="9d0a7fd23f46ae1a4885d1013fea6a8c" ns2:_="" ns3:_="" ns4:_="">
    <xsd:import namespace="717eb030-9ba8-484e-a258-c71dcdc367be"/>
    <xsd:import namespace="cca5d35a-be69-488c-b0c5-082826ff3339"/>
    <xsd:import namespace="04738c6d-ecc8-46f1-821f-82e308eab3d9"/>
    <xsd:element name="properties">
      <xsd:complexType>
        <xsd:sequence>
          <xsd:element name="documentManagement">
            <xsd:complexType>
              <xsd:all>
                <xsd:element ref="ns2:Booklet" minOccurs="0"/>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4:TaxCatchAll" minOccurs="0"/>
                <xsd:element ref="ns2:MediaServiceGenerationTime" minOccurs="0"/>
                <xsd:element ref="ns2:MediaServiceEventHashCode" minOccurs="0"/>
                <xsd:element ref="ns2:MediaServiceOCR" minOccurs="0"/>
                <xsd:element ref="ns2:lcf76f155ced4ddcb4097134ff3c332f"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7eb030-9ba8-484e-a258-c71dcdc367be" elementFormDefault="qualified">
    <xsd:import namespace="http://schemas.microsoft.com/office/2006/documentManagement/types"/>
    <xsd:import namespace="http://schemas.microsoft.com/office/infopath/2007/PartnerControls"/>
    <xsd:element name="Booklet" ma:index="8" nillable="true" ma:displayName="Booklet" ma:default="Default" ma:format="Dropdown" ma:internalName="Booklet">
      <xsd:simpleType>
        <xsd:restriction base="dms:Choice">
          <xsd:enumeration value="Default"/>
          <xsd:enumeration value="1"/>
          <xsd:enumeration value="2"/>
          <xsd:enumeration value="3"/>
          <xsd:enumeration value="4"/>
          <xsd:enumeration value="5"/>
          <xsd:enumeration value="6"/>
          <xsd:enumeration value="7"/>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a9ff0b8c-5d72-4038-b2cd-f57bf310c63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DateTaken" ma:index="23"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a5d35a-be69-488c-b0c5-082826ff333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738c6d-ecc8-46f1-821f-82e308eab3d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53fa03f-6dd2-4b31-bdf1-c148f4db1ebb}" ma:internalName="TaxCatchAll" ma:showField="CatchAllData" ma:web="a5b298ce-b86b-428a-b593-792e28f874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011705-AB52-4468-95AA-7BBF15BCE5ED}">
  <ds:schemaRefs>
    <ds:schemaRef ds:uri="http://purl.org/dc/elements/1.1/"/>
    <ds:schemaRef ds:uri="http://schemas.microsoft.com/office/infopath/2007/PartnerControls"/>
    <ds:schemaRef ds:uri="http://schemas.microsoft.com/office/2006/metadata/properties"/>
    <ds:schemaRef ds:uri="http://purl.org/dc/terms/"/>
    <ds:schemaRef ds:uri="http://schemas.microsoft.com/office/2006/documentManagement/types"/>
    <ds:schemaRef ds:uri="http://schemas.openxmlformats.org/package/2006/metadata/core-properties"/>
    <ds:schemaRef ds:uri="04738c6d-ecc8-46f1-821f-82e308eab3d9"/>
    <ds:schemaRef ds:uri="cca5d35a-be69-488c-b0c5-082826ff3339"/>
    <ds:schemaRef ds:uri="717eb030-9ba8-484e-a258-c71dcdc367be"/>
    <ds:schemaRef ds:uri="http://www.w3.org/XML/1998/namespace"/>
    <ds:schemaRef ds:uri="http://purl.org/dc/dcmitype/"/>
  </ds:schemaRefs>
</ds:datastoreItem>
</file>

<file path=customXml/itemProps2.xml><?xml version="1.0" encoding="utf-8"?>
<ds:datastoreItem xmlns:ds="http://schemas.openxmlformats.org/officeDocument/2006/customXml" ds:itemID="{76B759C8-C4B9-4737-BD1B-94A4C14C79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7eb030-9ba8-484e-a258-c71dcdc367be"/>
    <ds:schemaRef ds:uri="cca5d35a-be69-488c-b0c5-082826ff3339"/>
    <ds:schemaRef ds:uri="04738c6d-ecc8-46f1-821f-82e308eab3d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044223E-036E-4DC4-A7AC-25A3E5E252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TotalTime>
  <Words>237</Words>
  <Application>Microsoft Office PowerPoint</Application>
  <PresentationFormat>Widescreen</PresentationFormat>
  <Paragraphs>67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Dorrian, Geraldine C2 (DIO SD FPG-PM3a3a)</dc:creator>
  <cp:lastModifiedBy>Hine, Brenda C2 (DIO Comrcl-O T OPC2)</cp:lastModifiedBy>
  <cp:revision>150</cp:revision>
  <dcterms:created xsi:type="dcterms:W3CDTF">2019-03-21T13:22:54Z</dcterms:created>
  <dcterms:modified xsi:type="dcterms:W3CDTF">2024-09-11T11:39:43Z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0x010100CF95233E1AC7E9468E8ADD50C77EC83A</vt:lpwstr>
  </property>
  <property fmtid="{D5CDD505-2E9C-101B-9397-08002B2CF9AE}" pid="3" name="MSIP_Label_5e992740-1f89-4ed6-b51b-95a6d0136ac8_Enabled">
    <vt:lpwstr>true</vt:lpwstr>
  </property>
  <property fmtid="{D5CDD505-2E9C-101B-9397-08002B2CF9AE}" pid="4" name="MSIP_Label_5e992740-1f89-4ed6-b51b-95a6d0136ac8_SetDate">
    <vt:lpwstr>2024-09-11T11:39:23Z</vt:lpwstr>
  </property>
  <property fmtid="{D5CDD505-2E9C-101B-9397-08002B2CF9AE}" pid="5" name="MSIP_Label_5e992740-1f89-4ed6-b51b-95a6d0136ac8_Method">
    <vt:lpwstr>Privileged</vt:lpwstr>
  </property>
  <property fmtid="{D5CDD505-2E9C-101B-9397-08002B2CF9AE}" pid="6" name="MSIP_Label_5e992740-1f89-4ed6-b51b-95a6d0136ac8_Name">
    <vt:lpwstr>MOD-2-OSL-OFFICIAL-SENSITIVE-COMMERCIAL</vt:lpwstr>
  </property>
  <property fmtid="{D5CDD505-2E9C-101B-9397-08002B2CF9AE}" pid="7" name="MSIP_Label_5e992740-1f89-4ed6-b51b-95a6d0136ac8_SiteId">
    <vt:lpwstr>be7760ed-5953-484b-ae95-d0a16dfa09e5</vt:lpwstr>
  </property>
  <property fmtid="{D5CDD505-2E9C-101B-9397-08002B2CF9AE}" pid="8" name="MSIP_Label_5e992740-1f89-4ed6-b51b-95a6d0136ac8_ActionId">
    <vt:lpwstr>3e4b51e3-cf5d-48f0-9f08-be3feaa2777b</vt:lpwstr>
  </property>
  <property fmtid="{D5CDD505-2E9C-101B-9397-08002B2CF9AE}" pid="9" name="MSIP_Label_5e992740-1f89-4ed6-b51b-95a6d0136ac8_ContentBits">
    <vt:lpwstr>3</vt:lpwstr>
  </property>
  <property fmtid="{D5CDD505-2E9C-101B-9397-08002B2CF9AE}" pid="10" name="ClassificationContentMarkingFooterLocations">
    <vt:lpwstr>Office Theme:10</vt:lpwstr>
  </property>
  <property fmtid="{D5CDD505-2E9C-101B-9397-08002B2CF9AE}" pid="11" name="ClassificationContentMarkingFooterText">
    <vt:lpwstr>OFFICIAL-SENSITIVE - COMMERCIAL</vt:lpwstr>
  </property>
  <property fmtid="{D5CDD505-2E9C-101B-9397-08002B2CF9AE}" pid="12" name="ClassificationContentMarkingHeaderLocations">
    <vt:lpwstr>Office Theme:9</vt:lpwstr>
  </property>
  <property fmtid="{D5CDD505-2E9C-101B-9397-08002B2CF9AE}" pid="13" name="ClassificationContentMarkingHeaderText">
    <vt:lpwstr>OFFICIAL-SENSITIVE - COMMERCIAL</vt:lpwstr>
  </property>
</Properties>
</file>