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9" r:id="rId2"/>
    <p:sldId id="337" r:id="rId3"/>
    <p:sldId id="338" r:id="rId4"/>
    <p:sldId id="340" r:id="rId5"/>
    <p:sldId id="341" r:id="rId6"/>
    <p:sldId id="333" r:id="rId7"/>
    <p:sldId id="335" r:id="rId8"/>
    <p:sldId id="336" r:id="rId9"/>
    <p:sldId id="342" r:id="rId10"/>
    <p:sldId id="343" r:id="rId11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41" autoAdjust="0"/>
    <p:restoredTop sz="94660"/>
  </p:normalViewPr>
  <p:slideViewPr>
    <p:cSldViewPr>
      <p:cViewPr>
        <p:scale>
          <a:sx n="110" d="100"/>
          <a:sy n="110" d="100"/>
        </p:scale>
        <p:origin x="-104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313D5-D64A-4618-96A3-EB75CD48E2A6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65FAF-2761-464F-B9CC-DDBCCCC3C9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99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07B56-03DD-48B6-9AEF-3DC10CAE0345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153B0-02C1-48B8-8720-22D02E478BF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685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979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235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065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273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69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100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39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0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781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75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57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53C4B-A3F9-4EC5-9ED8-92CF384CBE6C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950D2-94DA-45FF-B5AD-51BEC95C8AD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237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>
            <a:normAutofit/>
          </a:bodyPr>
          <a:lstStyle/>
          <a:p>
            <a:r>
              <a:rPr lang="en-GB" sz="4000" dirty="0" smtClean="0"/>
              <a:t>Coke </a:t>
            </a:r>
            <a:r>
              <a:rPr lang="en-GB" sz="4000" dirty="0" smtClean="0"/>
              <a:t>Oven Gas Main</a:t>
            </a:r>
            <a:br>
              <a:rPr lang="en-GB" sz="4000" dirty="0" smtClean="0"/>
            </a:br>
            <a:r>
              <a:rPr lang="en-GB" sz="4000" dirty="0" smtClean="0"/>
              <a:t>(COGM)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2276872"/>
            <a:ext cx="6400800" cy="17526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Decontamination </a:t>
            </a:r>
            <a:r>
              <a:rPr lang="en-GB" sz="2800" dirty="0" smtClean="0">
                <a:solidFill>
                  <a:schemeClr val="tx1"/>
                </a:solidFill>
              </a:rPr>
              <a:t>Project</a:t>
            </a:r>
            <a:endParaRPr lang="en-GB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537158" y="2651988"/>
            <a:ext cx="63791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2000" b="1" i="1" dirty="0" smtClean="0">
                <a:solidFill>
                  <a:srgbClr val="FF0000"/>
                </a:solidFill>
                <a:latin typeface="+mn-lt"/>
                <a:cs typeface="+mn-cs"/>
              </a:rPr>
              <a:t>Assume COG mains contain 50% residue with an S.G. of 1.0 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987427" y="3398619"/>
            <a:ext cx="737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GB" altLang="en-US" sz="1800" dirty="0">
                <a:latin typeface="+mn-lt"/>
              </a:rPr>
              <a:t>Volume of COG residue in a 1 m length of 600 mm dia </a:t>
            </a:r>
            <a:r>
              <a:rPr lang="en-GB" altLang="en-US" sz="1800" dirty="0" smtClean="0">
                <a:latin typeface="+mn-lt"/>
              </a:rPr>
              <a:t>main</a:t>
            </a:r>
            <a:r>
              <a:rPr lang="en-GB" altLang="en-US" sz="1800" dirty="0">
                <a:latin typeface="+mn-lt"/>
              </a:rPr>
              <a:t>: 0.2827 m</a:t>
            </a:r>
            <a:r>
              <a:rPr lang="en-GB" altLang="en-US" sz="1800" baseline="30000" dirty="0">
                <a:latin typeface="+mn-lt"/>
              </a:rPr>
              <a:t>3</a:t>
            </a:r>
            <a:r>
              <a:rPr lang="en-GB" altLang="en-US" sz="1800" dirty="0">
                <a:latin typeface="+mn-lt"/>
              </a:rPr>
              <a:t> / 50% </a:t>
            </a:r>
            <a:r>
              <a:rPr lang="en-GB" altLang="en-US" sz="1800" b="1" baseline="30000" dirty="0" smtClean="0">
                <a:solidFill>
                  <a:srgbClr val="0070C0"/>
                </a:solidFill>
                <a:latin typeface="+mn-lt"/>
              </a:rPr>
              <a:t> </a:t>
            </a:r>
            <a:endParaRPr lang="en-GB" altLang="en-US" sz="1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987425" y="1377121"/>
            <a:ext cx="6457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dirty="0" smtClean="0">
                <a:latin typeface="+mn-lt"/>
                <a:cs typeface="+mn-cs"/>
              </a:rPr>
              <a:t>Volume of 1 metre length of 600 mm dia COG main   = </a:t>
            </a:r>
            <a:r>
              <a:rPr lang="en-GB" sz="1800" b="1" dirty="0" smtClean="0">
                <a:solidFill>
                  <a:srgbClr val="0070C0"/>
                </a:solidFill>
                <a:latin typeface="+mn-lt"/>
                <a:cs typeface="+mn-cs"/>
              </a:rPr>
              <a:t>0.2827 m</a:t>
            </a:r>
            <a:r>
              <a:rPr lang="en-GB" sz="1800" b="1" baseline="30000" dirty="0" smtClean="0">
                <a:solidFill>
                  <a:srgbClr val="0070C0"/>
                </a:solidFill>
                <a:latin typeface="+mn-lt"/>
                <a:cs typeface="+mn-cs"/>
              </a:rPr>
              <a:t>3</a:t>
            </a:r>
            <a:endParaRPr lang="en-GB" altLang="en-US" sz="1800" b="1" dirty="0" smtClean="0">
              <a:solidFill>
                <a:srgbClr val="0070C0"/>
              </a:solidFill>
              <a:latin typeface="+mn-lt"/>
              <a:cs typeface="+mn-cs"/>
            </a:endParaRP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951825" y="3992931"/>
            <a:ext cx="1439862" cy="684212"/>
            <a:chOff x="6732239" y="5022850"/>
            <a:chExt cx="1440161" cy="68452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8" name="Bevel 17"/>
            <p:cNvSpPr/>
            <p:nvPr/>
          </p:nvSpPr>
          <p:spPr>
            <a:xfrm>
              <a:off x="6732239" y="5022850"/>
              <a:ext cx="1440161" cy="684524"/>
            </a:xfrm>
            <a:prstGeom prst="bevel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6898465" y="5180443"/>
              <a:ext cx="1152367" cy="369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b="1" dirty="0" smtClean="0">
                  <a:solidFill>
                    <a:srgbClr val="0070C0"/>
                  </a:solidFill>
                </a:rPr>
                <a:t>0.1413 m</a:t>
              </a:r>
              <a:r>
                <a:rPr lang="en-GB" altLang="en-US" sz="1800" b="1" baseline="30000" dirty="0">
                  <a:solidFill>
                    <a:srgbClr val="0070C0"/>
                  </a:solidFill>
                </a:rPr>
                <a:t>3</a:t>
              </a:r>
              <a:endParaRPr lang="en-GB" altLang="en-US" sz="1800" b="1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6" name="Picture 1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5" name="Straight Connector 2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65392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Quantity of Residue </a:t>
            </a:r>
            <a:endParaRPr lang="en-GB" altLang="en-US" sz="2000" b="1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427164" y="893763"/>
            <a:ext cx="6313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b="1" dirty="0" smtClean="0">
                <a:latin typeface="+mn-lt"/>
                <a:cs typeface="+mn-cs"/>
              </a:rPr>
              <a:t>Calculation for estimating quantity of residue within COG mains</a:t>
            </a:r>
          </a:p>
        </p:txBody>
      </p:sp>
    </p:spTree>
    <p:extLst>
      <p:ext uri="{BB962C8B-B14F-4D97-AF65-F5344CB8AC3E}">
        <p14:creationId xmlns:p14="http://schemas.microsoft.com/office/powerpoint/2010/main" val="204654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5" y="874713"/>
            <a:ext cx="9001125" cy="57594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4459288" y="1157289"/>
            <a:ext cx="5080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RCO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101850" y="5570538"/>
            <a:ext cx="609600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SBCO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 rot="1138314">
            <a:off x="1100138" y="1698626"/>
            <a:ext cx="647700" cy="215900"/>
            <a:chOff x="0" y="0"/>
            <a:chExt cx="648072" cy="216024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-516" y="106510"/>
              <a:ext cx="648072" cy="0"/>
            </a:xfrm>
            <a:prstGeom prst="straightConnector1">
              <a:avLst/>
            </a:prstGeom>
            <a:ln>
              <a:solidFill>
                <a:srgbClr val="FFFF00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59726" y="-1407"/>
              <a:ext cx="0" cy="216024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0"/>
          <p:cNvSpPr txBox="1">
            <a:spLocks noChangeArrowheads="1"/>
          </p:cNvSpPr>
          <p:nvPr/>
        </p:nvSpPr>
        <p:spPr bwMode="auto">
          <a:xfrm rot="-4362812">
            <a:off x="767371" y="1426647"/>
            <a:ext cx="333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FF00"/>
                </a:solidFill>
                <a:cs typeface="Times New Roman" pitchFamily="18" charset="0"/>
              </a:rPr>
              <a:t>N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202365" y="2984501"/>
            <a:ext cx="9048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Steel house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Arrow Connector 13"/>
          <p:cNvCxnSpPr>
            <a:stCxn id="7" idx="2"/>
          </p:cNvCxnSpPr>
          <p:nvPr/>
        </p:nvCxnSpPr>
        <p:spPr>
          <a:xfrm flipH="1">
            <a:off x="2627315" y="1452563"/>
            <a:ext cx="2085975" cy="4291012"/>
          </a:xfrm>
          <a:prstGeom prst="straightConnector1">
            <a:avLst/>
          </a:prstGeom>
          <a:ln w="15875">
            <a:solidFill>
              <a:srgbClr val="FF00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713290" y="1820863"/>
            <a:ext cx="454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RSP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5146677" y="1350963"/>
            <a:ext cx="4540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RBF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989515" y="1571625"/>
            <a:ext cx="4524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RPS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313113" y="5414964"/>
            <a:ext cx="830262" cy="427037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643563" y="1784350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143377" y="3684590"/>
            <a:ext cx="1317625" cy="1730375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11865" y="2016126"/>
            <a:ext cx="73025" cy="225425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867400" y="2239963"/>
            <a:ext cx="217488" cy="506412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462588" y="2746376"/>
            <a:ext cx="404812" cy="938213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627313" y="5842001"/>
            <a:ext cx="685800" cy="71439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368925" y="1557338"/>
            <a:ext cx="1735138" cy="6351"/>
          </a:xfrm>
          <a:prstGeom prst="straightConnector1">
            <a:avLst/>
          </a:prstGeom>
          <a:ln w="19050">
            <a:solidFill>
              <a:schemeClr val="bg1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483770" y="3186115"/>
            <a:ext cx="954757" cy="4119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c. 8 k Arterial  </a:t>
            </a:r>
          </a:p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RCO &gt; &lt; SBCO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104063" y="1322388"/>
            <a:ext cx="1822970" cy="41592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chemeClr val="tx1"/>
                </a:solidFill>
              </a:rPr>
              <a:t>N2 imported into the COG system at this point from BOC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903790" y="1509714"/>
            <a:ext cx="187325" cy="311151"/>
          </a:xfrm>
          <a:prstGeom prst="straightConnector1">
            <a:avLst/>
          </a:prstGeom>
          <a:ln>
            <a:solidFill>
              <a:srgbClr val="FFFF00"/>
            </a:solidFill>
            <a:prstDash val="lgDash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662216" y="3754439"/>
            <a:ext cx="985440" cy="3702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</a:t>
            </a:r>
            <a:r>
              <a:rPr lang="en-GB" sz="1000" b="1" dirty="0">
                <a:solidFill>
                  <a:schemeClr val="tx1"/>
                </a:solidFill>
              </a:rPr>
              <a:t>3 </a:t>
            </a:r>
            <a:r>
              <a:rPr lang="en-GB" sz="1000" b="1" dirty="0" smtClean="0">
                <a:solidFill>
                  <a:schemeClr val="tx1"/>
                </a:solidFill>
              </a:rPr>
              <a:t>k Arterial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Underground   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5279233" y="3939567"/>
            <a:ext cx="385763" cy="0"/>
          </a:xfrm>
          <a:prstGeom prst="straightConnector1">
            <a:avLst/>
          </a:prstGeom>
          <a:ln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335588" y="1590675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953000" y="1355726"/>
            <a:ext cx="381000" cy="234951"/>
          </a:xfrm>
          <a:prstGeom prst="straightConnector1">
            <a:avLst/>
          </a:prstGeom>
          <a:ln w="19050">
            <a:solidFill>
              <a:srgbClr val="FFFF00"/>
            </a:solidFill>
            <a:prstDash val="lgDashDot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313115" y="5859463"/>
            <a:ext cx="250825" cy="298451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0"/>
          <p:cNvSpPr txBox="1">
            <a:spLocks noChangeArrowheads="1"/>
          </p:cNvSpPr>
          <p:nvPr/>
        </p:nvSpPr>
        <p:spPr bwMode="auto">
          <a:xfrm>
            <a:off x="4293674" y="5849144"/>
            <a:ext cx="6096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TLRS</a:t>
            </a:r>
            <a:endParaRPr lang="en-GB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10"/>
          <p:cNvSpPr txBox="1">
            <a:spLocks noChangeArrowheads="1"/>
          </p:cNvSpPr>
          <p:nvPr/>
        </p:nvSpPr>
        <p:spPr bwMode="auto">
          <a:xfrm rot="18373301">
            <a:off x="4210363" y="4843412"/>
            <a:ext cx="97758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n-GB" altLang="en-US" sz="1000" b="1" dirty="0" smtClean="0">
                <a:solidFill>
                  <a:srgbClr val="FFFF00"/>
                </a:solidFill>
                <a:latin typeface="Arial" pitchFamily="34" charset="0"/>
                <a:cs typeface="Times New Roman" pitchFamily="18" charset="0"/>
              </a:rPr>
              <a:t>British Steel &amp; TATA</a:t>
            </a:r>
            <a:endParaRPr lang="en-GB" alt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563938" y="5762625"/>
            <a:ext cx="895350" cy="395288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894265" y="4463258"/>
            <a:ext cx="376237" cy="329567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996409" y="5038776"/>
            <a:ext cx="2142045" cy="4286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 k Elevated &amp; c. 3 k Underground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 Tata </a:t>
            </a:r>
            <a:r>
              <a:rPr lang="en-GB" sz="1000" b="1" dirty="0">
                <a:solidFill>
                  <a:schemeClr val="tx1"/>
                </a:solidFill>
              </a:rPr>
              <a:t>&amp; </a:t>
            </a:r>
            <a:r>
              <a:rPr lang="en-GB" sz="1000" b="1" dirty="0" smtClean="0">
                <a:solidFill>
                  <a:schemeClr val="tx1"/>
                </a:solidFill>
              </a:rPr>
              <a:t>British Steel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4641338" y="4792824"/>
            <a:ext cx="525977" cy="712363"/>
          </a:xfrm>
          <a:prstGeom prst="straightConnector1">
            <a:avLst/>
          </a:prstGeom>
          <a:ln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2491708" y="6082507"/>
            <a:ext cx="963613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1.7 k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 SBCO - TLRS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730246" y="5170489"/>
            <a:ext cx="619254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2.5 k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SBCO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728244" y="1076750"/>
            <a:ext cx="673894" cy="401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c. 2.5 k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RCO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557295" y="951311"/>
            <a:ext cx="909139" cy="4119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c. 4 k Arterial  </a:t>
            </a:r>
          </a:p>
          <a:p>
            <a:pPr algn="ctr">
              <a:defRPr/>
            </a:pPr>
            <a:r>
              <a:rPr lang="en-GB" sz="1000" b="1" dirty="0" smtClean="0">
                <a:solidFill>
                  <a:schemeClr val="tx1"/>
                </a:solidFill>
              </a:rPr>
              <a:t>RSP-RPS-RBF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4265101" y="5229542"/>
            <a:ext cx="376237" cy="329567"/>
          </a:xfrm>
          <a:prstGeom prst="straightConnector1">
            <a:avLst/>
          </a:prstGeom>
          <a:ln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7" name="Straight Connector 56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907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3" y="625490"/>
            <a:ext cx="9043987" cy="623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93715" y="6684876"/>
            <a:ext cx="836612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8964613" y="1085180"/>
            <a:ext cx="0" cy="520541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4009162" y="6358901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6 K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475663" y="3610894"/>
            <a:ext cx="4892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2K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8052050" y="2690143"/>
            <a:ext cx="828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N2 imported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from BOC</a:t>
            </a:r>
            <a:endParaRPr lang="en-GB" altLang="en-US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466385" y="2274217"/>
            <a:ext cx="0" cy="374651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8152060" y="2274217"/>
            <a:ext cx="314325" cy="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8207229" y="1516982"/>
            <a:ext cx="628650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RCO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16683" y="2799682"/>
            <a:ext cx="598487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SBCO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8844" y="1751014"/>
            <a:ext cx="360363" cy="9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011865" y="1851943"/>
            <a:ext cx="382587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P&amp;ID</a:t>
            </a:r>
            <a:endParaRPr lang="en-GB" altLang="en-US" sz="2000" b="1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1763688" y="954751"/>
            <a:ext cx="5112568" cy="4064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0"/>
              </a:spcAft>
              <a:defRPr/>
            </a:pP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SBCO to RCO c.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600mm Diameter COG arterial main (c3Km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buried underground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sections </a:t>
            </a:r>
            <a:r>
              <a:rPr lang="en-GB" sz="1200" b="1" dirty="0">
                <a:solidFill>
                  <a:srgbClr val="000000"/>
                </a:solidFill>
                <a:ea typeface="Times New Roman"/>
                <a:cs typeface="Times New Roman"/>
              </a:rPr>
              <a:t>at a depth of </a:t>
            </a:r>
            <a:r>
              <a:rPr lang="en-GB" sz="12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c. 2.5m) </a:t>
            </a:r>
            <a:endParaRPr lang="en-GB" sz="12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185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33" y="605553"/>
            <a:ext cx="9043987" cy="623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93715" y="6684876"/>
            <a:ext cx="836612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8964613" y="1085180"/>
            <a:ext cx="0" cy="520541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4009162" y="6358901"/>
            <a:ext cx="524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6 K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475663" y="3610894"/>
            <a:ext cx="4892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FF0000"/>
                </a:solidFill>
              </a:rPr>
              <a:t>c. 2K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8052050" y="2690143"/>
            <a:ext cx="8286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N2 imported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" b="1" dirty="0">
                <a:solidFill>
                  <a:srgbClr val="FF0000"/>
                </a:solidFill>
                <a:latin typeface="Arial" pitchFamily="34" charset="0"/>
                <a:cs typeface="Times New Roman" pitchFamily="18" charset="0"/>
              </a:rPr>
              <a:t>from BOC</a:t>
            </a:r>
            <a:endParaRPr lang="en-GB" altLang="en-US" sz="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152060" y="2274217"/>
            <a:ext cx="314325" cy="374651"/>
            <a:chOff x="8152060" y="2274217"/>
            <a:chExt cx="314325" cy="374651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8466385" y="2274217"/>
              <a:ext cx="0" cy="374651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8152060" y="2274217"/>
              <a:ext cx="314325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8207229" y="1516982"/>
            <a:ext cx="628650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RCO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116683" y="2799682"/>
            <a:ext cx="598487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SBCO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8844" y="1751014"/>
            <a:ext cx="360363" cy="9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011865" y="1851943"/>
            <a:ext cx="382587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STSC COGM </a:t>
            </a:r>
            <a:r>
              <a:rPr lang="en-GB" altLang="en-US" sz="2000" b="1" dirty="0" smtClean="0"/>
              <a:t>Annotated P&amp;ID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5712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0" y="11857"/>
            <a:ext cx="9140486" cy="6730256"/>
            <a:chOff x="0" y="11857"/>
            <a:chExt cx="9140486" cy="6730256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209322"/>
                </p:ext>
              </p:extLst>
            </p:nvPr>
          </p:nvGraphicFramePr>
          <p:xfrm>
            <a:off x="74613" y="787400"/>
            <a:ext cx="9013825" cy="5954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Acrobat Document" r:id="rId3" imgW="41880960" imgH="29598120" progId="AcroExch.Document.DC">
                    <p:embed/>
                  </p:oleObj>
                </mc:Choice>
                <mc:Fallback>
                  <p:oleObj name="Acrobat Document" r:id="rId3" imgW="41880960" imgH="29598120" progId="AcroExch.Document.DC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613" y="787400"/>
                          <a:ext cx="9013825" cy="5954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" name="Straight Connector 4"/>
            <p:cNvCxnSpPr/>
            <p:nvPr/>
          </p:nvCxnSpPr>
          <p:spPr>
            <a:xfrm flipV="1">
              <a:off x="251520" y="3169298"/>
              <a:ext cx="216024" cy="149925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V="1">
              <a:off x="683568" y="4787910"/>
              <a:ext cx="395373" cy="52464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51520" y="3319223"/>
              <a:ext cx="432048" cy="1521151"/>
            </a:xfrm>
            <a:prstGeom prst="line">
              <a:avLst/>
            </a:prstGeom>
            <a:ln w="12700">
              <a:solidFill>
                <a:srgbClr val="7030A0"/>
              </a:solidFill>
              <a:prstDash val="solid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679834" y="4336498"/>
              <a:ext cx="2612246" cy="532662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535818" y="4333288"/>
              <a:ext cx="144016" cy="218751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5148064" y="4869160"/>
              <a:ext cx="144016" cy="218751"/>
            </a:xfrm>
            <a:prstGeom prst="line">
              <a:avLst/>
            </a:prstGeom>
            <a:ln w="12700">
              <a:solidFill>
                <a:srgbClr val="7030A0"/>
              </a:solidFill>
              <a:prstDash val="dash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" t="10916" r="20024" b="5090"/>
            <a:stretch/>
          </p:blipFill>
          <p:spPr bwMode="auto">
            <a:xfrm>
              <a:off x="7916350" y="11857"/>
              <a:ext cx="1224136" cy="68390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cxnSp>
          <p:nvCxnSpPr>
            <p:cNvPr id="21" name="Straight Connector 20"/>
            <p:cNvCxnSpPr/>
            <p:nvPr/>
          </p:nvCxnSpPr>
          <p:spPr>
            <a:xfrm>
              <a:off x="0" y="711684"/>
              <a:ext cx="9140486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4"/>
            <p:cNvSpPr txBox="1">
              <a:spLocks noChangeArrowheads="1"/>
            </p:cNvSpPr>
            <p:nvPr/>
          </p:nvSpPr>
          <p:spPr bwMode="auto">
            <a:xfrm>
              <a:off x="1258994" y="171521"/>
              <a:ext cx="60257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b="1" dirty="0" smtClean="0"/>
                <a:t>S.T.S.C. Coke Oven Gas [COG] Decontamination project</a:t>
              </a:r>
              <a:endParaRPr lang="en-GB" altLang="en-US" sz="2000" b="1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2217" y="2852936"/>
              <a:ext cx="5106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>
                  <a:solidFill>
                    <a:srgbClr val="7030A0"/>
                  </a:solidFill>
                  <a:ea typeface="Times New Roman"/>
                  <a:cs typeface="Times New Roman"/>
                </a:rPr>
                <a:t>SBV2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100774" y="4649410"/>
              <a:ext cx="5892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SBV16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33985" y="1865076"/>
              <a:ext cx="6991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SBCO</a:t>
              </a:r>
              <a:endParaRPr lang="en-GB" dirty="0">
                <a:solidFill>
                  <a:srgbClr val="7030A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62508" y="4257997"/>
              <a:ext cx="6328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TLRS</a:t>
              </a:r>
              <a:endParaRPr lang="en-GB" dirty="0">
                <a:solidFill>
                  <a:srgbClr val="7030A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241218" y="4602829"/>
              <a:ext cx="5106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SBV7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892737" y="5109989"/>
              <a:ext cx="536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b="1" dirty="0" smtClean="0">
                  <a:solidFill>
                    <a:srgbClr val="7030A0"/>
                  </a:solidFill>
                  <a:ea typeface="Times New Roman"/>
                  <a:cs typeface="Times New Roman"/>
                </a:rPr>
                <a:t>COV7</a:t>
              </a:r>
              <a:endParaRPr lang="en-GB" sz="1200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38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52746" y="4001742"/>
            <a:ext cx="3176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A pyrophoric substance is one which will ignite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spontaneously in air at or below 55</a:t>
            </a:r>
            <a:r>
              <a:rPr lang="en-US" altLang="en-US" sz="1200" baseline="30000" dirty="0"/>
              <a:t>O</a:t>
            </a:r>
            <a:r>
              <a:rPr lang="en-US" altLang="en-US" sz="1200" dirty="0"/>
              <a:t>C without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an ignition source being required.</a:t>
            </a:r>
            <a:endParaRPr lang="en-GB" altLang="en-US" sz="1200" dirty="0"/>
          </a:p>
        </p:txBody>
      </p:sp>
      <p:sp>
        <p:nvSpPr>
          <p:cNvPr id="47107" name="Rectangle 102"/>
          <p:cNvSpPr>
            <a:spLocks noChangeArrowheads="1"/>
          </p:cNvSpPr>
          <p:nvPr/>
        </p:nvSpPr>
        <p:spPr bwMode="auto">
          <a:xfrm>
            <a:off x="3228816" y="2282479"/>
            <a:ext cx="24244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Various examples of </a:t>
            </a:r>
            <a:r>
              <a:rPr lang="en-US" altLang="en-US" sz="1200" dirty="0" smtClean="0"/>
              <a:t>COGM </a:t>
            </a:r>
            <a:endParaRPr lang="en-US" altLang="en-US" sz="12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contaminant deposits &amp; pyrophoric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material  in the mains</a:t>
            </a:r>
            <a:endParaRPr lang="en-GB" altLang="en-US" sz="1200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307562" y="5516218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Solid </a:t>
            </a:r>
            <a:r>
              <a:rPr lang="en-US" altLang="en-US" sz="1200" dirty="0" smtClean="0"/>
              <a:t>COGM </a:t>
            </a:r>
            <a:r>
              <a:rPr lang="en-US" altLang="en-US" sz="1200" dirty="0"/>
              <a:t>deposits consist mainly Naphthalene (flammable)</a:t>
            </a:r>
            <a:endParaRPr lang="en-GB" altLang="en-US" sz="1200" dirty="0"/>
          </a:p>
        </p:txBody>
      </p:sp>
      <p:pic>
        <p:nvPicPr>
          <p:cNvPr id="15" name="Picture 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520479"/>
            <a:ext cx="2603500" cy="2170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4290668"/>
            <a:ext cx="2590800" cy="21701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520479"/>
            <a:ext cx="2603500" cy="2170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2" name="TextBox 108"/>
          <p:cNvSpPr txBox="1">
            <a:spLocks noChangeArrowheads="1"/>
          </p:cNvSpPr>
          <p:nvPr/>
        </p:nvSpPr>
        <p:spPr bwMode="auto">
          <a:xfrm>
            <a:off x="6338888" y="3709642"/>
            <a:ext cx="1840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600mm dia Arterial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pic>
        <p:nvPicPr>
          <p:cNvPr id="19" name="Picture 2" descr="S:\Operations\Engineering\SBCO Project\21 By products pics\DSCF14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285904"/>
            <a:ext cx="260350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47689" y="3709642"/>
            <a:ext cx="1840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600mm dia Arterial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sp>
        <p:nvSpPr>
          <p:cNvPr id="21" name="TextBox 108"/>
          <p:cNvSpPr txBox="1">
            <a:spLocks noChangeArrowheads="1"/>
          </p:cNvSpPr>
          <p:nvPr/>
        </p:nvSpPr>
        <p:spPr bwMode="auto">
          <a:xfrm>
            <a:off x="577851" y="6475067"/>
            <a:ext cx="17897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1200mm dia SBCO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6367463" y="6475067"/>
            <a:ext cx="17897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dirty="0"/>
              <a:t>1200mm dia SBCO </a:t>
            </a:r>
            <a:r>
              <a:rPr lang="en-GB" altLang="en-US" sz="1200" dirty="0" smtClean="0"/>
              <a:t>COGM</a:t>
            </a:r>
            <a:endParaRPr lang="en-GB" altLang="en-US" sz="1200" dirty="0"/>
          </a:p>
        </p:txBody>
      </p:sp>
      <p:pic>
        <p:nvPicPr>
          <p:cNvPr id="18" name="Picture 17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3" name="Straight Connector 22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GB" altLang="en-US" sz="2000" b="1" dirty="0" smtClean="0"/>
              <a:t>STSC COGM - 2014 </a:t>
            </a:r>
            <a:r>
              <a:rPr lang="en-GB" altLang="en-US" sz="2000" b="1" dirty="0"/>
              <a:t>Wash Out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 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09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:\Operations\Engineering\SBCO Project\07 Isolation\COG Mains\COG main internal pics\32 LP main West squ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1411798"/>
            <a:ext cx="32639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S:\Operations\Engineering\SBCO Project\07 Isolation\COG Mains\COG main internal pics\33 LP main West squa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2" y="1438786"/>
            <a:ext cx="3228975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S:\Operations\Engineering\SBCO Project\07 Isolation\COG Mains\COG main internal pics\DSCF14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27" y="4397697"/>
            <a:ext cx="277177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S:\Operations\Engineering\SBCO Project\07 Isolation\COG Mains\COG main internal pics\3 East UF @ 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4397697"/>
            <a:ext cx="26987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S:\Operations\Engineering\SBCO Project\07 Isolation\COG Mains\COG main internal pics\8 East UF @ 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7" y="4397697"/>
            <a:ext cx="2640013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462090" y="3908935"/>
            <a:ext cx="1222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Before  washout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778502" y="3908935"/>
            <a:ext cx="12223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Before  washout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133475" y="6496371"/>
            <a:ext cx="1295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During   washout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973513" y="6496371"/>
            <a:ext cx="1295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During   washout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854827" y="6496371"/>
            <a:ext cx="11541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 dirty="0"/>
              <a:t>After  washout</a:t>
            </a:r>
          </a:p>
        </p:txBody>
      </p:sp>
      <p:pic>
        <p:nvPicPr>
          <p:cNvPr id="19" name="Picture 18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– 2015 SBCO By Products Wash Out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8114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PB070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2" y="1292623"/>
            <a:ext cx="3683000" cy="23304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4629152" y="3657999"/>
            <a:ext cx="41497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Partially dug excavation with  clay pipe fitted above DP 88 siphon pot</a:t>
            </a:r>
          </a:p>
        </p:txBody>
      </p:sp>
      <p:pic>
        <p:nvPicPr>
          <p:cNvPr id="49156" name="Picture 6" descr="PB080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" y="1292623"/>
            <a:ext cx="3630612" cy="23304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498477" y="3657999"/>
            <a:ext cx="35655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Exposed  siphon pot DP88 with  stainless steel drain leg</a:t>
            </a:r>
          </a:p>
        </p:txBody>
      </p:sp>
      <p:pic>
        <p:nvPicPr>
          <p:cNvPr id="49158" name="Picture 9" descr="O:\Operations\Engineering\StructuralWorkshop\Inspection\Structural Inspection reports\Energy\Energy 5000\Coke oven Gas Mains\DP88 Siphon point\PB0801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6" y="3934225"/>
            <a:ext cx="3641725" cy="25288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Rectangle 10"/>
          <p:cNvSpPr>
            <a:spLocks noChangeArrowheads="1"/>
          </p:cNvSpPr>
          <p:nvPr/>
        </p:nvSpPr>
        <p:spPr bwMode="auto">
          <a:xfrm>
            <a:off x="1069976" y="6525136"/>
            <a:ext cx="24987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Stone like crust on DP 88 siphon pot</a:t>
            </a:r>
          </a:p>
        </p:txBody>
      </p:sp>
      <p:pic>
        <p:nvPicPr>
          <p:cNvPr id="49160" name="Picture 2" descr="C:\Users\colin.agar\AppData\Local\Microsoft\Windows\Temporary Internet Files\Content.Outlook\OFUKFB1M\EX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484" y="3956562"/>
            <a:ext cx="3673475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1" name="Rectangle 12"/>
          <p:cNvSpPr>
            <a:spLocks noChangeArrowheads="1"/>
          </p:cNvSpPr>
          <p:nvPr/>
        </p:nvSpPr>
        <p:spPr bwMode="auto">
          <a:xfrm>
            <a:off x="4735513" y="6525136"/>
            <a:ext cx="39354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100" dirty="0"/>
              <a:t>Completed excavation with  above DP 88 siphon pot</a:t>
            </a:r>
          </a:p>
        </p:txBody>
      </p:sp>
      <p:sp>
        <p:nvSpPr>
          <p:cNvPr id="49162" name="TextBox 108"/>
          <p:cNvSpPr txBox="1">
            <a:spLocks noChangeArrowheads="1"/>
          </p:cNvSpPr>
          <p:nvPr/>
        </p:nvSpPr>
        <p:spPr bwMode="auto">
          <a:xfrm>
            <a:off x="2002380" y="862657"/>
            <a:ext cx="32738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400" b="1" dirty="0"/>
              <a:t>600mm dia underground </a:t>
            </a:r>
            <a:r>
              <a:rPr lang="en-GB" altLang="en-US" sz="1400" b="1" dirty="0" smtClean="0"/>
              <a:t> arterial COGM</a:t>
            </a:r>
            <a:endParaRPr lang="en-GB" altLang="en-US" sz="1400" b="1" dirty="0"/>
          </a:p>
        </p:txBody>
      </p:sp>
      <p:pic>
        <p:nvPicPr>
          <p:cNvPr id="13" name="Picture 12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34659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– Excavated Inspection of 2014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137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427164" y="893763"/>
            <a:ext cx="6313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altLang="en-US" sz="1800" b="1" dirty="0" smtClean="0">
                <a:latin typeface="+mn-lt"/>
                <a:cs typeface="+mn-cs"/>
              </a:rPr>
              <a:t>Calculation for estimating quantity of residue within COG mains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855913" y="1984375"/>
            <a:ext cx="3346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pi x radius squared x Length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182813" y="1562100"/>
            <a:ext cx="46926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1 metre length of 600 mm dia arterial COG Main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667000" y="2889249"/>
            <a:ext cx="39212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3.14159265 x 0.3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 x </a:t>
            </a:r>
            <a:r>
              <a:rPr lang="en-GB" altLang="en-US" sz="2000" dirty="0" smtClean="0"/>
              <a:t>1m </a:t>
            </a:r>
            <a:r>
              <a:rPr lang="en-GB" altLang="en-US" sz="2000" dirty="0"/>
              <a:t>= </a:t>
            </a:r>
            <a:r>
              <a:rPr lang="en-GB" altLang="en-US" sz="2000" b="1" dirty="0">
                <a:solidFill>
                  <a:srgbClr val="0070C0"/>
                </a:solidFill>
              </a:rPr>
              <a:t>0.2827 m</a:t>
            </a:r>
            <a:r>
              <a:rPr lang="en-GB" altLang="en-US" sz="2000" b="1" baseline="30000" dirty="0">
                <a:solidFill>
                  <a:srgbClr val="0070C0"/>
                </a:solidFill>
              </a:rPr>
              <a:t>3</a:t>
            </a:r>
            <a:endParaRPr lang="en-GB" altLang="en-US" sz="2000" b="1" dirty="0">
              <a:solidFill>
                <a:srgbClr val="0070C0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692527" y="2436813"/>
            <a:ext cx="1673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V = </a:t>
            </a:r>
            <a:r>
              <a:rPr lang="el-GR" altLang="en-US" sz="2000" dirty="0"/>
              <a:t>π </a:t>
            </a:r>
            <a:r>
              <a:rPr lang="en-GB" altLang="en-US" sz="2000" dirty="0"/>
              <a:t>x r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 x L</a:t>
            </a:r>
          </a:p>
        </p:txBody>
      </p:sp>
      <p:pic>
        <p:nvPicPr>
          <p:cNvPr id="20" name="Picture 1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1" name="Straight Connector 20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1653921" y="266231"/>
            <a:ext cx="60437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STSC COGM Quantity of Residue 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841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149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A8CB082A131245A1E8C5E3C5AA0FCF" ma:contentTypeVersion="0" ma:contentTypeDescription="Create a new document." ma:contentTypeScope="" ma:versionID="65a33710b43d9dbbd9533dff64f2810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49B2DF7-4772-4CE1-B5D5-9A9B51F7E139}"/>
</file>

<file path=customXml/itemProps2.xml><?xml version="1.0" encoding="utf-8"?>
<ds:datastoreItem xmlns:ds="http://schemas.openxmlformats.org/officeDocument/2006/customXml" ds:itemID="{E11A0844-9979-42E0-A95B-46B1B8A54D5C}"/>
</file>

<file path=customXml/itemProps3.xml><?xml version="1.0" encoding="utf-8"?>
<ds:datastoreItem xmlns:ds="http://schemas.openxmlformats.org/officeDocument/2006/customXml" ds:itemID="{B7FC97C9-3C0B-47E5-BDA9-FB6B7BEAC032}"/>
</file>

<file path=docProps/app.xml><?xml version="1.0" encoding="utf-8"?>
<Properties xmlns="http://schemas.openxmlformats.org/officeDocument/2006/extended-properties" xmlns:vt="http://schemas.openxmlformats.org/officeDocument/2006/docPropsVTypes">
  <TotalTime>10936</TotalTime>
  <Words>406</Words>
  <Application>Microsoft Office PowerPoint</Application>
  <PresentationFormat>On-screen Show (4:3)</PresentationFormat>
  <Paragraphs>86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Acrobat Document</vt:lpstr>
      <vt:lpstr>Coke Oven Gas Main (COGM)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Sharlein Smales</dc:creator>
  <cp:lastModifiedBy>Nigel Beard</cp:lastModifiedBy>
  <cp:revision>147</cp:revision>
  <cp:lastPrinted>2018-09-07T09:04:33Z</cp:lastPrinted>
  <dcterms:created xsi:type="dcterms:W3CDTF">2016-12-07T16:18:26Z</dcterms:created>
  <dcterms:modified xsi:type="dcterms:W3CDTF">2018-10-05T08:01:31Z</dcterms:modified>
</cp:coreProperties>
</file>