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sldIdLst>
    <p:sldId id="257" r:id="rId6"/>
    <p:sldId id="258" r:id="rId7"/>
    <p:sldId id="259" r:id="rId8"/>
    <p:sldId id="260" r:id="rId9"/>
    <p:sldId id="261" r:id="rId10"/>
    <p:sldId id="262" r:id="rId11"/>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9CEE46-D288-5E68-5FB9-89E12557CF86}" v="132" dt="2023-06-30T17:23:01.788"/>
    <p1510:client id="{4A75D206-A380-4881-93A4-7D901A6DB083}" v="10" vWet="12" dt="2023-06-30T16:01:50.920"/>
    <p1510:client id="{FB3084F4-C8F0-4EC9-F03E-86AC1235A5FD}" v="1319" dt="2023-06-30T16:01:56.6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ler2, Toby (BEIS)" userId="S::toby.miller2@beis.gov.uk::5e988aae-0bf0-455a-9309-68516d5d005e" providerId="AD" clId="Web-{95042F89-DB8C-4ED9-BCA1-63E371EFDF58}"/>
    <pc:docChg chg="mod addSld delSld modSld addMainMaster">
      <pc:chgData name="Miller2, Toby (BEIS)" userId="S::toby.miller2@beis.gov.uk::5e988aae-0bf0-455a-9309-68516d5d005e" providerId="AD" clId="Web-{95042F89-DB8C-4ED9-BCA1-63E371EFDF58}" dt="2023-06-29T16:59:46.789" v="1997"/>
      <pc:docMkLst>
        <pc:docMk/>
      </pc:docMkLst>
      <pc:sldChg chg="del">
        <pc:chgData name="Miller2, Toby (BEIS)" userId="S::toby.miller2@beis.gov.uk::5e988aae-0bf0-455a-9309-68516d5d005e" providerId="AD" clId="Web-{95042F89-DB8C-4ED9-BCA1-63E371EFDF58}" dt="2023-06-29T15:46:16.458" v="2"/>
        <pc:sldMkLst>
          <pc:docMk/>
          <pc:sldMk cId="109857222" sldId="256"/>
        </pc:sldMkLst>
      </pc:sldChg>
      <pc:sldChg chg="delSp modSp add">
        <pc:chgData name="Miller2, Toby (BEIS)" userId="S::toby.miller2@beis.gov.uk::5e988aae-0bf0-455a-9309-68516d5d005e" providerId="AD" clId="Web-{95042F89-DB8C-4ED9-BCA1-63E371EFDF58}" dt="2023-06-29T15:50:05.558" v="198"/>
        <pc:sldMkLst>
          <pc:docMk/>
          <pc:sldMk cId="181025737" sldId="257"/>
        </pc:sldMkLst>
        <pc:spChg chg="mod">
          <ac:chgData name="Miller2, Toby (BEIS)" userId="S::toby.miller2@beis.gov.uk::5e988aae-0bf0-455a-9309-68516d5d005e" providerId="AD" clId="Web-{95042F89-DB8C-4ED9-BCA1-63E371EFDF58}" dt="2023-06-29T15:48:09.804" v="84" actId="20577"/>
          <ac:spMkLst>
            <pc:docMk/>
            <pc:sldMk cId="181025737" sldId="257"/>
            <ac:spMk id="17" creationId="{00000000-0000-0000-0000-000000000000}"/>
          </ac:spMkLst>
        </pc:spChg>
        <pc:spChg chg="del mod">
          <ac:chgData name="Miller2, Toby (BEIS)" userId="S::toby.miller2@beis.gov.uk::5e988aae-0bf0-455a-9309-68516d5d005e" providerId="AD" clId="Web-{95042F89-DB8C-4ED9-BCA1-63E371EFDF58}" dt="2023-06-29T15:50:05.558" v="198"/>
          <ac:spMkLst>
            <pc:docMk/>
            <pc:sldMk cId="181025737" sldId="257"/>
            <ac:spMk id="18" creationId="{00000000-0000-0000-0000-000000000000}"/>
          </ac:spMkLst>
        </pc:spChg>
        <pc:spChg chg="del">
          <ac:chgData name="Miller2, Toby (BEIS)" userId="S::toby.miller2@beis.gov.uk::5e988aae-0bf0-455a-9309-68516d5d005e" providerId="AD" clId="Web-{95042F89-DB8C-4ED9-BCA1-63E371EFDF58}" dt="2023-06-29T15:46:51.552" v="13"/>
          <ac:spMkLst>
            <pc:docMk/>
            <pc:sldMk cId="181025737" sldId="257"/>
            <ac:spMk id="20" creationId="{00000000-0000-0000-0000-000000000000}"/>
          </ac:spMkLst>
        </pc:spChg>
      </pc:sldChg>
      <pc:sldChg chg="addSp delSp modSp new mod modClrScheme chgLayout">
        <pc:chgData name="Miller2, Toby (BEIS)" userId="S::toby.miller2@beis.gov.uk::5e988aae-0bf0-455a-9309-68516d5d005e" providerId="AD" clId="Web-{95042F89-DB8C-4ED9-BCA1-63E371EFDF58}" dt="2023-06-29T16:57:49.238" v="1877"/>
        <pc:sldMkLst>
          <pc:docMk/>
          <pc:sldMk cId="3845501587" sldId="258"/>
        </pc:sldMkLst>
        <pc:spChg chg="mod ord">
          <ac:chgData name="Miller2, Toby (BEIS)" userId="S::toby.miller2@beis.gov.uk::5e988aae-0bf0-455a-9309-68516d5d005e" providerId="AD" clId="Web-{95042F89-DB8C-4ED9-BCA1-63E371EFDF58}" dt="2023-06-29T15:49:11.994" v="170" actId="20577"/>
          <ac:spMkLst>
            <pc:docMk/>
            <pc:sldMk cId="3845501587" sldId="258"/>
            <ac:spMk id="2" creationId="{2EE75476-ECB6-F094-7202-DA85099DA219}"/>
          </ac:spMkLst>
        </pc:spChg>
        <pc:spChg chg="del">
          <ac:chgData name="Miller2, Toby (BEIS)" userId="S::toby.miller2@beis.gov.uk::5e988aae-0bf0-455a-9309-68516d5d005e" providerId="AD" clId="Web-{95042F89-DB8C-4ED9-BCA1-63E371EFDF58}" dt="2023-06-29T15:47:16.584" v="14"/>
          <ac:spMkLst>
            <pc:docMk/>
            <pc:sldMk cId="3845501587" sldId="258"/>
            <ac:spMk id="3" creationId="{C9A25A63-17F4-5F1F-E60D-9EC10D6D926D}"/>
          </ac:spMkLst>
        </pc:spChg>
        <pc:spChg chg="add">
          <ac:chgData name="Miller2, Toby (BEIS)" userId="S::toby.miller2@beis.gov.uk::5e988aae-0bf0-455a-9309-68516d5d005e" providerId="AD" clId="Web-{95042F89-DB8C-4ED9-BCA1-63E371EFDF58}" dt="2023-06-29T15:46:32.771" v="4"/>
          <ac:spMkLst>
            <pc:docMk/>
            <pc:sldMk cId="3845501587" sldId="258"/>
            <ac:spMk id="5" creationId="{56BF7BBD-7512-A099-C921-DE11D0DFD43E}"/>
          </ac:spMkLst>
        </pc:spChg>
        <pc:spChg chg="add del">
          <ac:chgData name="Miller2, Toby (BEIS)" userId="S::toby.miller2@beis.gov.uk::5e988aae-0bf0-455a-9309-68516d5d005e" providerId="AD" clId="Web-{95042F89-DB8C-4ED9-BCA1-63E371EFDF58}" dt="2023-06-29T15:48:19.086" v="85"/>
          <ac:spMkLst>
            <pc:docMk/>
            <pc:sldMk cId="3845501587" sldId="258"/>
            <ac:spMk id="7" creationId="{88E29C53-9577-915F-9129-FACB450B997D}"/>
          </ac:spMkLst>
        </pc:spChg>
        <pc:graphicFrameChg chg="add mod modGraphic">
          <ac:chgData name="Miller2, Toby (BEIS)" userId="S::toby.miller2@beis.gov.uk::5e988aae-0bf0-455a-9309-68516d5d005e" providerId="AD" clId="Web-{95042F89-DB8C-4ED9-BCA1-63E371EFDF58}" dt="2023-06-29T16:57:49.238" v="1877"/>
          <ac:graphicFrameMkLst>
            <pc:docMk/>
            <pc:sldMk cId="3845501587" sldId="258"/>
            <ac:graphicFrameMk id="10" creationId="{1440A463-E35C-8FEE-ECC8-EF7C197A78D6}"/>
          </ac:graphicFrameMkLst>
        </pc:graphicFrameChg>
        <pc:picChg chg="add">
          <ac:chgData name="Miller2, Toby (BEIS)" userId="S::toby.miller2@beis.gov.uk::5e988aae-0bf0-455a-9309-68516d5d005e" providerId="AD" clId="Web-{95042F89-DB8C-4ED9-BCA1-63E371EFDF58}" dt="2023-06-29T15:46:32.817" v="6"/>
          <ac:picMkLst>
            <pc:docMk/>
            <pc:sldMk cId="3845501587" sldId="258"/>
            <ac:picMk id="9" creationId="{2530400F-AE92-EC08-E155-1F528FE7D707}"/>
          </ac:picMkLst>
        </pc:picChg>
      </pc:sldChg>
      <pc:sldChg chg="modSp add replId">
        <pc:chgData name="Miller2, Toby (BEIS)" userId="S::toby.miller2@beis.gov.uk::5e988aae-0bf0-455a-9309-68516d5d005e" providerId="AD" clId="Web-{95042F89-DB8C-4ED9-BCA1-63E371EFDF58}" dt="2023-06-29T16:59:46.789" v="1997"/>
        <pc:sldMkLst>
          <pc:docMk/>
          <pc:sldMk cId="3101269453" sldId="259"/>
        </pc:sldMkLst>
        <pc:spChg chg="mod">
          <ac:chgData name="Miller2, Toby (BEIS)" userId="S::toby.miller2@beis.gov.uk::5e988aae-0bf0-455a-9309-68516d5d005e" providerId="AD" clId="Web-{95042F89-DB8C-4ED9-BCA1-63E371EFDF58}" dt="2023-06-29T15:55:15.285" v="215" actId="20577"/>
          <ac:spMkLst>
            <pc:docMk/>
            <pc:sldMk cId="3101269453" sldId="259"/>
            <ac:spMk id="2" creationId="{2EE75476-ECB6-F094-7202-DA85099DA219}"/>
          </ac:spMkLst>
        </pc:spChg>
        <pc:graphicFrameChg chg="mod modGraphic">
          <ac:chgData name="Miller2, Toby (BEIS)" userId="S::toby.miller2@beis.gov.uk::5e988aae-0bf0-455a-9309-68516d5d005e" providerId="AD" clId="Web-{95042F89-DB8C-4ED9-BCA1-63E371EFDF58}" dt="2023-06-29T16:59:46.789" v="1997"/>
          <ac:graphicFrameMkLst>
            <pc:docMk/>
            <pc:sldMk cId="3101269453" sldId="259"/>
            <ac:graphicFrameMk id="10" creationId="{1440A463-E35C-8FEE-ECC8-EF7C197A78D6}"/>
          </ac:graphicFrameMkLst>
        </pc:graphicFrameChg>
      </pc:sldChg>
      <pc:sldChg chg="modSp add replId">
        <pc:chgData name="Miller2, Toby (BEIS)" userId="S::toby.miller2@beis.gov.uk::5e988aae-0bf0-455a-9309-68516d5d005e" providerId="AD" clId="Web-{95042F89-DB8C-4ED9-BCA1-63E371EFDF58}" dt="2023-06-29T16:54:15.566" v="1736"/>
        <pc:sldMkLst>
          <pc:docMk/>
          <pc:sldMk cId="3192316792" sldId="260"/>
        </pc:sldMkLst>
        <pc:spChg chg="mod">
          <ac:chgData name="Miller2, Toby (BEIS)" userId="S::toby.miller2@beis.gov.uk::5e988aae-0bf0-455a-9309-68516d5d005e" providerId="AD" clId="Web-{95042F89-DB8C-4ED9-BCA1-63E371EFDF58}" dt="2023-06-29T15:57:45.461" v="483" actId="20577"/>
          <ac:spMkLst>
            <pc:docMk/>
            <pc:sldMk cId="3192316792" sldId="260"/>
            <ac:spMk id="2" creationId="{2EE75476-ECB6-F094-7202-DA85099DA219}"/>
          </ac:spMkLst>
        </pc:spChg>
        <pc:graphicFrameChg chg="mod modGraphic">
          <ac:chgData name="Miller2, Toby (BEIS)" userId="S::toby.miller2@beis.gov.uk::5e988aae-0bf0-455a-9309-68516d5d005e" providerId="AD" clId="Web-{95042F89-DB8C-4ED9-BCA1-63E371EFDF58}" dt="2023-06-29T16:54:15.566" v="1736"/>
          <ac:graphicFrameMkLst>
            <pc:docMk/>
            <pc:sldMk cId="3192316792" sldId="260"/>
            <ac:graphicFrameMk id="10" creationId="{1440A463-E35C-8FEE-ECC8-EF7C197A78D6}"/>
          </ac:graphicFrameMkLst>
        </pc:graphicFrameChg>
      </pc:sldChg>
      <pc:sldChg chg="modSp add replId">
        <pc:chgData name="Miller2, Toby (BEIS)" userId="S::toby.miller2@beis.gov.uk::5e988aae-0bf0-455a-9309-68516d5d005e" providerId="AD" clId="Web-{95042F89-DB8C-4ED9-BCA1-63E371EFDF58}" dt="2023-06-29T16:51:55.279" v="1484"/>
        <pc:sldMkLst>
          <pc:docMk/>
          <pc:sldMk cId="4232033392" sldId="261"/>
        </pc:sldMkLst>
        <pc:spChg chg="mod">
          <ac:chgData name="Miller2, Toby (BEIS)" userId="S::toby.miller2@beis.gov.uk::5e988aae-0bf0-455a-9309-68516d5d005e" providerId="AD" clId="Web-{95042F89-DB8C-4ED9-BCA1-63E371EFDF58}" dt="2023-06-29T16:04:25.112" v="840" actId="20577"/>
          <ac:spMkLst>
            <pc:docMk/>
            <pc:sldMk cId="4232033392" sldId="261"/>
            <ac:spMk id="2" creationId="{2EE75476-ECB6-F094-7202-DA85099DA219}"/>
          </ac:spMkLst>
        </pc:spChg>
        <pc:graphicFrameChg chg="mod modGraphic">
          <ac:chgData name="Miller2, Toby (BEIS)" userId="S::toby.miller2@beis.gov.uk::5e988aae-0bf0-455a-9309-68516d5d005e" providerId="AD" clId="Web-{95042F89-DB8C-4ED9-BCA1-63E371EFDF58}" dt="2023-06-29T16:51:55.279" v="1484"/>
          <ac:graphicFrameMkLst>
            <pc:docMk/>
            <pc:sldMk cId="4232033392" sldId="261"/>
            <ac:graphicFrameMk id="10" creationId="{1440A463-E35C-8FEE-ECC8-EF7C197A78D6}"/>
          </ac:graphicFrameMkLst>
        </pc:graphicFrameChg>
      </pc:sldChg>
      <pc:sldChg chg="modSp add replId">
        <pc:chgData name="Miller2, Toby (BEIS)" userId="S::toby.miller2@beis.gov.uk::5e988aae-0bf0-455a-9309-68516d5d005e" providerId="AD" clId="Web-{95042F89-DB8C-4ED9-BCA1-63E371EFDF58}" dt="2023-06-29T16:36:21.477" v="1345"/>
        <pc:sldMkLst>
          <pc:docMk/>
          <pc:sldMk cId="2393574040" sldId="262"/>
        </pc:sldMkLst>
        <pc:spChg chg="mod">
          <ac:chgData name="Miller2, Toby (BEIS)" userId="S::toby.miller2@beis.gov.uk::5e988aae-0bf0-455a-9309-68516d5d005e" providerId="AD" clId="Web-{95042F89-DB8C-4ED9-BCA1-63E371EFDF58}" dt="2023-06-29T16:06:43.288" v="1073" actId="20577"/>
          <ac:spMkLst>
            <pc:docMk/>
            <pc:sldMk cId="2393574040" sldId="262"/>
            <ac:spMk id="2" creationId="{2EE75476-ECB6-F094-7202-DA85099DA219}"/>
          </ac:spMkLst>
        </pc:spChg>
        <pc:graphicFrameChg chg="mod modGraphic">
          <ac:chgData name="Miller2, Toby (BEIS)" userId="S::toby.miller2@beis.gov.uk::5e988aae-0bf0-455a-9309-68516d5d005e" providerId="AD" clId="Web-{95042F89-DB8C-4ED9-BCA1-63E371EFDF58}" dt="2023-06-29T16:36:21.477" v="1345"/>
          <ac:graphicFrameMkLst>
            <pc:docMk/>
            <pc:sldMk cId="2393574040" sldId="262"/>
            <ac:graphicFrameMk id="10" creationId="{1440A463-E35C-8FEE-ECC8-EF7C197A78D6}"/>
          </ac:graphicFrameMkLst>
        </pc:graphicFrameChg>
      </pc:sldChg>
      <pc:sldMasterChg chg="add addSldLayout">
        <pc:chgData name="Miller2, Toby (BEIS)" userId="S::toby.miller2@beis.gov.uk::5e988aae-0bf0-455a-9309-68516d5d005e" providerId="AD" clId="Web-{95042F89-DB8C-4ED9-BCA1-63E371EFDF58}" dt="2023-06-29T15:46:13.739" v="1"/>
        <pc:sldMasterMkLst>
          <pc:docMk/>
          <pc:sldMasterMk cId="3823892114" sldId="2147483648"/>
        </pc:sldMasterMkLst>
        <pc:sldLayoutChg chg="add">
          <pc:chgData name="Miller2, Toby (BEIS)" userId="S::toby.miller2@beis.gov.uk::5e988aae-0bf0-455a-9309-68516d5d005e" providerId="AD" clId="Web-{95042F89-DB8C-4ED9-BCA1-63E371EFDF58}" dt="2023-06-29T15:46:13.739" v="1"/>
          <pc:sldLayoutMkLst>
            <pc:docMk/>
            <pc:sldMasterMk cId="3823892114" sldId="2147483648"/>
            <pc:sldLayoutMk cId="1651785086" sldId="2147483649"/>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1136570520" sldId="2147483650"/>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1223251715" sldId="2147483651"/>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2815355215" sldId="2147483652"/>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4199116454" sldId="2147483653"/>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3421074416" sldId="2147483654"/>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1116678110" sldId="2147483655"/>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2553694320" sldId="2147483656"/>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3470000508" sldId="2147483657"/>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3473360922" sldId="2147483658"/>
          </pc:sldLayoutMkLst>
        </pc:sldLayoutChg>
        <pc:sldLayoutChg chg="add">
          <pc:chgData name="Miller2, Toby (BEIS)" userId="S::toby.miller2@beis.gov.uk::5e988aae-0bf0-455a-9309-68516d5d005e" providerId="AD" clId="Web-{95042F89-DB8C-4ED9-BCA1-63E371EFDF58}" dt="2023-06-29T15:46:13.739" v="1"/>
          <pc:sldLayoutMkLst>
            <pc:docMk/>
            <pc:sldMasterMk cId="3823892114" sldId="2147483648"/>
            <pc:sldLayoutMk cId="3431553137" sldId="2147483659"/>
          </pc:sldLayoutMkLst>
        </pc:sldLayoutChg>
      </pc:sldMasterChg>
    </pc:docChg>
  </pc:docChgLst>
  <pc:docChgLst>
    <pc:chgData name="Miller2, Toby (BEIS)" userId="5e988aae-0bf0-455a-9309-68516d5d005e" providerId="ADAL" clId="{E255F525-43F1-48FB-AB52-A032E0F25508}"/>
    <pc:docChg chg="custSel modSld">
      <pc:chgData name="Miller2, Toby (BEIS)" userId="5e988aae-0bf0-455a-9309-68516d5d005e" providerId="ADAL" clId="{E255F525-43F1-48FB-AB52-A032E0F25508}" dt="2023-06-30T17:24:18.373" v="0" actId="33524"/>
      <pc:docMkLst>
        <pc:docMk/>
      </pc:docMkLst>
      <pc:sldChg chg="modSp mod">
        <pc:chgData name="Miller2, Toby (BEIS)" userId="5e988aae-0bf0-455a-9309-68516d5d005e" providerId="ADAL" clId="{E255F525-43F1-48FB-AB52-A032E0F25508}" dt="2023-06-30T17:24:18.373" v="0" actId="33524"/>
        <pc:sldMkLst>
          <pc:docMk/>
          <pc:sldMk cId="3845501587" sldId="258"/>
        </pc:sldMkLst>
        <pc:graphicFrameChg chg="modGraphic">
          <ac:chgData name="Miller2, Toby (BEIS)" userId="5e988aae-0bf0-455a-9309-68516d5d005e" providerId="ADAL" clId="{E255F525-43F1-48FB-AB52-A032E0F25508}" dt="2023-06-30T17:24:18.373" v="0" actId="33524"/>
          <ac:graphicFrameMkLst>
            <pc:docMk/>
            <pc:sldMk cId="3845501587" sldId="258"/>
            <ac:graphicFrameMk id="10" creationId="{1440A463-E35C-8FEE-ECC8-EF7C197A78D6}"/>
          </ac:graphicFrameMkLst>
        </pc:graphicFrameChg>
      </pc:sldChg>
    </pc:docChg>
  </pc:docChgLst>
  <pc:docChgLst>
    <pc:chgData name="Miller2, Toby (BEIS)" userId="S::toby.miller2@beis.gov.uk::5e988aae-0bf0-455a-9309-68516d5d005e" providerId="AD" clId="Web-{1F9CEE46-D288-5E68-5FB9-89E12557CF86}"/>
    <pc:docChg chg="modSld">
      <pc:chgData name="Miller2, Toby (BEIS)" userId="S::toby.miller2@beis.gov.uk::5e988aae-0bf0-455a-9309-68516d5d005e" providerId="AD" clId="Web-{1F9CEE46-D288-5E68-5FB9-89E12557CF86}" dt="2023-06-30T17:23:01.038" v="104"/>
      <pc:docMkLst>
        <pc:docMk/>
      </pc:docMkLst>
      <pc:sldChg chg="modSp">
        <pc:chgData name="Miller2, Toby (BEIS)" userId="S::toby.miller2@beis.gov.uk::5e988aae-0bf0-455a-9309-68516d5d005e" providerId="AD" clId="Web-{1F9CEE46-D288-5E68-5FB9-89E12557CF86}" dt="2023-06-30T17:23:01.038" v="104"/>
        <pc:sldMkLst>
          <pc:docMk/>
          <pc:sldMk cId="3101269453" sldId="259"/>
        </pc:sldMkLst>
        <pc:graphicFrameChg chg="mod modGraphic">
          <ac:chgData name="Miller2, Toby (BEIS)" userId="S::toby.miller2@beis.gov.uk::5e988aae-0bf0-455a-9309-68516d5d005e" providerId="AD" clId="Web-{1F9CEE46-D288-5E68-5FB9-89E12557CF86}" dt="2023-06-30T17:23:01.038" v="104"/>
          <ac:graphicFrameMkLst>
            <pc:docMk/>
            <pc:sldMk cId="3101269453" sldId="259"/>
            <ac:graphicFrameMk id="10" creationId="{1440A463-E35C-8FEE-ECC8-EF7C197A78D6}"/>
          </ac:graphicFrameMkLst>
        </pc:graphicFrameChg>
      </pc:sldChg>
      <pc:sldChg chg="modSp">
        <pc:chgData name="Miller2, Toby (BEIS)" userId="S::toby.miller2@beis.gov.uk::5e988aae-0bf0-455a-9309-68516d5d005e" providerId="AD" clId="Web-{1F9CEE46-D288-5E68-5FB9-89E12557CF86}" dt="2023-06-30T17:22:07.409" v="21"/>
        <pc:sldMkLst>
          <pc:docMk/>
          <pc:sldMk cId="2393574040" sldId="262"/>
        </pc:sldMkLst>
        <pc:graphicFrameChg chg="mod modGraphic">
          <ac:chgData name="Miller2, Toby (BEIS)" userId="S::toby.miller2@beis.gov.uk::5e988aae-0bf0-455a-9309-68516d5d005e" providerId="AD" clId="Web-{1F9CEE46-D288-5E68-5FB9-89E12557CF86}" dt="2023-06-30T17:22:07.409" v="21"/>
          <ac:graphicFrameMkLst>
            <pc:docMk/>
            <pc:sldMk cId="2393574040" sldId="262"/>
            <ac:graphicFrameMk id="10" creationId="{1440A463-E35C-8FEE-ECC8-EF7C197A78D6}"/>
          </ac:graphicFrameMkLst>
        </pc:graphicFrameChg>
      </pc:sldChg>
    </pc:docChg>
  </pc:docChgLst>
  <pc:docChgLst>
    <pc:chgData name="Miller2, Toby (BEIS)" userId="S::toby.miller2@beis.gov.uk::5e988aae-0bf0-455a-9309-68516d5d005e" providerId="AD" clId="Web-{FB3084F4-C8F0-4EC9-F03E-86AC1235A5FD}"/>
    <pc:docChg chg="modSld">
      <pc:chgData name="Miller2, Toby (BEIS)" userId="S::toby.miller2@beis.gov.uk::5e988aae-0bf0-455a-9309-68516d5d005e" providerId="AD" clId="Web-{FB3084F4-C8F0-4EC9-F03E-86AC1235A5FD}" dt="2023-06-30T16:01:56.663" v="1282"/>
      <pc:docMkLst>
        <pc:docMk/>
      </pc:docMkLst>
      <pc:sldChg chg="modSp">
        <pc:chgData name="Miller2, Toby (BEIS)" userId="S::toby.miller2@beis.gov.uk::5e988aae-0bf0-455a-9309-68516d5d005e" providerId="AD" clId="Web-{FB3084F4-C8F0-4EC9-F03E-86AC1235A5FD}" dt="2023-06-30T08:43:39.747" v="316"/>
        <pc:sldMkLst>
          <pc:docMk/>
          <pc:sldMk cId="3845501587" sldId="258"/>
        </pc:sldMkLst>
        <pc:graphicFrameChg chg="mod modGraphic">
          <ac:chgData name="Miller2, Toby (BEIS)" userId="S::toby.miller2@beis.gov.uk::5e988aae-0bf0-455a-9309-68516d5d005e" providerId="AD" clId="Web-{FB3084F4-C8F0-4EC9-F03E-86AC1235A5FD}" dt="2023-06-30T08:43:39.747" v="316"/>
          <ac:graphicFrameMkLst>
            <pc:docMk/>
            <pc:sldMk cId="3845501587" sldId="258"/>
            <ac:graphicFrameMk id="10" creationId="{1440A463-E35C-8FEE-ECC8-EF7C197A78D6}"/>
          </ac:graphicFrameMkLst>
        </pc:graphicFrameChg>
      </pc:sldChg>
      <pc:sldChg chg="modSp">
        <pc:chgData name="Miller2, Toby (BEIS)" userId="S::toby.miller2@beis.gov.uk::5e988aae-0bf0-455a-9309-68516d5d005e" providerId="AD" clId="Web-{FB3084F4-C8F0-4EC9-F03E-86AC1235A5FD}" dt="2023-06-30T15:55:22.994" v="1152"/>
        <pc:sldMkLst>
          <pc:docMk/>
          <pc:sldMk cId="3101269453" sldId="259"/>
        </pc:sldMkLst>
        <pc:graphicFrameChg chg="mod modGraphic">
          <ac:chgData name="Miller2, Toby (BEIS)" userId="S::toby.miller2@beis.gov.uk::5e988aae-0bf0-455a-9309-68516d5d005e" providerId="AD" clId="Web-{FB3084F4-C8F0-4EC9-F03E-86AC1235A5FD}" dt="2023-06-30T15:55:22.994" v="1152"/>
          <ac:graphicFrameMkLst>
            <pc:docMk/>
            <pc:sldMk cId="3101269453" sldId="259"/>
            <ac:graphicFrameMk id="10" creationId="{1440A463-E35C-8FEE-ECC8-EF7C197A78D6}"/>
          </ac:graphicFrameMkLst>
        </pc:graphicFrameChg>
      </pc:sldChg>
      <pc:sldChg chg="modSp">
        <pc:chgData name="Miller2, Toby (BEIS)" userId="S::toby.miller2@beis.gov.uk::5e988aae-0bf0-455a-9309-68516d5d005e" providerId="AD" clId="Web-{FB3084F4-C8F0-4EC9-F03E-86AC1235A5FD}" dt="2023-06-30T11:30:28.376" v="1116"/>
        <pc:sldMkLst>
          <pc:docMk/>
          <pc:sldMk cId="3192316792" sldId="260"/>
        </pc:sldMkLst>
        <pc:graphicFrameChg chg="mod modGraphic">
          <ac:chgData name="Miller2, Toby (BEIS)" userId="S::toby.miller2@beis.gov.uk::5e988aae-0bf0-455a-9309-68516d5d005e" providerId="AD" clId="Web-{FB3084F4-C8F0-4EC9-F03E-86AC1235A5FD}" dt="2023-06-30T11:30:28.376" v="1116"/>
          <ac:graphicFrameMkLst>
            <pc:docMk/>
            <pc:sldMk cId="3192316792" sldId="260"/>
            <ac:graphicFrameMk id="10" creationId="{1440A463-E35C-8FEE-ECC8-EF7C197A78D6}"/>
          </ac:graphicFrameMkLst>
        </pc:graphicFrameChg>
      </pc:sldChg>
      <pc:sldChg chg="modSp">
        <pc:chgData name="Miller2, Toby (BEIS)" userId="S::toby.miller2@beis.gov.uk::5e988aae-0bf0-455a-9309-68516d5d005e" providerId="AD" clId="Web-{FB3084F4-C8F0-4EC9-F03E-86AC1235A5FD}" dt="2023-06-30T16:01:56.663" v="1282"/>
        <pc:sldMkLst>
          <pc:docMk/>
          <pc:sldMk cId="4232033392" sldId="261"/>
        </pc:sldMkLst>
        <pc:graphicFrameChg chg="mod modGraphic">
          <ac:chgData name="Miller2, Toby (BEIS)" userId="S::toby.miller2@beis.gov.uk::5e988aae-0bf0-455a-9309-68516d5d005e" providerId="AD" clId="Web-{FB3084F4-C8F0-4EC9-F03E-86AC1235A5FD}" dt="2023-06-30T16:01:56.663" v="1282"/>
          <ac:graphicFrameMkLst>
            <pc:docMk/>
            <pc:sldMk cId="4232033392" sldId="261"/>
            <ac:graphicFrameMk id="10" creationId="{1440A463-E35C-8FEE-ECC8-EF7C197A78D6}"/>
          </ac:graphicFrameMkLst>
        </pc:graphicFrameChg>
      </pc:sldChg>
      <pc:sldChg chg="modSp">
        <pc:chgData name="Miller2, Toby (BEIS)" userId="S::toby.miller2@beis.gov.uk::5e988aae-0bf0-455a-9309-68516d5d005e" providerId="AD" clId="Web-{FB3084F4-C8F0-4EC9-F03E-86AC1235A5FD}" dt="2023-06-30T15:30:53.551" v="1128"/>
        <pc:sldMkLst>
          <pc:docMk/>
          <pc:sldMk cId="2393574040" sldId="262"/>
        </pc:sldMkLst>
        <pc:graphicFrameChg chg="mod modGraphic">
          <ac:chgData name="Miller2, Toby (BEIS)" userId="S::toby.miller2@beis.gov.uk::5e988aae-0bf0-455a-9309-68516d5d005e" providerId="AD" clId="Web-{FB3084F4-C8F0-4EC9-F03E-86AC1235A5FD}" dt="2023-06-30T15:30:53.551" v="1128"/>
          <ac:graphicFrameMkLst>
            <pc:docMk/>
            <pc:sldMk cId="2393574040" sldId="262"/>
            <ac:graphicFrameMk id="10" creationId="{1440A463-E35C-8FEE-ECC8-EF7C197A78D6}"/>
          </ac:graphicFrameMkLst>
        </pc:graphicFrameChg>
      </pc:sldChg>
    </pc:docChg>
  </pc:docChgLst>
  <pc:docChgLst>
    <pc:chgData name="Newport Gay, Jessica (NZBI - Domestic)" userId="fe8e796a-7f96-40d1-a172-0af4f5f55ce5" providerId="ADAL" clId="{4A75D206-A380-4881-93A4-7D901A6DB083}"/>
    <pc:docChg chg="custSel modSld modMainMaster">
      <pc:chgData name="Newport Gay, Jessica (NZBI - Domestic)" userId="fe8e796a-7f96-40d1-a172-0af4f5f55ce5" providerId="ADAL" clId="{4A75D206-A380-4881-93A4-7D901A6DB083}" dt="2023-06-30T16:00:48.965" v="5" actId="15"/>
      <pc:docMkLst>
        <pc:docMk/>
      </pc:docMkLst>
      <pc:sldChg chg="modSp mod">
        <pc:chgData name="Newport Gay, Jessica (NZBI - Domestic)" userId="fe8e796a-7f96-40d1-a172-0af4f5f55ce5" providerId="ADAL" clId="{4A75D206-A380-4881-93A4-7D901A6DB083}" dt="2023-06-30T16:00:48.965" v="5" actId="15"/>
        <pc:sldMkLst>
          <pc:docMk/>
          <pc:sldMk cId="3845501587" sldId="258"/>
        </pc:sldMkLst>
        <pc:graphicFrameChg chg="modGraphic">
          <ac:chgData name="Newport Gay, Jessica (NZBI - Domestic)" userId="fe8e796a-7f96-40d1-a172-0af4f5f55ce5" providerId="ADAL" clId="{4A75D206-A380-4881-93A4-7D901A6DB083}" dt="2023-06-30T16:00:48.965" v="5" actId="15"/>
          <ac:graphicFrameMkLst>
            <pc:docMk/>
            <pc:sldMk cId="3845501587" sldId="258"/>
            <ac:graphicFrameMk id="10" creationId="{1440A463-E35C-8FEE-ECC8-EF7C197A78D6}"/>
          </ac:graphicFrameMkLst>
        </pc:graphicFrameChg>
      </pc:sldChg>
      <pc:sldMasterChg chg="delSp mod">
        <pc:chgData name="Newport Gay, Jessica (NZBI - Domestic)" userId="fe8e796a-7f96-40d1-a172-0af4f5f55ce5" providerId="ADAL" clId="{4A75D206-A380-4881-93A4-7D901A6DB083}" dt="2023-06-30T16:00:46.096" v="4"/>
        <pc:sldMasterMkLst>
          <pc:docMk/>
          <pc:sldMasterMk cId="3823892114" sldId="2147483648"/>
        </pc:sldMasterMkLst>
        <pc:spChg chg="del">
          <ac:chgData name="Newport Gay, Jessica (NZBI - Domestic)" userId="fe8e796a-7f96-40d1-a172-0af4f5f55ce5" providerId="ADAL" clId="{4A75D206-A380-4881-93A4-7D901A6DB083}" dt="2023-06-30T16:00:46.096" v="4"/>
          <ac:spMkLst>
            <pc:docMk/>
            <pc:sldMasterMk cId="3823892114" sldId="2147483648"/>
            <ac:spMk id="7" creationId="{877AED7B-BDCB-439D-A17A-D322E2D6E40C}"/>
          </ac:spMkLst>
        </pc:spChg>
        <pc:spChg chg="del">
          <ac:chgData name="Newport Gay, Jessica (NZBI - Domestic)" userId="fe8e796a-7f96-40d1-a172-0af4f5f55ce5" providerId="ADAL" clId="{4A75D206-A380-4881-93A4-7D901A6DB083}" dt="2023-06-30T16:00:46.095" v="2"/>
          <ac:spMkLst>
            <pc:docMk/>
            <pc:sldMasterMk cId="3823892114" sldId="2147483648"/>
            <ac:spMk id="8" creationId="{67FFA5CB-DE6E-4EF3-B77F-13643D3493EC}"/>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333D1-B6AF-4697-803E-F599BB01E384}" type="datetimeFigureOut">
              <a:t>6/30/2023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B342A8-E959-48E7-8FBD-16B2257BE540}" type="slidenum">
              <a:t>‹#›</a:t>
            </a:fld>
            <a:endParaRPr lang="en-GB"/>
          </a:p>
        </p:txBody>
      </p:sp>
    </p:spTree>
    <p:extLst>
      <p:ext uri="{BB962C8B-B14F-4D97-AF65-F5344CB8AC3E}">
        <p14:creationId xmlns:p14="http://schemas.microsoft.com/office/powerpoint/2010/main" val="2717529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10"/>
          </p:nvPr>
        </p:nvSpPr>
        <p:spPr/>
        <p:txBody>
          <a:bodyPr/>
          <a:lstStyle/>
          <a:p>
            <a:fld id="{59CE919A-C258-4951-B460-E2B2A8FEF6DD}" type="slidenum">
              <a:rPr lang="en-GB" smtClean="0"/>
              <a:t>1</a:t>
            </a:fld>
            <a:endParaRPr lang="en-GB"/>
          </a:p>
        </p:txBody>
      </p:sp>
    </p:spTree>
    <p:extLst>
      <p:ext uri="{BB962C8B-B14F-4D97-AF65-F5344CB8AC3E}">
        <p14:creationId xmlns:p14="http://schemas.microsoft.com/office/powerpoint/2010/main" val="777988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6835573-2FEE-41FC-A9D8-69E6A7D0C281}"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65178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835573-2FEE-41FC-A9D8-69E6A7D0C281}"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73360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835573-2FEE-41FC-A9D8-69E6A7D0C281}"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31553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835573-2FEE-41FC-A9D8-69E6A7D0C281}"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13657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835573-2FEE-41FC-A9D8-69E6A7D0C281}"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22325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6835573-2FEE-41FC-A9D8-69E6A7D0C281}"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2815355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6835573-2FEE-41FC-A9D8-69E6A7D0C281}" type="datetimeFigureOut">
              <a:rPr lang="en-GB" smtClean="0"/>
              <a:t>30/06/2023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4199116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6835573-2FEE-41FC-A9D8-69E6A7D0C281}" type="datetimeFigureOut">
              <a:rPr lang="en-GB" smtClean="0"/>
              <a:t>30/06/2023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21074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35573-2FEE-41FC-A9D8-69E6A7D0C281}" type="datetimeFigureOut">
              <a:rPr lang="en-GB" smtClean="0"/>
              <a:t>30/06/2023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11667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835573-2FEE-41FC-A9D8-69E6A7D0C281}"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255369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835573-2FEE-41FC-A9D8-69E6A7D0C281}"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3470000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35573-2FEE-41FC-A9D8-69E6A7D0C281}" type="datetimeFigureOut">
              <a:rPr lang="en-GB" smtClean="0"/>
              <a:t>30/06/2023</a:t>
            </a:fld>
            <a:endParaRPr lang="en-GB"/>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23101-2CF2-4830-9078-CC565604177F}" type="slidenum">
              <a:rPr lang="en-GB" smtClean="0"/>
              <a:t>‹#›</a:t>
            </a:fld>
            <a:endParaRPr lang="en-GB"/>
          </a:p>
        </p:txBody>
      </p:sp>
    </p:spTree>
    <p:extLst>
      <p:ext uri="{BB962C8B-B14F-4D97-AF65-F5344CB8AC3E}">
        <p14:creationId xmlns:p14="http://schemas.microsoft.com/office/powerpoint/2010/main" val="3823892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8D287C-808B-C3D8-096C-780FC9F07AC3}"/>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a:cxnSpLocks/>
          </p:cNvCxnSpPr>
          <p:nvPr/>
        </p:nvCxnSpPr>
        <p:spPr>
          <a:xfrm>
            <a:off x="335360" y="1268760"/>
            <a:ext cx="10945216"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335360" y="1370301"/>
            <a:ext cx="10945216" cy="1256355"/>
          </a:xfrm>
          <a:prstGeom prst="rect">
            <a:avLst/>
          </a:prstGeom>
        </p:spPr>
        <p:txBody>
          <a:bodyPr anchor="t">
            <a:noAutofit/>
          </a:bodyPr>
          <a:lstStyle>
            <a:lvl1pPr algn="l">
              <a:defRPr sz="5000"/>
            </a:lvl1pPr>
          </a:lstStyle>
          <a:p>
            <a:r>
              <a:rPr lang="en-US" sz="4800">
                <a:solidFill>
                  <a:schemeClr val="accent2"/>
                </a:solidFill>
                <a:latin typeface="Arial"/>
                <a:cs typeface="Arial"/>
              </a:rPr>
              <a:t>Technical Assistance Facility 2 Proposed Pricing Approach </a:t>
            </a:r>
            <a:endParaRPr lang="en-US" sz="4800">
              <a:solidFill>
                <a:schemeClr val="accent2"/>
              </a:solidFill>
              <a:latin typeface="Arial" panose="020B0604020202020204" pitchFamily="34" charset="0"/>
              <a:cs typeface="Arial" panose="020B0604020202020204" pitchFamily="34" charset="0"/>
            </a:endParaRPr>
          </a:p>
        </p:txBody>
      </p:sp>
      <p:pic>
        <p:nvPicPr>
          <p:cNvPr id="3" name="Picture 2" descr="A picture containing text, font, graphics, graphic design&#10;&#10;Description automatically generated">
            <a:extLst>
              <a:ext uri="{FF2B5EF4-FFF2-40B4-BE49-F238E27FC236}">
                <a16:creationId xmlns:a16="http://schemas.microsoft.com/office/drawing/2014/main" id="{D807306D-BAF2-2258-E396-047FA1555D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spTree>
    <p:extLst>
      <p:ext uri="{BB962C8B-B14F-4D97-AF65-F5344CB8AC3E}">
        <p14:creationId xmlns:p14="http://schemas.microsoft.com/office/powerpoint/2010/main" val="181025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5476-ECB6-F094-7202-DA85099DA219}"/>
              </a:ext>
            </a:extLst>
          </p:cNvPr>
          <p:cNvSpPr>
            <a:spLocks noGrp="1"/>
          </p:cNvSpPr>
          <p:nvPr>
            <p:ph type="title"/>
          </p:nvPr>
        </p:nvSpPr>
        <p:spPr>
          <a:xfrm>
            <a:off x="609600" y="274638"/>
            <a:ext cx="10972800" cy="576147"/>
          </a:xfrm>
        </p:spPr>
        <p:txBody>
          <a:bodyPr>
            <a:normAutofit/>
          </a:bodyPr>
          <a:lstStyle/>
          <a:p>
            <a:pPr algn="l"/>
            <a:r>
              <a:rPr lang="en-GB" sz="2800" b="1" u="sng">
                <a:cs typeface="Arial"/>
              </a:rPr>
              <a:t>Capability Building</a:t>
            </a:r>
            <a:endParaRPr lang="en-US" sz="2800">
              <a:cs typeface="Arial" panose="020B0604020202020204"/>
            </a:endParaRPr>
          </a:p>
        </p:txBody>
      </p:sp>
      <p:sp>
        <p:nvSpPr>
          <p:cNvPr id="5" name="Rectangle 4">
            <a:extLst>
              <a:ext uri="{FF2B5EF4-FFF2-40B4-BE49-F238E27FC236}">
                <a16:creationId xmlns:a16="http://schemas.microsoft.com/office/drawing/2014/main" id="{56BF7BBD-7512-A099-C921-DE11D0DFD43E}"/>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text, font, graphics, graphic design&#10;&#10;Description automatically generated">
            <a:extLst>
              <a:ext uri="{FF2B5EF4-FFF2-40B4-BE49-F238E27FC236}">
                <a16:creationId xmlns:a16="http://schemas.microsoft.com/office/drawing/2014/main" id="{2530400F-AE92-EC08-E155-1F528FE7D7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graphicFrame>
        <p:nvGraphicFramePr>
          <p:cNvPr id="10" name="Table 10">
            <a:extLst>
              <a:ext uri="{FF2B5EF4-FFF2-40B4-BE49-F238E27FC236}">
                <a16:creationId xmlns:a16="http://schemas.microsoft.com/office/drawing/2014/main" id="{1440A463-E35C-8FEE-ECC8-EF7C197A78D6}"/>
              </a:ext>
            </a:extLst>
          </p:cNvPr>
          <p:cNvGraphicFramePr>
            <a:graphicFrameLocks noGrp="1"/>
          </p:cNvGraphicFramePr>
          <p:nvPr>
            <p:extLst>
              <p:ext uri="{D42A27DB-BD31-4B8C-83A1-F6EECF244321}">
                <p14:modId xmlns:p14="http://schemas.microsoft.com/office/powerpoint/2010/main" val="3940935681"/>
              </p:ext>
            </p:extLst>
          </p:nvPr>
        </p:nvGraphicFramePr>
        <p:xfrm>
          <a:off x="636363" y="898937"/>
          <a:ext cx="11197679" cy="5400040"/>
        </p:xfrm>
        <a:graphic>
          <a:graphicData uri="http://schemas.openxmlformats.org/drawingml/2006/table">
            <a:tbl>
              <a:tblPr firstRow="1" bandRow="1">
                <a:tableStyleId>{5C22544A-7EE6-4342-B048-85BDC9FD1C3A}</a:tableStyleId>
              </a:tblPr>
              <a:tblGrid>
                <a:gridCol w="1523998">
                  <a:extLst>
                    <a:ext uri="{9D8B030D-6E8A-4147-A177-3AD203B41FA5}">
                      <a16:colId xmlns:a16="http://schemas.microsoft.com/office/drawing/2014/main" val="972728318"/>
                    </a:ext>
                  </a:extLst>
                </a:gridCol>
                <a:gridCol w="5399048">
                  <a:extLst>
                    <a:ext uri="{9D8B030D-6E8A-4147-A177-3AD203B41FA5}">
                      <a16:colId xmlns:a16="http://schemas.microsoft.com/office/drawing/2014/main" val="801199147"/>
                    </a:ext>
                  </a:extLst>
                </a:gridCol>
                <a:gridCol w="4274633">
                  <a:extLst>
                    <a:ext uri="{9D8B030D-6E8A-4147-A177-3AD203B41FA5}">
                      <a16:colId xmlns:a16="http://schemas.microsoft.com/office/drawing/2014/main" val="2568402308"/>
                    </a:ext>
                  </a:extLst>
                </a:gridCol>
              </a:tblGrid>
              <a:tr h="370840">
                <a:tc>
                  <a:txBody>
                    <a:bodyPr/>
                    <a:lstStyle/>
                    <a:p>
                      <a:r>
                        <a:rPr lang="en-GB" sz="1600"/>
                        <a:t>Requirement </a:t>
                      </a:r>
                    </a:p>
                  </a:txBody>
                  <a:tcPr/>
                </a:tc>
                <a:tc>
                  <a:txBody>
                    <a:bodyPr/>
                    <a:lstStyle/>
                    <a:p>
                      <a:r>
                        <a:rPr lang="en-GB" sz="1600"/>
                        <a:t>Explanation</a:t>
                      </a:r>
                    </a:p>
                  </a:txBody>
                  <a:tcPr/>
                </a:tc>
                <a:tc>
                  <a:txBody>
                    <a:bodyPr/>
                    <a:lstStyle/>
                    <a:p>
                      <a:r>
                        <a:rPr lang="en-GB" sz="1600"/>
                        <a:t>Proposed Pricing Approach </a:t>
                      </a:r>
                    </a:p>
                  </a:txBody>
                  <a:tcPr/>
                </a:tc>
                <a:extLst>
                  <a:ext uri="{0D108BD9-81ED-4DB2-BD59-A6C34878D82A}">
                    <a16:rowId xmlns:a16="http://schemas.microsoft.com/office/drawing/2014/main" val="928789499"/>
                  </a:ext>
                </a:extLst>
              </a:tr>
              <a:tr h="370840">
                <a:tc>
                  <a:txBody>
                    <a:bodyPr/>
                    <a:lstStyle/>
                    <a:p>
                      <a:r>
                        <a:rPr lang="en-GB" sz="1200"/>
                        <a:t>Masterclasses</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Expert-led online session with presentation and Q&amp;A covering technical or specialist topics relating to programme development, delivery, or the application process. </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Organised and managed by Supplier with registration open to all. </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Masterclasses could also be delivered to meet specific Potential Applicant need.   </a:t>
                      </a:r>
                      <a:endParaRPr lang="en-GB" sz="1200">
                        <a:solidFill>
                          <a:schemeClr val="tx1"/>
                        </a:solidFill>
                      </a:endParaRPr>
                    </a:p>
                  </a:txBody>
                  <a:tcPr/>
                </a:tc>
                <a:tc>
                  <a:txBody>
                    <a:bodyPr/>
                    <a:lstStyle/>
                    <a:p>
                      <a:pPr lvl="0">
                        <a:buNone/>
                      </a:pPr>
                      <a:r>
                        <a:rPr lang="en-GB" sz="1200" b="0" i="0" u="none" strike="noStrike" kern="1200" noProof="0">
                          <a:solidFill>
                            <a:schemeClr val="tx1"/>
                          </a:solidFill>
                          <a:latin typeface="Arial"/>
                          <a:ea typeface="+mn-ea"/>
                          <a:cs typeface="+mn-cs"/>
                        </a:rPr>
                        <a:t>This is a cost per Masterclass and is a one-time cost to be charged after the approved completion of the event. Fixed day rate based on agreed rate card. </a:t>
                      </a:r>
                      <a:endParaRPr lang="en-GB" sz="1200" b="0" i="0" u="none" strike="noStrike" kern="1200">
                        <a:solidFill>
                          <a:schemeClr val="tx1"/>
                        </a:solidFill>
                        <a:latin typeface="Arial"/>
                        <a:ea typeface="+mn-ea"/>
                        <a:cs typeface="+mn-cs"/>
                      </a:endParaRPr>
                    </a:p>
                  </a:txBody>
                  <a:tcPr/>
                </a:tc>
                <a:extLst>
                  <a:ext uri="{0D108BD9-81ED-4DB2-BD59-A6C34878D82A}">
                    <a16:rowId xmlns:a16="http://schemas.microsoft.com/office/drawing/2014/main" val="896629260"/>
                  </a:ext>
                </a:extLst>
              </a:tr>
              <a:tr h="370840">
                <a:tc>
                  <a:txBody>
                    <a:bodyPr/>
                    <a:lstStyle/>
                    <a:p>
                      <a:r>
                        <a:rPr lang="en-GB" sz="1200"/>
                        <a:t>Peer-to-peer Presentations &amp; Exemplars</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Organise and facilitate peer-to-peer presentations and exemplars where energy retrofit projects (delivered by Grant Recipients, i.e., Local Authorities and/or Registered Providers) are invited to speak and share learned experience of project delivery.</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Presentations, in delivery language, how they went about delivery, pitfalls to avoid, lessons learned, guidance &amp; advice for successful delivery etc.</a:t>
                      </a:r>
                      <a:endParaRPr lang="en-US" sz="1200" b="0" i="0" u="none" strike="noStrike" noProof="0">
                        <a:solidFill>
                          <a:schemeClr val="tx1"/>
                        </a:solidFill>
                        <a:latin typeface="Arial"/>
                      </a:endParaRPr>
                    </a:p>
                    <a:p>
                      <a:pPr lvl="0">
                        <a:buNone/>
                      </a:pPr>
                      <a:endParaRPr lang="en-GB" sz="1200">
                        <a:solidFill>
                          <a:schemeClr val="tx1"/>
                        </a:solidFill>
                      </a:endParaRPr>
                    </a:p>
                  </a:txBody>
                  <a:tcPr/>
                </a:tc>
                <a:tc>
                  <a:txBody>
                    <a:bodyPr/>
                    <a:lstStyle/>
                    <a:p>
                      <a:pPr lvl="0">
                        <a:buNone/>
                      </a:pPr>
                      <a:r>
                        <a:rPr lang="en-GB" sz="1200" b="0" i="0" u="none" strike="noStrike" noProof="0">
                          <a:solidFill>
                            <a:schemeClr val="tx1"/>
                          </a:solidFill>
                          <a:latin typeface="Arial"/>
                        </a:rPr>
                        <a:t>This is a cost per Presentation and is a one-time cost to be charged after the approved completion of the event. Fixed day rate based on agreed rate card. </a:t>
                      </a:r>
                      <a:endParaRPr lang="en-US" sz="1200">
                        <a:solidFill>
                          <a:schemeClr val="tx1"/>
                        </a:solidFill>
                      </a:endParaRPr>
                    </a:p>
                  </a:txBody>
                  <a:tcPr/>
                </a:tc>
                <a:extLst>
                  <a:ext uri="{0D108BD9-81ED-4DB2-BD59-A6C34878D82A}">
                    <a16:rowId xmlns:a16="http://schemas.microsoft.com/office/drawing/2014/main" val="1978050787"/>
                  </a:ext>
                </a:extLst>
              </a:tr>
              <a:tr h="370840">
                <a:tc>
                  <a:txBody>
                    <a:bodyPr/>
                    <a:lstStyle/>
                    <a:p>
                      <a:r>
                        <a:rPr lang="en-GB" sz="1200"/>
                        <a:t>Courses &amp; Modules</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A series of targeted modules with additional content and workshops. </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Potentially CPD accredited.</a:t>
                      </a:r>
                      <a:endParaRPr lang="en-GB" sz="1200">
                        <a:solidFill>
                          <a:schemeClr val="tx1"/>
                        </a:solidFill>
                      </a:endParaRPr>
                    </a:p>
                  </a:txBody>
                  <a:tcPr/>
                </a:tc>
                <a:tc>
                  <a:txBody>
                    <a:bodyPr/>
                    <a:lstStyle/>
                    <a:p>
                      <a:pPr lvl="0">
                        <a:buNone/>
                      </a:pPr>
                      <a:r>
                        <a:rPr lang="en-GB" sz="1200" b="0" i="0" u="none" strike="noStrike" noProof="0">
                          <a:solidFill>
                            <a:schemeClr val="tx1"/>
                          </a:solidFill>
                          <a:latin typeface="Arial"/>
                        </a:rPr>
                        <a:t>This is a cost per Course / Module and a one-time cost to be charged after the approved completion of the event. Fixed day rate based on agreed rate card. </a:t>
                      </a:r>
                      <a:endParaRPr lang="en-US" sz="1200"/>
                    </a:p>
                  </a:txBody>
                  <a:tcPr/>
                </a:tc>
                <a:extLst>
                  <a:ext uri="{0D108BD9-81ED-4DB2-BD59-A6C34878D82A}">
                    <a16:rowId xmlns:a16="http://schemas.microsoft.com/office/drawing/2014/main" val="2683513562"/>
                  </a:ext>
                </a:extLst>
              </a:tr>
              <a:tr h="370839">
                <a:tc>
                  <a:txBody>
                    <a:bodyPr/>
                    <a:lstStyle/>
                    <a:p>
                      <a:pPr lvl="0">
                        <a:buNone/>
                      </a:pPr>
                      <a:r>
                        <a:rPr lang="en-GB" sz="1200">
                          <a:solidFill>
                            <a:schemeClr val="tx1"/>
                          </a:solidFill>
                        </a:rPr>
                        <a:t>Roundtable Events</a:t>
                      </a:r>
                    </a:p>
                  </a:txBody>
                  <a:tcPr/>
                </a:tc>
                <a:tc>
                  <a:txBody>
                    <a:bodyPr/>
                    <a:lstStyle/>
                    <a:p>
                      <a:pPr marL="628650" lvl="2" indent="-171450" algn="l">
                        <a:lnSpc>
                          <a:spcPct val="100000"/>
                        </a:lnSpc>
                        <a:spcBef>
                          <a:spcPts val="0"/>
                        </a:spcBef>
                        <a:spcAft>
                          <a:spcPts val="0"/>
                        </a:spcAft>
                        <a:buFont typeface="Arial"/>
                        <a:buChar char="•"/>
                      </a:pPr>
                      <a:r>
                        <a:rPr lang="en-GB" sz="1200" b="0" i="0" u="none" strike="noStrike" noProof="0">
                          <a:solidFill>
                            <a:schemeClr val="tx1"/>
                          </a:solidFill>
                          <a:latin typeface="Arial"/>
                        </a:rPr>
                        <a:t>Small expert led session with facilitated discussions for Prospective Applicants to address common challenges allowing collaboration, share best-practice and learning from each other to develop solutions to problems. </a:t>
                      </a:r>
                      <a:endParaRPr lang="en-US" sz="1200">
                        <a:solidFill>
                          <a:schemeClr val="tx1"/>
                        </a:solidFill>
                      </a:endParaRPr>
                    </a:p>
                    <a:p>
                      <a:pPr marL="457200" lvl="1" indent="0" algn="l">
                        <a:lnSpc>
                          <a:spcPct val="100000"/>
                        </a:lnSpc>
                        <a:spcBef>
                          <a:spcPts val="0"/>
                        </a:spcBef>
                        <a:spcAft>
                          <a:spcPts val="0"/>
                        </a:spcAft>
                        <a:buNone/>
                      </a:pPr>
                      <a:endParaRPr lang="en-GB" sz="1200" b="0" i="0" u="none" strike="noStrike" noProof="0">
                        <a:solidFill>
                          <a:schemeClr val="tx1"/>
                        </a:solidFill>
                        <a:latin typeface="Arial"/>
                      </a:endParaRPr>
                    </a:p>
                  </a:txBody>
                  <a:tcPr/>
                </a:tc>
                <a:tc>
                  <a:txBody>
                    <a:bodyPr/>
                    <a:lstStyle/>
                    <a:p>
                      <a:pPr lvl="0">
                        <a:buNone/>
                      </a:pPr>
                      <a:r>
                        <a:rPr lang="en-GB" sz="1200" b="0" i="0" u="none" strike="noStrike" noProof="0">
                          <a:solidFill>
                            <a:schemeClr val="tx1"/>
                          </a:solidFill>
                          <a:latin typeface="Arial"/>
                        </a:rPr>
                        <a:t>This is a cost per Roundtable Event and a one-time cost to be charged after approved completion of event. Fixed day rate based on agreed rate card. </a:t>
                      </a:r>
                    </a:p>
                    <a:p>
                      <a:pPr lvl="0">
                        <a:buNone/>
                      </a:pPr>
                      <a:endParaRPr lang="en-GB" sz="1200" b="0" i="0" u="none" strike="noStrike" noProof="0">
                        <a:solidFill>
                          <a:schemeClr val="tx1"/>
                        </a:solidFill>
                        <a:latin typeface="Arial"/>
                      </a:endParaRPr>
                    </a:p>
                  </a:txBody>
                  <a:tcPr/>
                </a:tc>
                <a:extLst>
                  <a:ext uri="{0D108BD9-81ED-4DB2-BD59-A6C34878D82A}">
                    <a16:rowId xmlns:a16="http://schemas.microsoft.com/office/drawing/2014/main" val="3738521758"/>
                  </a:ext>
                </a:extLst>
              </a:tr>
              <a:tr h="370838">
                <a:tc>
                  <a:txBody>
                    <a:bodyPr/>
                    <a:lstStyle/>
                    <a:p>
                      <a:pPr lvl="0">
                        <a:buNone/>
                      </a:pPr>
                      <a:r>
                        <a:rPr lang="en-GB" sz="1200">
                          <a:solidFill>
                            <a:schemeClr val="tx1"/>
                          </a:solidFill>
                        </a:rPr>
                        <a:t>Drop-in Clinics</a:t>
                      </a:r>
                    </a:p>
                  </a:txBody>
                  <a:tcPr/>
                </a:tc>
                <a:tc>
                  <a:txBody>
                    <a:bodyPr/>
                    <a:lstStyle/>
                    <a:p>
                      <a:pPr marL="742950" lvl="2" indent="-285750" algn="l">
                        <a:lnSpc>
                          <a:spcPct val="100000"/>
                        </a:lnSpc>
                        <a:spcBef>
                          <a:spcPts val="0"/>
                        </a:spcBef>
                        <a:spcAft>
                          <a:spcPts val="0"/>
                        </a:spcAft>
                        <a:buFont typeface="Arial"/>
                        <a:buChar char="•"/>
                      </a:pPr>
                      <a:r>
                        <a:rPr lang="en-GB" sz="1200" b="0" i="0" u="none" strike="noStrike" noProof="0">
                          <a:solidFill>
                            <a:schemeClr val="tx1"/>
                          </a:solidFill>
                          <a:latin typeface="Arial"/>
                        </a:rPr>
                        <a:t>Expert led session designed to answer questions in a quick and informal way. </a:t>
                      </a:r>
                      <a:endParaRPr lang="en-US" sz="1200">
                        <a:solidFill>
                          <a:schemeClr val="tx1"/>
                        </a:solidFill>
                      </a:endParaRPr>
                    </a:p>
                    <a:p>
                      <a:pPr marL="457200" lvl="1" indent="0" algn="l">
                        <a:lnSpc>
                          <a:spcPct val="100000"/>
                        </a:lnSpc>
                        <a:spcBef>
                          <a:spcPts val="0"/>
                        </a:spcBef>
                        <a:spcAft>
                          <a:spcPts val="0"/>
                        </a:spcAft>
                        <a:buNone/>
                      </a:pPr>
                      <a:endParaRPr lang="en-GB" sz="1200" b="0" i="0" u="none" strike="noStrike" noProof="0">
                        <a:solidFill>
                          <a:schemeClr val="tx1"/>
                        </a:solidFill>
                        <a:latin typeface="Arial"/>
                      </a:endParaRPr>
                    </a:p>
                  </a:txBody>
                  <a:tcPr/>
                </a:tc>
                <a:tc>
                  <a:txBody>
                    <a:bodyPr/>
                    <a:lstStyle/>
                    <a:p>
                      <a:pPr lvl="0">
                        <a:buNone/>
                      </a:pPr>
                      <a:r>
                        <a:rPr lang="en-GB" sz="1200" b="0" i="0" u="none" strike="noStrike" noProof="0">
                          <a:solidFill>
                            <a:schemeClr val="tx1"/>
                          </a:solidFill>
                          <a:latin typeface="Arial"/>
                        </a:rPr>
                        <a:t>This is a cost per Drop-in Clinics Events and is a one-time cost to be charged after the approved completion of the event. </a:t>
                      </a:r>
                      <a:r>
                        <a:rPr lang="en-GB" sz="1200" b="0" i="0" u="none" strike="noStrike" noProof="0" dirty="0">
                          <a:solidFill>
                            <a:schemeClr val="tx1"/>
                          </a:solidFill>
                          <a:latin typeface="Arial"/>
                        </a:rPr>
                        <a:t>Fixed day rate based on agreed rate card.  </a:t>
                      </a:r>
                      <a:endParaRPr lang="en-US" sz="1200" dirty="0">
                        <a:solidFill>
                          <a:schemeClr val="tx1"/>
                        </a:solidFill>
                      </a:endParaRPr>
                    </a:p>
                  </a:txBody>
                  <a:tcPr/>
                </a:tc>
                <a:extLst>
                  <a:ext uri="{0D108BD9-81ED-4DB2-BD59-A6C34878D82A}">
                    <a16:rowId xmlns:a16="http://schemas.microsoft.com/office/drawing/2014/main" val="1968408544"/>
                  </a:ext>
                </a:extLst>
              </a:tr>
            </a:tbl>
          </a:graphicData>
        </a:graphic>
      </p:graphicFrame>
    </p:spTree>
    <p:extLst>
      <p:ext uri="{BB962C8B-B14F-4D97-AF65-F5344CB8AC3E}">
        <p14:creationId xmlns:p14="http://schemas.microsoft.com/office/powerpoint/2010/main" val="384550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5476-ECB6-F094-7202-DA85099DA219}"/>
              </a:ext>
            </a:extLst>
          </p:cNvPr>
          <p:cNvSpPr>
            <a:spLocks noGrp="1"/>
          </p:cNvSpPr>
          <p:nvPr>
            <p:ph type="title"/>
          </p:nvPr>
        </p:nvSpPr>
        <p:spPr>
          <a:xfrm>
            <a:off x="609600" y="274638"/>
            <a:ext cx="10972800" cy="576147"/>
          </a:xfrm>
        </p:spPr>
        <p:txBody>
          <a:bodyPr>
            <a:normAutofit/>
          </a:bodyPr>
          <a:lstStyle/>
          <a:p>
            <a:pPr algn="l"/>
            <a:r>
              <a:rPr lang="en-GB" sz="2800" b="1" u="sng">
                <a:cs typeface="Arial"/>
              </a:rPr>
              <a:t>Bespoke Advice and Support</a:t>
            </a:r>
            <a:endParaRPr lang="en-US"/>
          </a:p>
        </p:txBody>
      </p:sp>
      <p:sp>
        <p:nvSpPr>
          <p:cNvPr id="5" name="Rectangle 4">
            <a:extLst>
              <a:ext uri="{FF2B5EF4-FFF2-40B4-BE49-F238E27FC236}">
                <a16:creationId xmlns:a16="http://schemas.microsoft.com/office/drawing/2014/main" id="{56BF7BBD-7512-A099-C921-DE11D0DFD43E}"/>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text, font, graphics, graphic design&#10;&#10;Description automatically generated">
            <a:extLst>
              <a:ext uri="{FF2B5EF4-FFF2-40B4-BE49-F238E27FC236}">
                <a16:creationId xmlns:a16="http://schemas.microsoft.com/office/drawing/2014/main" id="{2530400F-AE92-EC08-E155-1F528FE7D7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graphicFrame>
        <p:nvGraphicFramePr>
          <p:cNvPr id="10" name="Table 10">
            <a:extLst>
              <a:ext uri="{FF2B5EF4-FFF2-40B4-BE49-F238E27FC236}">
                <a16:creationId xmlns:a16="http://schemas.microsoft.com/office/drawing/2014/main" id="{1440A463-E35C-8FEE-ECC8-EF7C197A78D6}"/>
              </a:ext>
            </a:extLst>
          </p:cNvPr>
          <p:cNvGraphicFramePr>
            <a:graphicFrameLocks noGrp="1"/>
          </p:cNvGraphicFramePr>
          <p:nvPr>
            <p:extLst>
              <p:ext uri="{D42A27DB-BD31-4B8C-83A1-F6EECF244321}">
                <p14:modId xmlns:p14="http://schemas.microsoft.com/office/powerpoint/2010/main" val="175856057"/>
              </p:ext>
            </p:extLst>
          </p:nvPr>
        </p:nvGraphicFramePr>
        <p:xfrm>
          <a:off x="636363" y="898937"/>
          <a:ext cx="11197678" cy="4272280"/>
        </p:xfrm>
        <a:graphic>
          <a:graphicData uri="http://schemas.openxmlformats.org/drawingml/2006/table">
            <a:tbl>
              <a:tblPr firstRow="1" bandRow="1">
                <a:tableStyleId>{5C22544A-7EE6-4342-B048-85BDC9FD1C3A}</a:tableStyleId>
              </a:tblPr>
              <a:tblGrid>
                <a:gridCol w="1523998">
                  <a:extLst>
                    <a:ext uri="{9D8B030D-6E8A-4147-A177-3AD203B41FA5}">
                      <a16:colId xmlns:a16="http://schemas.microsoft.com/office/drawing/2014/main" val="972728318"/>
                    </a:ext>
                  </a:extLst>
                </a:gridCol>
                <a:gridCol w="6709317">
                  <a:extLst>
                    <a:ext uri="{9D8B030D-6E8A-4147-A177-3AD203B41FA5}">
                      <a16:colId xmlns:a16="http://schemas.microsoft.com/office/drawing/2014/main" val="801199147"/>
                    </a:ext>
                  </a:extLst>
                </a:gridCol>
                <a:gridCol w="2964363">
                  <a:extLst>
                    <a:ext uri="{9D8B030D-6E8A-4147-A177-3AD203B41FA5}">
                      <a16:colId xmlns:a16="http://schemas.microsoft.com/office/drawing/2014/main" val="2568402308"/>
                    </a:ext>
                  </a:extLst>
                </a:gridCol>
              </a:tblGrid>
              <a:tr h="370840">
                <a:tc>
                  <a:txBody>
                    <a:bodyPr/>
                    <a:lstStyle/>
                    <a:p>
                      <a:r>
                        <a:rPr lang="en-GB" sz="1600" dirty="0"/>
                        <a:t>Requirement </a:t>
                      </a:r>
                    </a:p>
                  </a:txBody>
                  <a:tcPr/>
                </a:tc>
                <a:tc>
                  <a:txBody>
                    <a:bodyPr/>
                    <a:lstStyle/>
                    <a:p>
                      <a:r>
                        <a:rPr lang="en-GB" sz="1600" dirty="0"/>
                        <a:t>Explanation</a:t>
                      </a:r>
                    </a:p>
                  </a:txBody>
                  <a:tcPr/>
                </a:tc>
                <a:tc>
                  <a:txBody>
                    <a:bodyPr/>
                    <a:lstStyle/>
                    <a:p>
                      <a:r>
                        <a:rPr lang="en-GB" sz="1600" dirty="0"/>
                        <a:t>Proposed Pricing Approach </a:t>
                      </a:r>
                    </a:p>
                  </a:txBody>
                  <a:tcPr/>
                </a:tc>
                <a:extLst>
                  <a:ext uri="{0D108BD9-81ED-4DB2-BD59-A6C34878D82A}">
                    <a16:rowId xmlns:a16="http://schemas.microsoft.com/office/drawing/2014/main" val="928789499"/>
                  </a:ext>
                </a:extLst>
              </a:tr>
              <a:tr h="370840">
                <a:tc>
                  <a:txBody>
                    <a:bodyPr/>
                    <a:lstStyle/>
                    <a:p>
                      <a:r>
                        <a:rPr lang="en-GB" sz="1400" dirty="0"/>
                        <a:t>Setting up for Success and Eligibility Triage</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An Online Self-Assessment Form to understand the Prospective Applicants’ capacity and capability to successfully deliver retrofit projects against respective schemes' requirements and to understand what stage of development the Prospective Applicants’ retrofit project is at and to begin initial engagement with them</a:t>
                      </a:r>
                      <a:endParaRPr lang="en-US" sz="1400" b="0" i="0" u="none" strike="noStrike" noProof="0" dirty="0">
                        <a:solidFill>
                          <a:schemeClr val="tx1"/>
                        </a:solidFill>
                        <a:latin typeface="Arial"/>
                      </a:endParaRPr>
                    </a:p>
                  </a:txBody>
                  <a:tcPr/>
                </a:tc>
                <a:tc>
                  <a:txBody>
                    <a:bodyPr/>
                    <a:lstStyle/>
                    <a:p>
                      <a:r>
                        <a:rPr lang="en-GB" sz="1400" dirty="0"/>
                        <a:t>Volume-based on number of forms based on a fixed cost from agreed rate card. </a:t>
                      </a:r>
                    </a:p>
                  </a:txBody>
                  <a:tcPr/>
                </a:tc>
                <a:extLst>
                  <a:ext uri="{0D108BD9-81ED-4DB2-BD59-A6C34878D82A}">
                    <a16:rowId xmlns:a16="http://schemas.microsoft.com/office/drawing/2014/main" val="896629260"/>
                  </a:ext>
                </a:extLst>
              </a:tr>
              <a:tr h="370840">
                <a:tc>
                  <a:txBody>
                    <a:bodyPr/>
                    <a:lstStyle/>
                    <a:p>
                      <a:r>
                        <a:rPr lang="en-GB" sz="1400" dirty="0"/>
                        <a:t>Bespoke 1-2-1 'Build up to Delivery' Support</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One-to-one bespoke support to the eligible Prospective Applicant in the form of direct, retrofit consultancy expertise support and take time to review and assist Prospective Applicants through the bid/application process.</a:t>
                      </a:r>
                      <a:endParaRPr lang="en-US" sz="1400" b="0" i="0" u="none" strike="noStrike" noProof="0" dirty="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Tailored one-to-many support is the preferred method for delivering support and bespoke one-to-one support should be reserved for activity that cannot be deliver through that method. </a:t>
                      </a:r>
                      <a:endParaRPr lang="en-US" sz="1400" dirty="0">
                        <a:solidFill>
                          <a:schemeClr val="tx1"/>
                        </a:solidFill>
                      </a:endParaRPr>
                    </a:p>
                    <a:p>
                      <a:pPr lvl="0">
                        <a:buNone/>
                      </a:pPr>
                      <a:endParaRPr lang="en-GB" sz="1400">
                        <a:solidFill>
                          <a:schemeClr val="tx1"/>
                        </a:solidFill>
                      </a:endParaRPr>
                    </a:p>
                  </a:txBody>
                  <a:tcPr/>
                </a:tc>
                <a:tc>
                  <a:txBody>
                    <a:bodyPr/>
                    <a:lstStyle/>
                    <a:p>
                      <a:pPr lvl="0">
                        <a:buNone/>
                      </a:pPr>
                      <a:r>
                        <a:rPr lang="en-GB" sz="1400" b="0" i="0" u="none" strike="noStrike" noProof="0" dirty="0">
                          <a:solidFill>
                            <a:srgbClr val="004A7F"/>
                          </a:solidFill>
                          <a:latin typeface="Arial"/>
                        </a:rPr>
                        <a:t>Volume-based on number of days based on a fixed cost from agreed rate card. </a:t>
                      </a:r>
                    </a:p>
                  </a:txBody>
                  <a:tcPr/>
                </a:tc>
                <a:extLst>
                  <a:ext uri="{0D108BD9-81ED-4DB2-BD59-A6C34878D82A}">
                    <a16:rowId xmlns:a16="http://schemas.microsoft.com/office/drawing/2014/main" val="1978050787"/>
                  </a:ext>
                </a:extLst>
              </a:tr>
              <a:tr h="370840">
                <a:tc>
                  <a:txBody>
                    <a:bodyPr/>
                    <a:lstStyle/>
                    <a:p>
                      <a:r>
                        <a:rPr lang="en-GB" sz="1400" dirty="0"/>
                        <a:t>Critical Friend Review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Specialist expert review of finalised scheme documentation to ensure the required standard is met for progression to the next stage of the SHDF, HUG or other relevant DESNZ NZBI Domestic schemes and to give Potential Applicants bespoke feedback on areas requiring improvement</a:t>
                      </a:r>
                      <a:endParaRPr lang="en-US" sz="1400" b="0" i="0" u="none" strike="noStrike" noProof="0" dirty="0">
                        <a:solidFill>
                          <a:schemeClr val="tx1"/>
                        </a:solidFill>
                        <a:latin typeface="Arial"/>
                      </a:endParaRPr>
                    </a:p>
                  </a:txBody>
                  <a:tcPr/>
                </a:tc>
                <a:tc>
                  <a:txBody>
                    <a:bodyPr/>
                    <a:lstStyle/>
                    <a:p>
                      <a:pPr lvl="0">
                        <a:buNone/>
                      </a:pPr>
                      <a:r>
                        <a:rPr lang="en-GB" sz="1400" b="0" i="0" u="none" strike="noStrike" noProof="0" dirty="0">
                          <a:solidFill>
                            <a:srgbClr val="004A7F"/>
                          </a:solidFill>
                          <a:latin typeface="Arial"/>
                        </a:rPr>
                        <a:t>Volume-based on number of days based on a fixed cost from agreed rate card. </a:t>
                      </a:r>
                    </a:p>
                  </a:txBody>
                  <a:tcPr/>
                </a:tc>
                <a:extLst>
                  <a:ext uri="{0D108BD9-81ED-4DB2-BD59-A6C34878D82A}">
                    <a16:rowId xmlns:a16="http://schemas.microsoft.com/office/drawing/2014/main" val="2683513562"/>
                  </a:ext>
                </a:extLst>
              </a:tr>
            </a:tbl>
          </a:graphicData>
        </a:graphic>
      </p:graphicFrame>
    </p:spTree>
    <p:extLst>
      <p:ext uri="{BB962C8B-B14F-4D97-AF65-F5344CB8AC3E}">
        <p14:creationId xmlns:p14="http://schemas.microsoft.com/office/powerpoint/2010/main" val="3101269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5476-ECB6-F094-7202-DA85099DA219}"/>
              </a:ext>
            </a:extLst>
          </p:cNvPr>
          <p:cNvSpPr>
            <a:spLocks noGrp="1"/>
          </p:cNvSpPr>
          <p:nvPr>
            <p:ph type="title"/>
          </p:nvPr>
        </p:nvSpPr>
        <p:spPr>
          <a:xfrm>
            <a:off x="609600" y="274638"/>
            <a:ext cx="10972800" cy="576147"/>
          </a:xfrm>
        </p:spPr>
        <p:txBody>
          <a:bodyPr>
            <a:normAutofit/>
          </a:bodyPr>
          <a:lstStyle/>
          <a:p>
            <a:pPr algn="l"/>
            <a:r>
              <a:rPr lang="en-GB" sz="2800" b="1" u="sng">
                <a:cs typeface="Arial"/>
              </a:rPr>
              <a:t>Raising Awareness</a:t>
            </a:r>
            <a:endParaRPr lang="en-US"/>
          </a:p>
        </p:txBody>
      </p:sp>
      <p:sp>
        <p:nvSpPr>
          <p:cNvPr id="5" name="Rectangle 4">
            <a:extLst>
              <a:ext uri="{FF2B5EF4-FFF2-40B4-BE49-F238E27FC236}">
                <a16:creationId xmlns:a16="http://schemas.microsoft.com/office/drawing/2014/main" id="{56BF7BBD-7512-A099-C921-DE11D0DFD43E}"/>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text, font, graphics, graphic design&#10;&#10;Description automatically generated">
            <a:extLst>
              <a:ext uri="{FF2B5EF4-FFF2-40B4-BE49-F238E27FC236}">
                <a16:creationId xmlns:a16="http://schemas.microsoft.com/office/drawing/2014/main" id="{2530400F-AE92-EC08-E155-1F528FE7D7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graphicFrame>
        <p:nvGraphicFramePr>
          <p:cNvPr id="10" name="Table 10">
            <a:extLst>
              <a:ext uri="{FF2B5EF4-FFF2-40B4-BE49-F238E27FC236}">
                <a16:creationId xmlns:a16="http://schemas.microsoft.com/office/drawing/2014/main" id="{1440A463-E35C-8FEE-ECC8-EF7C197A78D6}"/>
              </a:ext>
            </a:extLst>
          </p:cNvPr>
          <p:cNvGraphicFramePr>
            <a:graphicFrameLocks noGrp="1"/>
          </p:cNvGraphicFramePr>
          <p:nvPr>
            <p:extLst>
              <p:ext uri="{D42A27DB-BD31-4B8C-83A1-F6EECF244321}">
                <p14:modId xmlns:p14="http://schemas.microsoft.com/office/powerpoint/2010/main" val="1402083918"/>
              </p:ext>
            </p:extLst>
          </p:nvPr>
        </p:nvGraphicFramePr>
        <p:xfrm>
          <a:off x="636363" y="898937"/>
          <a:ext cx="11197678" cy="5402641"/>
        </p:xfrm>
        <a:graphic>
          <a:graphicData uri="http://schemas.openxmlformats.org/drawingml/2006/table">
            <a:tbl>
              <a:tblPr firstRow="1" bandRow="1">
                <a:tableStyleId>{5C22544A-7EE6-4342-B048-85BDC9FD1C3A}</a:tableStyleId>
              </a:tblPr>
              <a:tblGrid>
                <a:gridCol w="1523998">
                  <a:extLst>
                    <a:ext uri="{9D8B030D-6E8A-4147-A177-3AD203B41FA5}">
                      <a16:colId xmlns:a16="http://schemas.microsoft.com/office/drawing/2014/main" val="972728318"/>
                    </a:ext>
                  </a:extLst>
                </a:gridCol>
                <a:gridCol w="6709317">
                  <a:extLst>
                    <a:ext uri="{9D8B030D-6E8A-4147-A177-3AD203B41FA5}">
                      <a16:colId xmlns:a16="http://schemas.microsoft.com/office/drawing/2014/main" val="801199147"/>
                    </a:ext>
                  </a:extLst>
                </a:gridCol>
                <a:gridCol w="2964363">
                  <a:extLst>
                    <a:ext uri="{9D8B030D-6E8A-4147-A177-3AD203B41FA5}">
                      <a16:colId xmlns:a16="http://schemas.microsoft.com/office/drawing/2014/main" val="2568402308"/>
                    </a:ext>
                  </a:extLst>
                </a:gridCol>
              </a:tblGrid>
              <a:tr h="370840">
                <a:tc>
                  <a:txBody>
                    <a:bodyPr/>
                    <a:lstStyle/>
                    <a:p>
                      <a:r>
                        <a:rPr lang="en-GB" sz="1600"/>
                        <a:t>Requirement </a:t>
                      </a:r>
                    </a:p>
                  </a:txBody>
                  <a:tcPr/>
                </a:tc>
                <a:tc>
                  <a:txBody>
                    <a:bodyPr/>
                    <a:lstStyle/>
                    <a:p>
                      <a:r>
                        <a:rPr lang="en-GB" sz="1600"/>
                        <a:t>Explanation</a:t>
                      </a:r>
                    </a:p>
                  </a:txBody>
                  <a:tcPr/>
                </a:tc>
                <a:tc>
                  <a:txBody>
                    <a:bodyPr/>
                    <a:lstStyle/>
                    <a:p>
                      <a:r>
                        <a:rPr lang="en-GB" sz="1600"/>
                        <a:t>Proposed Pricing Approach </a:t>
                      </a:r>
                    </a:p>
                  </a:txBody>
                  <a:tcPr/>
                </a:tc>
                <a:extLst>
                  <a:ext uri="{0D108BD9-81ED-4DB2-BD59-A6C34878D82A}">
                    <a16:rowId xmlns:a16="http://schemas.microsoft.com/office/drawing/2014/main" val="928789499"/>
                  </a:ext>
                </a:extLst>
              </a:tr>
              <a:tr h="734121">
                <a:tc>
                  <a:txBody>
                    <a:bodyPr/>
                    <a:lstStyle/>
                    <a:p>
                      <a:r>
                        <a:rPr lang="en-GB" sz="1200"/>
                        <a:t>Podcasts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An informal chat that offer a different style of learning and information dissemination than the other inputs and can be listened to through most major platforms such as Spotify. </a:t>
                      </a:r>
                      <a:endParaRPr lang="en-US" sz="1200" b="0" i="0" u="none" strike="noStrike" noProof="0">
                        <a:solidFill>
                          <a:schemeClr val="tx1"/>
                        </a:solidFill>
                        <a:latin typeface="Arial"/>
                      </a:endParaRPr>
                    </a:p>
                  </a:txBody>
                  <a:tcPr/>
                </a:tc>
                <a:tc>
                  <a:txBody>
                    <a:bodyPr/>
                    <a:lstStyle/>
                    <a:p>
                      <a:r>
                        <a:rPr lang="en-GB" sz="1200"/>
                        <a:t>Fixed cost from agreed rate card.</a:t>
                      </a:r>
                    </a:p>
                  </a:txBody>
                  <a:tcPr/>
                </a:tc>
                <a:extLst>
                  <a:ext uri="{0D108BD9-81ED-4DB2-BD59-A6C34878D82A}">
                    <a16:rowId xmlns:a16="http://schemas.microsoft.com/office/drawing/2014/main" val="896629260"/>
                  </a:ext>
                </a:extLst>
              </a:tr>
              <a:tr h="370840">
                <a:tc>
                  <a:txBody>
                    <a:bodyPr/>
                    <a:lstStyle/>
                    <a:p>
                      <a:r>
                        <a:rPr lang="en-GB" sz="1200"/>
                        <a:t>Social Media Articles and Posts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Write articles and distribute social media posts across LinkedIn, Twitter and a YouTube channel to promote all relevant aspects of the TAF and its aims is to channel traffic to specific webpages or events and the website/s.</a:t>
                      </a:r>
                      <a:endParaRPr lang="en-US" sz="1200" b="0" i="0" u="none" strike="noStrike" noProof="0">
                        <a:solidFill>
                          <a:schemeClr val="tx1"/>
                        </a:solidFill>
                        <a:latin typeface="Arial"/>
                      </a:endParaRPr>
                    </a:p>
                    <a:p>
                      <a:pPr lvl="0">
                        <a:buNone/>
                      </a:pPr>
                      <a:endParaRPr lang="en-GB" sz="1200">
                        <a:solidFill>
                          <a:schemeClr val="tx1"/>
                        </a:solidFill>
                      </a:endParaRPr>
                    </a:p>
                  </a:txBody>
                  <a:tcPr/>
                </a:tc>
                <a:tc>
                  <a:txBody>
                    <a:bodyPr/>
                    <a:lstStyle/>
                    <a:p>
                      <a:pPr lvl="0">
                        <a:buNone/>
                      </a:pPr>
                      <a:r>
                        <a:rPr lang="en-GB" sz="1200" b="0" i="0" u="none" strike="noStrike" noProof="0">
                          <a:solidFill>
                            <a:srgbClr val="004A7F"/>
                          </a:solidFill>
                          <a:latin typeface="Arial"/>
                        </a:rPr>
                        <a:t>Fixed cost based on agreed rate card.</a:t>
                      </a:r>
                      <a:endParaRPr lang="en-US"/>
                    </a:p>
                  </a:txBody>
                  <a:tcPr/>
                </a:tc>
                <a:extLst>
                  <a:ext uri="{0D108BD9-81ED-4DB2-BD59-A6C34878D82A}">
                    <a16:rowId xmlns:a16="http://schemas.microsoft.com/office/drawing/2014/main" val="1978050787"/>
                  </a:ext>
                </a:extLst>
              </a:tr>
              <a:tr h="370840">
                <a:tc>
                  <a:txBody>
                    <a:bodyPr/>
                    <a:lstStyle/>
                    <a:p>
                      <a:r>
                        <a:rPr lang="en-GB" sz="1200"/>
                        <a:t>Email Newsletters, Event Buildings &amp; Feature Articles</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Write and distribute an email to subscribers on the TAF Projects activities supported by the TAF and other government projects of interest.</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A weekly newsletter that looks at wider topics such as technology, net zero trends and retrofit abroad.</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Write and distribute feature articles for the trade media based on TAF projects. </a:t>
                      </a:r>
                      <a:endParaRPr lang="en-US" sz="1200">
                        <a:solidFill>
                          <a:schemeClr val="tx1"/>
                        </a:solidFill>
                      </a:endParaRPr>
                    </a:p>
                  </a:txBody>
                  <a:tcPr/>
                </a:tc>
                <a:tc>
                  <a:txBody>
                    <a:bodyPr/>
                    <a:lstStyle/>
                    <a:p>
                      <a:pPr lvl="0">
                        <a:buNone/>
                      </a:pPr>
                      <a:r>
                        <a:rPr lang="en-GB" sz="1200" b="0" i="0" u="none" strike="noStrike" noProof="0">
                          <a:solidFill>
                            <a:srgbClr val="004A7F"/>
                          </a:solidFill>
                          <a:latin typeface="Arial"/>
                        </a:rPr>
                        <a:t>Payment by results based on conversion rates from marketing engagement to successful delivery (e.g., first round passage through DAC, greater attendance at sessions etc.). </a:t>
                      </a:r>
                    </a:p>
                    <a:p>
                      <a:pPr lvl="0">
                        <a:buNone/>
                      </a:pPr>
                      <a:r>
                        <a:rPr lang="en-GB" sz="1200" b="0" i="0" u="sng" strike="noStrike" noProof="0">
                          <a:solidFill>
                            <a:srgbClr val="004A7F"/>
                          </a:solidFill>
                          <a:latin typeface="Arial"/>
                        </a:rPr>
                        <a:t>OR</a:t>
                      </a:r>
                    </a:p>
                    <a:p>
                      <a:pPr lvl="0">
                        <a:buNone/>
                      </a:pPr>
                      <a:r>
                        <a:rPr lang="en-GB" sz="1200" b="0" i="0" u="none" strike="noStrike" noProof="0">
                          <a:solidFill>
                            <a:srgbClr val="004A7F"/>
                          </a:solidFill>
                          <a:latin typeface="Arial"/>
                        </a:rPr>
                        <a:t>Fixed cost based on agreed rate card. </a:t>
                      </a:r>
                    </a:p>
                  </a:txBody>
                  <a:tcPr/>
                </a:tc>
                <a:extLst>
                  <a:ext uri="{0D108BD9-81ED-4DB2-BD59-A6C34878D82A}">
                    <a16:rowId xmlns:a16="http://schemas.microsoft.com/office/drawing/2014/main" val="2683513562"/>
                  </a:ext>
                </a:extLst>
              </a:tr>
              <a:tr h="370839">
                <a:tc>
                  <a:txBody>
                    <a:bodyPr/>
                    <a:lstStyle/>
                    <a:p>
                      <a:pPr lvl="0">
                        <a:buNone/>
                      </a:pPr>
                      <a:r>
                        <a:rPr lang="en-GB" sz="1200"/>
                        <a:t>Creation of Marketing/</a:t>
                      </a:r>
                    </a:p>
                    <a:p>
                      <a:pPr lvl="0">
                        <a:buNone/>
                      </a:pPr>
                      <a:r>
                        <a:rPr lang="en-GB" sz="1200"/>
                        <a:t>Engagement Content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Create content of interest to stakeholders, such as videos from experts on ‘how to’ energy efficiency retrofit, real people in their retrofitted homes</a:t>
                      </a:r>
                      <a:endParaRPr lang="en-US" sz="1200" b="0" i="0" u="none" strike="noStrike" noProof="0">
                        <a:solidFill>
                          <a:schemeClr val="tx1"/>
                        </a:solidFill>
                        <a:latin typeface="Arial"/>
                      </a:endParaRPr>
                    </a:p>
                  </a:txBody>
                  <a:tcPr/>
                </a:tc>
                <a:tc>
                  <a:txBody>
                    <a:bodyPr/>
                    <a:lstStyle/>
                    <a:p>
                      <a:pPr lvl="0">
                        <a:buNone/>
                      </a:pPr>
                      <a:r>
                        <a:rPr lang="en-GB" sz="1200" b="0" i="0" u="none" strike="noStrike" noProof="0">
                          <a:solidFill>
                            <a:srgbClr val="004A7F"/>
                          </a:solidFill>
                          <a:latin typeface="Arial"/>
                        </a:rPr>
                        <a:t>Fixed cost from agreed rate card.</a:t>
                      </a:r>
                      <a:endParaRPr lang="en-US"/>
                    </a:p>
                  </a:txBody>
                  <a:tcPr/>
                </a:tc>
                <a:extLst>
                  <a:ext uri="{0D108BD9-81ED-4DB2-BD59-A6C34878D82A}">
                    <a16:rowId xmlns:a16="http://schemas.microsoft.com/office/drawing/2014/main" val="1410608405"/>
                  </a:ext>
                </a:extLst>
              </a:tr>
              <a:tr h="370838">
                <a:tc>
                  <a:txBody>
                    <a:bodyPr/>
                    <a:lstStyle/>
                    <a:p>
                      <a:pPr lvl="0">
                        <a:buNone/>
                      </a:pPr>
                      <a:r>
                        <a:rPr lang="en-GB" sz="1200"/>
                        <a:t>Content Creation for Knowledge Hub</a:t>
                      </a:r>
                    </a:p>
                  </a:txBody>
                  <a:tcPr/>
                </a:tc>
                <a:tc>
                  <a:txBody>
                    <a:bodyPr/>
                    <a:lstStyle/>
                    <a:p>
                      <a:pPr marL="742950" lvl="1" indent="-285750" algn="l">
                        <a:lnSpc>
                          <a:spcPct val="100000"/>
                        </a:lnSpc>
                        <a:spcBef>
                          <a:spcPts val="0"/>
                        </a:spcBef>
                        <a:spcAft>
                          <a:spcPts val="0"/>
                        </a:spcAft>
                        <a:buFont typeface="Arial,Sans-Serif"/>
                        <a:buChar char="•"/>
                      </a:pPr>
                      <a:r>
                        <a:rPr lang="en-GB" sz="1200" b="0" i="0" u="none" strike="noStrike" noProof="0">
                          <a:solidFill>
                            <a:schemeClr val="tx1"/>
                          </a:solidFill>
                          <a:latin typeface="Arial"/>
                        </a:rPr>
                        <a:t>Range of digital and non-digital tools and templates, including but not limited to standardisation of documents, processes and producing FAQs. </a:t>
                      </a:r>
                    </a:p>
                  </a:txBody>
                  <a:tcPr/>
                </a:tc>
                <a:tc>
                  <a:txBody>
                    <a:bodyPr/>
                    <a:lstStyle/>
                    <a:p>
                      <a:pPr lvl="0">
                        <a:buNone/>
                      </a:pPr>
                      <a:r>
                        <a:rPr lang="en-GB" sz="1200" b="0" i="0" u="none" strike="noStrike" noProof="0">
                          <a:solidFill>
                            <a:srgbClr val="004A7F"/>
                          </a:solidFill>
                          <a:latin typeface="Arial"/>
                        </a:rPr>
                        <a:t>Fixed cost from agreed rate card.</a:t>
                      </a:r>
                      <a:endParaRPr lang="en-US"/>
                    </a:p>
                  </a:txBody>
                  <a:tcPr/>
                </a:tc>
                <a:extLst>
                  <a:ext uri="{0D108BD9-81ED-4DB2-BD59-A6C34878D82A}">
                    <a16:rowId xmlns:a16="http://schemas.microsoft.com/office/drawing/2014/main" val="1964920459"/>
                  </a:ext>
                </a:extLst>
              </a:tr>
              <a:tr h="370838">
                <a:tc>
                  <a:txBody>
                    <a:bodyPr/>
                    <a:lstStyle/>
                    <a:p>
                      <a:pPr lvl="0">
                        <a:buNone/>
                      </a:pPr>
                      <a:r>
                        <a:rPr lang="en-GB" sz="1200"/>
                        <a:t>Spotting &amp; Nurturing Third-Party Comms Opportunities</a:t>
                      </a:r>
                    </a:p>
                  </a:txBody>
                  <a:tcPr/>
                </a:tc>
                <a:tc>
                  <a:txBody>
                    <a:bodyPr/>
                    <a:lstStyle/>
                    <a:p>
                      <a:pPr marL="742950" lvl="1" indent="-285750" algn="l">
                        <a:lnSpc>
                          <a:spcPct val="100000"/>
                        </a:lnSpc>
                        <a:spcBef>
                          <a:spcPts val="0"/>
                        </a:spcBef>
                        <a:spcAft>
                          <a:spcPts val="0"/>
                        </a:spcAft>
                        <a:buFont typeface="Arial,Sans-Serif"/>
                        <a:buChar char="•"/>
                      </a:pPr>
                      <a:r>
                        <a:rPr lang="en-GB" sz="1200" b="0" i="0" u="none" strike="noStrike" noProof="0">
                          <a:solidFill>
                            <a:schemeClr val="tx1"/>
                          </a:solidFill>
                          <a:latin typeface="Arial"/>
                        </a:rPr>
                        <a:t>DESNZ case studies put into wider articles in media outlets. </a:t>
                      </a:r>
                    </a:p>
                  </a:txBody>
                  <a:tcPr/>
                </a:tc>
                <a:tc>
                  <a:txBody>
                    <a:bodyPr/>
                    <a:lstStyle/>
                    <a:p>
                      <a:pPr lvl="0">
                        <a:buNone/>
                      </a:pPr>
                      <a:r>
                        <a:rPr lang="en-GB" sz="1200" b="0" i="0" u="none" strike="noStrike" noProof="0">
                          <a:solidFill>
                            <a:srgbClr val="004A7F"/>
                          </a:solidFill>
                          <a:latin typeface="Arial"/>
                        </a:rPr>
                        <a:t>Fixed cost from agreed rate card.</a:t>
                      </a:r>
                      <a:endParaRPr lang="en-US"/>
                    </a:p>
                  </a:txBody>
                  <a:tcPr/>
                </a:tc>
                <a:extLst>
                  <a:ext uri="{0D108BD9-81ED-4DB2-BD59-A6C34878D82A}">
                    <a16:rowId xmlns:a16="http://schemas.microsoft.com/office/drawing/2014/main" val="1060476861"/>
                  </a:ext>
                </a:extLst>
              </a:tr>
            </a:tbl>
          </a:graphicData>
        </a:graphic>
      </p:graphicFrame>
    </p:spTree>
    <p:extLst>
      <p:ext uri="{BB962C8B-B14F-4D97-AF65-F5344CB8AC3E}">
        <p14:creationId xmlns:p14="http://schemas.microsoft.com/office/powerpoint/2010/main" val="3192316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5476-ECB6-F094-7202-DA85099DA219}"/>
              </a:ext>
            </a:extLst>
          </p:cNvPr>
          <p:cNvSpPr>
            <a:spLocks noGrp="1"/>
          </p:cNvSpPr>
          <p:nvPr>
            <p:ph type="title"/>
          </p:nvPr>
        </p:nvSpPr>
        <p:spPr>
          <a:xfrm>
            <a:off x="609600" y="274638"/>
            <a:ext cx="10972800" cy="576147"/>
          </a:xfrm>
        </p:spPr>
        <p:txBody>
          <a:bodyPr>
            <a:normAutofit/>
          </a:bodyPr>
          <a:lstStyle/>
          <a:p>
            <a:pPr algn="l"/>
            <a:r>
              <a:rPr lang="en-GB" sz="2800" b="1" u="sng">
                <a:cs typeface="Arial"/>
              </a:rPr>
              <a:t>Project Digital Tools </a:t>
            </a:r>
            <a:endParaRPr lang="en-US"/>
          </a:p>
        </p:txBody>
      </p:sp>
      <p:sp>
        <p:nvSpPr>
          <p:cNvPr id="5" name="Rectangle 4">
            <a:extLst>
              <a:ext uri="{FF2B5EF4-FFF2-40B4-BE49-F238E27FC236}">
                <a16:creationId xmlns:a16="http://schemas.microsoft.com/office/drawing/2014/main" id="{56BF7BBD-7512-A099-C921-DE11D0DFD43E}"/>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text, font, graphics, graphic design&#10;&#10;Description automatically generated">
            <a:extLst>
              <a:ext uri="{FF2B5EF4-FFF2-40B4-BE49-F238E27FC236}">
                <a16:creationId xmlns:a16="http://schemas.microsoft.com/office/drawing/2014/main" id="{2530400F-AE92-EC08-E155-1F528FE7D7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graphicFrame>
        <p:nvGraphicFramePr>
          <p:cNvPr id="10" name="Table 10">
            <a:extLst>
              <a:ext uri="{FF2B5EF4-FFF2-40B4-BE49-F238E27FC236}">
                <a16:creationId xmlns:a16="http://schemas.microsoft.com/office/drawing/2014/main" id="{1440A463-E35C-8FEE-ECC8-EF7C197A78D6}"/>
              </a:ext>
            </a:extLst>
          </p:cNvPr>
          <p:cNvGraphicFramePr>
            <a:graphicFrameLocks noGrp="1"/>
          </p:cNvGraphicFramePr>
          <p:nvPr>
            <p:extLst>
              <p:ext uri="{D42A27DB-BD31-4B8C-83A1-F6EECF244321}">
                <p14:modId xmlns:p14="http://schemas.microsoft.com/office/powerpoint/2010/main" val="3631744538"/>
              </p:ext>
            </p:extLst>
          </p:nvPr>
        </p:nvGraphicFramePr>
        <p:xfrm>
          <a:off x="636363" y="898937"/>
          <a:ext cx="11197678" cy="4668520"/>
        </p:xfrm>
        <a:graphic>
          <a:graphicData uri="http://schemas.openxmlformats.org/drawingml/2006/table">
            <a:tbl>
              <a:tblPr firstRow="1" bandRow="1">
                <a:tableStyleId>{5C22544A-7EE6-4342-B048-85BDC9FD1C3A}</a:tableStyleId>
              </a:tblPr>
              <a:tblGrid>
                <a:gridCol w="1523998">
                  <a:extLst>
                    <a:ext uri="{9D8B030D-6E8A-4147-A177-3AD203B41FA5}">
                      <a16:colId xmlns:a16="http://schemas.microsoft.com/office/drawing/2014/main" val="972728318"/>
                    </a:ext>
                  </a:extLst>
                </a:gridCol>
                <a:gridCol w="6709317">
                  <a:extLst>
                    <a:ext uri="{9D8B030D-6E8A-4147-A177-3AD203B41FA5}">
                      <a16:colId xmlns:a16="http://schemas.microsoft.com/office/drawing/2014/main" val="801199147"/>
                    </a:ext>
                  </a:extLst>
                </a:gridCol>
                <a:gridCol w="2964363">
                  <a:extLst>
                    <a:ext uri="{9D8B030D-6E8A-4147-A177-3AD203B41FA5}">
                      <a16:colId xmlns:a16="http://schemas.microsoft.com/office/drawing/2014/main" val="2568402308"/>
                    </a:ext>
                  </a:extLst>
                </a:gridCol>
              </a:tblGrid>
              <a:tr h="370840">
                <a:tc>
                  <a:txBody>
                    <a:bodyPr/>
                    <a:lstStyle/>
                    <a:p>
                      <a:r>
                        <a:rPr lang="en-GB" sz="1600"/>
                        <a:t>Requirement </a:t>
                      </a:r>
                    </a:p>
                  </a:txBody>
                  <a:tcPr/>
                </a:tc>
                <a:tc>
                  <a:txBody>
                    <a:bodyPr/>
                    <a:lstStyle/>
                    <a:p>
                      <a:r>
                        <a:rPr lang="en-GB" sz="1600"/>
                        <a:t>Explanation</a:t>
                      </a:r>
                    </a:p>
                  </a:txBody>
                  <a:tcPr/>
                </a:tc>
                <a:tc>
                  <a:txBody>
                    <a:bodyPr/>
                    <a:lstStyle/>
                    <a:p>
                      <a:r>
                        <a:rPr lang="en-GB" sz="1600"/>
                        <a:t>Proposed Pricing Approach </a:t>
                      </a:r>
                    </a:p>
                  </a:txBody>
                  <a:tcPr/>
                </a:tc>
                <a:extLst>
                  <a:ext uri="{0D108BD9-81ED-4DB2-BD59-A6C34878D82A}">
                    <a16:rowId xmlns:a16="http://schemas.microsoft.com/office/drawing/2014/main" val="928789499"/>
                  </a:ext>
                </a:extLst>
              </a:tr>
              <a:tr h="370840">
                <a:tc>
                  <a:txBody>
                    <a:bodyPr/>
                    <a:lstStyle/>
                    <a:p>
                      <a:r>
                        <a:rPr lang="en-GB" sz="1200"/>
                        <a:t>Online Self-Assessments Form &amp; Event Registration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The Online Self-Assessment Form will put the </a:t>
                      </a:r>
                      <a:r>
                        <a:rPr lang="en-GB" sz="1200" b="1" i="0" u="none" strike="noStrike" noProof="0">
                          <a:solidFill>
                            <a:schemeClr val="tx1"/>
                          </a:solidFill>
                          <a:latin typeface="Arial"/>
                        </a:rPr>
                        <a:t>onus on the potential applicants to want to actively engage with TAF 2</a:t>
                      </a:r>
                      <a:r>
                        <a:rPr lang="en-GB" sz="1200" b="0" i="0" u="none" strike="noStrike" noProof="0">
                          <a:solidFill>
                            <a:schemeClr val="tx1"/>
                          </a:solidFill>
                          <a:latin typeface="Arial"/>
                        </a:rPr>
                        <a:t>. TAF 2 can work with those potential applicants who have identified themselves as wanting TAF 2 support. </a:t>
                      </a:r>
                    </a:p>
                    <a:p>
                      <a:pPr marL="1200150" marR="0" lvl="2"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The form will be briefed by the buyer and designed by the supplier. </a:t>
                      </a:r>
                    </a:p>
                  </a:txBody>
                  <a:tcPr/>
                </a:tc>
                <a:tc>
                  <a:txBody>
                    <a:bodyPr/>
                    <a:lstStyle/>
                    <a:p>
                      <a:r>
                        <a:rPr lang="en-GB" sz="1200"/>
                        <a:t>One-time fixed set up cost </a:t>
                      </a:r>
                    </a:p>
                    <a:p>
                      <a:pPr lvl="0">
                        <a:buNone/>
                      </a:pPr>
                      <a:r>
                        <a:rPr lang="en-GB" sz="1200"/>
                        <a:t>Monthly maintenance cost based on agreed fixed rate (software fee &amp; FTE cost)</a:t>
                      </a:r>
                    </a:p>
                  </a:txBody>
                  <a:tcPr/>
                </a:tc>
                <a:extLst>
                  <a:ext uri="{0D108BD9-81ED-4DB2-BD59-A6C34878D82A}">
                    <a16:rowId xmlns:a16="http://schemas.microsoft.com/office/drawing/2014/main" val="896629260"/>
                  </a:ext>
                </a:extLst>
              </a:tr>
              <a:tr h="370840">
                <a:tc>
                  <a:txBody>
                    <a:bodyPr/>
                    <a:lstStyle/>
                    <a:p>
                      <a:r>
                        <a:rPr lang="en-GB" sz="1200"/>
                        <a:t>Website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A knowledge hub providing support and information so that a prospective grant recipient can self-navigate to guide themselves through a retrofit project life cycle.  </a:t>
                      </a:r>
                      <a:endParaRPr lang="en-US" sz="1200" b="0" i="0" u="none" strike="noStrike" noProof="0">
                        <a:solidFill>
                          <a:schemeClr val="tx1"/>
                        </a:solidFill>
                        <a:latin typeface="Arial"/>
                      </a:endParaRPr>
                    </a:p>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Knowledge Hub will provide </a:t>
                      </a:r>
                      <a:r>
                        <a:rPr lang="en-GB" sz="1200" b="1" i="0" u="none" strike="noStrike" noProof="0">
                          <a:solidFill>
                            <a:schemeClr val="tx1"/>
                          </a:solidFill>
                          <a:latin typeface="Arial"/>
                        </a:rPr>
                        <a:t>overarching resource drawing together and amplifying industry knowledge and guidance </a:t>
                      </a:r>
                      <a:r>
                        <a:rPr lang="en-GB" sz="1200" b="0" i="0" u="none" strike="noStrike" noProof="0">
                          <a:solidFill>
                            <a:schemeClr val="tx1"/>
                          </a:solidFill>
                          <a:latin typeface="Arial"/>
                        </a:rPr>
                        <a:t>that helps organisations to understand the process they need to go through to develop and deliver projects and programmes. </a:t>
                      </a:r>
                      <a:endParaRPr lang="en-US" sz="1200">
                        <a:solidFill>
                          <a:schemeClr val="tx1"/>
                        </a:solidFill>
                      </a:endParaRPr>
                    </a:p>
                  </a:txBody>
                  <a:tcPr/>
                </a:tc>
                <a:tc>
                  <a:txBody>
                    <a:bodyPr/>
                    <a:lstStyle/>
                    <a:p>
                      <a:r>
                        <a:rPr lang="en-GB" sz="1200"/>
                        <a:t>Monthly maintenance cost based on agreed fixed rate. </a:t>
                      </a:r>
                    </a:p>
                    <a:p>
                      <a:pPr lvl="0">
                        <a:buNone/>
                      </a:pPr>
                      <a:endParaRPr lang="en-GB" sz="1200"/>
                    </a:p>
                    <a:p>
                      <a:pPr lvl="0">
                        <a:buNone/>
                      </a:pPr>
                      <a:endParaRPr lang="en-GB" sz="1200"/>
                    </a:p>
                  </a:txBody>
                  <a:tcPr/>
                </a:tc>
                <a:extLst>
                  <a:ext uri="{0D108BD9-81ED-4DB2-BD59-A6C34878D82A}">
                    <a16:rowId xmlns:a16="http://schemas.microsoft.com/office/drawing/2014/main" val="1978050787"/>
                  </a:ext>
                </a:extLst>
              </a:tr>
              <a:tr h="370840">
                <a:tc>
                  <a:txBody>
                    <a:bodyPr/>
                    <a:lstStyle/>
                    <a:p>
                      <a:r>
                        <a:rPr lang="en-GB" sz="1200"/>
                        <a:t>Customer Relationship Management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A Tool mapping out interactions with the customer through use of large amounts of data. Centralised data storage for applicant, engagement and commercial information, controlled with appropriate permissions assigned to different user groups </a:t>
                      </a:r>
                    </a:p>
                    <a:p>
                      <a:pPr marL="1200150" marR="0" lvl="2"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CRM to be feed back into the buyer’s data team.  </a:t>
                      </a:r>
                      <a:endParaRPr lang="en-US" sz="1200">
                        <a:solidFill>
                          <a:schemeClr val="tx1"/>
                        </a:solidFill>
                      </a:endParaRPr>
                    </a:p>
                  </a:txBody>
                  <a:tcPr/>
                </a:tc>
                <a:tc>
                  <a:txBody>
                    <a:bodyPr/>
                    <a:lstStyle/>
                    <a:p>
                      <a:r>
                        <a:rPr lang="en-GB" sz="1200"/>
                        <a:t>One-time fixed set up cost </a:t>
                      </a:r>
                    </a:p>
                    <a:p>
                      <a:pPr lvl="0">
                        <a:buNone/>
                      </a:pPr>
                      <a:r>
                        <a:rPr lang="en-GB" sz="1200"/>
                        <a:t>Monthly maintenance cost based on agreed fixed rate card.  </a:t>
                      </a:r>
                    </a:p>
                  </a:txBody>
                  <a:tcPr/>
                </a:tc>
                <a:extLst>
                  <a:ext uri="{0D108BD9-81ED-4DB2-BD59-A6C34878D82A}">
                    <a16:rowId xmlns:a16="http://schemas.microsoft.com/office/drawing/2014/main" val="2683513562"/>
                  </a:ext>
                </a:extLst>
              </a:tr>
              <a:tr h="370839">
                <a:tc>
                  <a:txBody>
                    <a:bodyPr/>
                    <a:lstStyle/>
                    <a:p>
                      <a:pPr lvl="0">
                        <a:buNone/>
                      </a:pPr>
                      <a:r>
                        <a:rPr lang="en-GB" sz="1200"/>
                        <a:t>Archetype Matching Service </a:t>
                      </a:r>
                      <a:endParaRPr lang="en-US" sz="1200"/>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200" b="0" i="0" u="none" strike="noStrike" noProof="0">
                          <a:solidFill>
                            <a:schemeClr val="tx1"/>
                          </a:solidFill>
                          <a:latin typeface="Arial"/>
                        </a:rPr>
                        <a:t>Is the connection of prospective applicants to a community of archetype experts. Information on archetypes will be gathered from various sources such as but not limited to information held by the Delivery Agent on projects delivering specific archetypes and willing to engage with prospective applicants.</a:t>
                      </a:r>
                      <a:endParaRPr lang="en-US" sz="1200" b="0" i="0" u="none" strike="noStrike" noProof="0">
                        <a:solidFill>
                          <a:schemeClr val="tx1"/>
                        </a:solidFill>
                        <a:latin typeface="Arial"/>
                      </a:endParaRPr>
                    </a:p>
                  </a:txBody>
                  <a:tcPr/>
                </a:tc>
                <a:tc>
                  <a:txBody>
                    <a:bodyPr/>
                    <a:lstStyle/>
                    <a:p>
                      <a:pPr lvl="0">
                        <a:buNone/>
                      </a:pPr>
                      <a:r>
                        <a:rPr lang="en-GB" sz="1200"/>
                        <a:t>Fixed cost based on agreed rate card. </a:t>
                      </a:r>
                    </a:p>
                  </a:txBody>
                  <a:tcPr/>
                </a:tc>
                <a:extLst>
                  <a:ext uri="{0D108BD9-81ED-4DB2-BD59-A6C34878D82A}">
                    <a16:rowId xmlns:a16="http://schemas.microsoft.com/office/drawing/2014/main" val="1410608405"/>
                  </a:ext>
                </a:extLst>
              </a:tr>
              <a:tr h="370838">
                <a:tc>
                  <a:txBody>
                    <a:bodyPr/>
                    <a:lstStyle/>
                    <a:p>
                      <a:pPr lvl="0">
                        <a:buNone/>
                      </a:pPr>
                      <a:r>
                        <a:rPr lang="en-GB" sz="1200"/>
                        <a:t>Set-Up and Management of an Email Inbox </a:t>
                      </a:r>
                    </a:p>
                  </a:txBody>
                  <a:tcPr/>
                </a:tc>
                <a:tc>
                  <a:txBody>
                    <a:bodyPr/>
                    <a:lstStyle/>
                    <a:p>
                      <a:pPr marL="742950" lvl="1" indent="-285750" algn="l">
                        <a:lnSpc>
                          <a:spcPct val="100000"/>
                        </a:lnSpc>
                        <a:spcBef>
                          <a:spcPts val="0"/>
                        </a:spcBef>
                        <a:spcAft>
                          <a:spcPts val="0"/>
                        </a:spcAft>
                        <a:buFont typeface="Arial,Sans-Serif"/>
                        <a:buChar char="•"/>
                      </a:pPr>
                      <a:r>
                        <a:rPr lang="en-GB" sz="1200" b="0" i="0" u="none" strike="noStrike" noProof="0">
                          <a:solidFill>
                            <a:schemeClr val="tx1"/>
                          </a:solidFill>
                          <a:latin typeface="Arial"/>
                        </a:rPr>
                        <a:t>Provide customer support and engage with RPs and other stakeholders during the length of the contract to support with the delivery of the Services packages and other contractual obligations.</a:t>
                      </a:r>
                    </a:p>
                  </a:txBody>
                  <a:tcPr/>
                </a:tc>
                <a:tc>
                  <a:txBody>
                    <a:bodyPr/>
                    <a:lstStyle/>
                    <a:p>
                      <a:pPr lvl="0">
                        <a:buNone/>
                      </a:pPr>
                      <a:r>
                        <a:rPr lang="en-GB" sz="1200" b="0" i="0" u="none" strike="noStrike" noProof="0">
                          <a:solidFill>
                            <a:srgbClr val="004A7F"/>
                          </a:solidFill>
                          <a:latin typeface="Arial"/>
                        </a:rPr>
                        <a:t>One-time fixed set up cost </a:t>
                      </a:r>
                      <a:endParaRPr lang="en-US" sz="1200" b="0" i="0" u="none" strike="noStrike" noProof="0">
                        <a:solidFill>
                          <a:srgbClr val="004A7F"/>
                        </a:solidFill>
                        <a:latin typeface="Arial"/>
                      </a:endParaRPr>
                    </a:p>
                    <a:p>
                      <a:pPr lvl="0">
                        <a:buNone/>
                      </a:pPr>
                      <a:r>
                        <a:rPr lang="en-GB" sz="1200" b="0" i="0" u="none" strike="noStrike" noProof="0">
                          <a:solidFill>
                            <a:srgbClr val="004A7F"/>
                          </a:solidFill>
                          <a:latin typeface="Arial"/>
                        </a:rPr>
                        <a:t>Monthly maintenance cost based on agreed fixed rate card. </a:t>
                      </a:r>
                      <a:endParaRPr lang="en-GB"/>
                    </a:p>
                  </a:txBody>
                  <a:tcPr/>
                </a:tc>
                <a:extLst>
                  <a:ext uri="{0D108BD9-81ED-4DB2-BD59-A6C34878D82A}">
                    <a16:rowId xmlns:a16="http://schemas.microsoft.com/office/drawing/2014/main" val="1964920459"/>
                  </a:ext>
                </a:extLst>
              </a:tr>
            </a:tbl>
          </a:graphicData>
        </a:graphic>
      </p:graphicFrame>
    </p:spTree>
    <p:extLst>
      <p:ext uri="{BB962C8B-B14F-4D97-AF65-F5344CB8AC3E}">
        <p14:creationId xmlns:p14="http://schemas.microsoft.com/office/powerpoint/2010/main" val="423203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5476-ECB6-F094-7202-DA85099DA219}"/>
              </a:ext>
            </a:extLst>
          </p:cNvPr>
          <p:cNvSpPr>
            <a:spLocks noGrp="1"/>
          </p:cNvSpPr>
          <p:nvPr>
            <p:ph type="title"/>
          </p:nvPr>
        </p:nvSpPr>
        <p:spPr>
          <a:xfrm>
            <a:off x="609600" y="274638"/>
            <a:ext cx="10972800" cy="576147"/>
          </a:xfrm>
        </p:spPr>
        <p:txBody>
          <a:bodyPr>
            <a:normAutofit/>
          </a:bodyPr>
          <a:lstStyle/>
          <a:p>
            <a:pPr algn="l"/>
            <a:r>
              <a:rPr lang="en-GB" sz="2800" b="1" u="sng">
                <a:cs typeface="Arial"/>
              </a:rPr>
              <a:t>Admin Support Functions</a:t>
            </a:r>
            <a:endParaRPr lang="en-US"/>
          </a:p>
        </p:txBody>
      </p:sp>
      <p:sp>
        <p:nvSpPr>
          <p:cNvPr id="5" name="Rectangle 4">
            <a:extLst>
              <a:ext uri="{FF2B5EF4-FFF2-40B4-BE49-F238E27FC236}">
                <a16:creationId xmlns:a16="http://schemas.microsoft.com/office/drawing/2014/main" id="{56BF7BBD-7512-A099-C921-DE11D0DFD43E}"/>
              </a:ext>
            </a:extLst>
          </p:cNvPr>
          <p:cNvSpPr/>
          <p:nvPr/>
        </p:nvSpPr>
        <p:spPr>
          <a:xfrm>
            <a:off x="0" y="6094323"/>
            <a:ext cx="12192000" cy="77297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text, font, graphics, graphic design&#10;&#10;Description automatically generated">
            <a:extLst>
              <a:ext uri="{FF2B5EF4-FFF2-40B4-BE49-F238E27FC236}">
                <a16:creationId xmlns:a16="http://schemas.microsoft.com/office/drawing/2014/main" id="{2530400F-AE92-EC08-E155-1F528FE7D7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3465" y="6125440"/>
            <a:ext cx="1309485" cy="772970"/>
          </a:xfrm>
          <a:prstGeom prst="rect">
            <a:avLst/>
          </a:prstGeom>
        </p:spPr>
      </p:pic>
      <p:graphicFrame>
        <p:nvGraphicFramePr>
          <p:cNvPr id="10" name="Table 10">
            <a:extLst>
              <a:ext uri="{FF2B5EF4-FFF2-40B4-BE49-F238E27FC236}">
                <a16:creationId xmlns:a16="http://schemas.microsoft.com/office/drawing/2014/main" id="{1440A463-E35C-8FEE-ECC8-EF7C197A78D6}"/>
              </a:ext>
            </a:extLst>
          </p:cNvPr>
          <p:cNvGraphicFramePr>
            <a:graphicFrameLocks noGrp="1"/>
          </p:cNvGraphicFramePr>
          <p:nvPr>
            <p:extLst>
              <p:ext uri="{D42A27DB-BD31-4B8C-83A1-F6EECF244321}">
                <p14:modId xmlns:p14="http://schemas.microsoft.com/office/powerpoint/2010/main" val="4222718767"/>
              </p:ext>
            </p:extLst>
          </p:nvPr>
        </p:nvGraphicFramePr>
        <p:xfrm>
          <a:off x="636363" y="898937"/>
          <a:ext cx="11197678" cy="1991360"/>
        </p:xfrm>
        <a:graphic>
          <a:graphicData uri="http://schemas.openxmlformats.org/drawingml/2006/table">
            <a:tbl>
              <a:tblPr firstRow="1" bandRow="1">
                <a:tableStyleId>{5C22544A-7EE6-4342-B048-85BDC9FD1C3A}</a:tableStyleId>
              </a:tblPr>
              <a:tblGrid>
                <a:gridCol w="1523998">
                  <a:extLst>
                    <a:ext uri="{9D8B030D-6E8A-4147-A177-3AD203B41FA5}">
                      <a16:colId xmlns:a16="http://schemas.microsoft.com/office/drawing/2014/main" val="972728318"/>
                    </a:ext>
                  </a:extLst>
                </a:gridCol>
                <a:gridCol w="6709317">
                  <a:extLst>
                    <a:ext uri="{9D8B030D-6E8A-4147-A177-3AD203B41FA5}">
                      <a16:colId xmlns:a16="http://schemas.microsoft.com/office/drawing/2014/main" val="801199147"/>
                    </a:ext>
                  </a:extLst>
                </a:gridCol>
                <a:gridCol w="2964363">
                  <a:extLst>
                    <a:ext uri="{9D8B030D-6E8A-4147-A177-3AD203B41FA5}">
                      <a16:colId xmlns:a16="http://schemas.microsoft.com/office/drawing/2014/main" val="2568402308"/>
                    </a:ext>
                  </a:extLst>
                </a:gridCol>
              </a:tblGrid>
              <a:tr h="370840">
                <a:tc>
                  <a:txBody>
                    <a:bodyPr/>
                    <a:lstStyle/>
                    <a:p>
                      <a:r>
                        <a:rPr lang="en-GB" sz="1600" dirty="0"/>
                        <a:t>Requirement </a:t>
                      </a:r>
                    </a:p>
                  </a:txBody>
                  <a:tcPr/>
                </a:tc>
                <a:tc>
                  <a:txBody>
                    <a:bodyPr/>
                    <a:lstStyle/>
                    <a:p>
                      <a:r>
                        <a:rPr lang="en-GB" sz="1600" dirty="0"/>
                        <a:t>Explanation</a:t>
                      </a:r>
                    </a:p>
                  </a:txBody>
                  <a:tcPr/>
                </a:tc>
                <a:tc>
                  <a:txBody>
                    <a:bodyPr/>
                    <a:lstStyle/>
                    <a:p>
                      <a:r>
                        <a:rPr lang="en-GB" sz="1600" dirty="0"/>
                        <a:t>Proposed Pricing Approach </a:t>
                      </a:r>
                    </a:p>
                  </a:txBody>
                  <a:tcPr/>
                </a:tc>
                <a:extLst>
                  <a:ext uri="{0D108BD9-81ED-4DB2-BD59-A6C34878D82A}">
                    <a16:rowId xmlns:a16="http://schemas.microsoft.com/office/drawing/2014/main" val="928789499"/>
                  </a:ext>
                </a:extLst>
              </a:tr>
              <a:tr h="370840">
                <a:tc>
                  <a:txBody>
                    <a:bodyPr/>
                    <a:lstStyle/>
                    <a:p>
                      <a:r>
                        <a:rPr lang="en-GB" sz="1400" dirty="0"/>
                        <a:t>Benefits Realisation Plan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The Supplier to create a one-off benefits realisation plan.</a:t>
                      </a:r>
                    </a:p>
                  </a:txBody>
                  <a:tcPr/>
                </a:tc>
                <a:tc>
                  <a:txBody>
                    <a:bodyPr/>
                    <a:lstStyle/>
                    <a:p>
                      <a:r>
                        <a:rPr lang="en-GB" sz="1400" dirty="0"/>
                        <a:t>One-time cost based on fixed rate card.</a:t>
                      </a:r>
                    </a:p>
                  </a:txBody>
                  <a:tcPr/>
                </a:tc>
                <a:extLst>
                  <a:ext uri="{0D108BD9-81ED-4DB2-BD59-A6C34878D82A}">
                    <a16:rowId xmlns:a16="http://schemas.microsoft.com/office/drawing/2014/main" val="896629260"/>
                  </a:ext>
                </a:extLst>
              </a:tr>
              <a:tr h="370840">
                <a:tc>
                  <a:txBody>
                    <a:bodyPr/>
                    <a:lstStyle/>
                    <a:p>
                      <a:r>
                        <a:rPr lang="en-GB" sz="1400" dirty="0"/>
                        <a:t>Support Function Staffing - PMO</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A single PMO covering all schemes that maximises synergies and minimises duplication. </a:t>
                      </a:r>
                      <a:endParaRPr lang="en-US" sz="1400" b="0" i="0" u="none" strike="noStrike" noProof="0" dirty="0">
                        <a:solidFill>
                          <a:schemeClr val="tx1"/>
                        </a:solidFill>
                        <a:latin typeface="Arial"/>
                      </a:endParaRPr>
                    </a:p>
                    <a:p>
                      <a:pPr lvl="0">
                        <a:buNone/>
                      </a:pPr>
                      <a:endParaRPr lang="en-GB" sz="1400">
                        <a:solidFill>
                          <a:schemeClr val="tx1"/>
                        </a:solidFill>
                      </a:endParaRPr>
                    </a:p>
                  </a:txBody>
                  <a:tcPr/>
                </a:tc>
                <a:tc>
                  <a:txBody>
                    <a:bodyPr/>
                    <a:lstStyle/>
                    <a:p>
                      <a:r>
                        <a:rPr lang="en-GB" sz="1400" dirty="0"/>
                        <a:t>Monthly cost based on fixed rate card. </a:t>
                      </a:r>
                    </a:p>
                  </a:txBody>
                  <a:tcPr/>
                </a:tc>
                <a:extLst>
                  <a:ext uri="{0D108BD9-81ED-4DB2-BD59-A6C34878D82A}">
                    <a16:rowId xmlns:a16="http://schemas.microsoft.com/office/drawing/2014/main" val="1978050787"/>
                  </a:ext>
                </a:extLst>
              </a:tr>
              <a:tr h="370840">
                <a:tc>
                  <a:txBody>
                    <a:bodyPr/>
                    <a:lstStyle/>
                    <a:p>
                      <a:r>
                        <a:rPr lang="en-GB" sz="1400" dirty="0"/>
                        <a:t>Reporting </a:t>
                      </a:r>
                    </a:p>
                  </a:txBody>
                  <a:tcPr/>
                </a:tc>
                <a:tc>
                  <a:txBody>
                    <a:bodyPr/>
                    <a:lstStyle/>
                    <a:p>
                      <a:pPr marL="742950" marR="0" lvl="1" indent="-285750" algn="l">
                        <a:lnSpc>
                          <a:spcPct val="100000"/>
                        </a:lnSpc>
                        <a:spcBef>
                          <a:spcPts val="0"/>
                        </a:spcBef>
                        <a:spcAft>
                          <a:spcPts val="0"/>
                        </a:spcAft>
                        <a:buClr>
                          <a:srgbClr val="004A7F"/>
                        </a:buClr>
                        <a:buFont typeface="Arial,Sans-Serif"/>
                        <a:buChar char="•"/>
                      </a:pPr>
                      <a:r>
                        <a:rPr lang="en-GB" sz="1400" b="0" i="0" u="none" strike="noStrike" noProof="0" dirty="0">
                          <a:solidFill>
                            <a:schemeClr val="tx1"/>
                          </a:solidFill>
                          <a:latin typeface="Arial"/>
                        </a:rPr>
                        <a:t>Supplier to complete frequent reporting to Buyer.</a:t>
                      </a:r>
                    </a:p>
                  </a:txBody>
                  <a:tcPr/>
                </a:tc>
                <a:tc>
                  <a:txBody>
                    <a:bodyPr/>
                    <a:lstStyle/>
                    <a:p>
                      <a:r>
                        <a:rPr lang="en-GB" sz="1400" dirty="0"/>
                        <a:t>(included in PMO monthly cost)</a:t>
                      </a:r>
                    </a:p>
                  </a:txBody>
                  <a:tcPr/>
                </a:tc>
                <a:extLst>
                  <a:ext uri="{0D108BD9-81ED-4DB2-BD59-A6C34878D82A}">
                    <a16:rowId xmlns:a16="http://schemas.microsoft.com/office/drawing/2014/main" val="2683513562"/>
                  </a:ext>
                </a:extLst>
              </a:tr>
            </a:tbl>
          </a:graphicData>
        </a:graphic>
      </p:graphicFrame>
    </p:spTree>
    <p:extLst>
      <p:ext uri="{BB962C8B-B14F-4D97-AF65-F5344CB8AC3E}">
        <p14:creationId xmlns:p14="http://schemas.microsoft.com/office/powerpoint/2010/main" val="2393574040"/>
      </p:ext>
    </p:extLst>
  </p:cSld>
  <p:clrMapOvr>
    <a:masterClrMapping/>
  </p:clrMapOvr>
</p:sld>
</file>

<file path=ppt/theme/theme1.xml><?xml version="1.0" encoding="utf-8"?>
<a:theme xmlns:a="http://schemas.openxmlformats.org/drawingml/2006/main" name="doc.BEIS-Powerpoint-template-on-screen-show-16-9-wide-screen_RA">
  <a:themeElements>
    <a:clrScheme name="BEIS Colours">
      <a:dk1>
        <a:srgbClr val="004A7F"/>
      </a:dk1>
      <a:lt1>
        <a:srgbClr val="FFFFFF"/>
      </a:lt1>
      <a:dk2>
        <a:srgbClr val="FFFFFF"/>
      </a:dk2>
      <a:lt2>
        <a:srgbClr val="FFFFFF"/>
      </a:lt2>
      <a:accent1>
        <a:srgbClr val="004A7F"/>
      </a:accent1>
      <a:accent2>
        <a:srgbClr val="55565A"/>
      </a:accent2>
      <a:accent3>
        <a:srgbClr val="73B72B"/>
      </a:accent3>
      <a:accent4>
        <a:srgbClr val="EE751B"/>
      </a:accent4>
      <a:accent5>
        <a:srgbClr val="AA1580"/>
      </a:accent5>
      <a:accent6>
        <a:srgbClr val="CBC1AF"/>
      </a:accent6>
      <a:hlink>
        <a:srgbClr val="1C9CD9"/>
      </a:hlink>
      <a:folHlink>
        <a:srgbClr val="1C9C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IS-Powerpoint-template-wide-screen-standard-logo" id="{785FDEAA-665D-48B2-A859-BA09850F9297}" vid="{443F28DF-12CD-4065-85E5-62C9A656BD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48f0c7dc-c96c-4d60-ad0a-278580807f22">KVZ3EC5Z6N2S-721230404-579868</_dlc_DocId>
    <TaxCatchAll xmlns="48f0c7dc-c96c-4d60-ad0a-278580807f22">
      <Value>1</Value>
    </TaxCatchAll>
    <m975189f4ba442ecbf67d4147307b177 xmlns="48f0c7dc-c96c-4d60-ad0a-278580807f22">
      <Terms xmlns="http://schemas.microsoft.com/office/infopath/2007/PartnerControls">
        <TermInfo xmlns="http://schemas.microsoft.com/office/infopath/2007/PartnerControls">
          <TermName xmlns="http://schemas.microsoft.com/office/infopath/2007/PartnerControls">Energy Efficiency and Local</TermName>
          <TermId xmlns="http://schemas.microsoft.com/office/infopath/2007/PartnerControls">457be5e4-4b91-494e-beda-509bcb82df7c</TermId>
        </TermInfo>
      </Terms>
    </m975189f4ba442ecbf67d4147307b177>
    <Government_x0020_Body xmlns="b413c3fd-5a3b-4239-b985-69032e371c04">BEIS</Government_x0020_Body>
    <Date_x0020_Opened xmlns="b413c3fd-5a3b-4239-b985-69032e371c04">2023-06-29T16:45:54+00:00</Date_x0020_Opened>
    <Security_x0020_Classification xmlns="0063f72e-ace3-48fb-9c1f-5b513408b31f">OFFICIAL</Security_x0020_Classification>
    <_dlc_DocIdUrl xmlns="48f0c7dc-c96c-4d60-ad0a-278580807f22">
      <Url>https://beisgov.sharepoint.com/sites/EnergyEfficiencyandLocal/_layouts/15/DocIdRedir.aspx?ID=KVZ3EC5Z6N2S-721230404-579868</Url>
      <Description>KVZ3EC5Z6N2S-721230404-579868</Description>
    </_dlc_DocIdUrl>
    <_Flow_SignoffStatus xmlns="30935593-865c-449f-89c2-dcb4480bfd22" xsi:nil="true"/>
    <LegacyData xmlns="aaacb922-5235-4a66-b188-303b9b46fbd7" xsi:nil="true"/>
    <Descriptor xmlns="0063f72e-ace3-48fb-9c1f-5b513408b31f" xsi:nil="true"/>
    <_x0043_R002 xmlns="30935593-865c-449f-89c2-dcb4480bfd22" xsi:nil="true"/>
    <IconOverlay xmlns="http://schemas.microsoft.com/sharepoint/v4" xsi:nil="true"/>
    <dnkp xmlns="30935593-865c-449f-89c2-dcb4480bfd22" xsi:nil="true"/>
    <Retention_x0020_Label xmlns="a8f60570-4bd3-4f2b-950b-a996de8ab151" xsi:nil="true"/>
    <Date_x0020_Closed xmlns="b413c3fd-5a3b-4239-b985-69032e371c04" xsi:nil="true"/>
    <lcf76f155ced4ddcb4097134ff3c332f xmlns="30935593-865c-449f-89c2-dcb4480bfd2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283D4AA16744246A16C92235D91DBE5" ma:contentTypeVersion="208" ma:contentTypeDescription="Create a new document." ma:contentTypeScope="" ma:versionID="829cc01a9bf8bfd81bad87a80a6941e4">
  <xsd:schema xmlns:xsd="http://www.w3.org/2001/XMLSchema" xmlns:xs="http://www.w3.org/2001/XMLSchema" xmlns:p="http://schemas.microsoft.com/office/2006/metadata/properties" xmlns:ns1="http://schemas.microsoft.com/sharepoint/v3" xmlns:ns2="0063f72e-ace3-48fb-9c1f-5b513408b31f" xmlns:ns3="48f0c7dc-c96c-4d60-ad0a-278580807f22" xmlns:ns4="b413c3fd-5a3b-4239-b985-69032e371c04" xmlns:ns5="a8f60570-4bd3-4f2b-950b-a996de8ab151" xmlns:ns6="aaacb922-5235-4a66-b188-303b9b46fbd7" xmlns:ns7="30935593-865c-449f-89c2-dcb4480bfd22" xmlns:ns8="http://schemas.microsoft.com/sharepoint/v4" targetNamespace="http://schemas.microsoft.com/office/2006/metadata/properties" ma:root="true" ma:fieldsID="73717ec553f7c71bb1823cf08f0b4aff" ns1:_="" ns2:_="" ns3:_="" ns4:_="" ns5:_="" ns6:_="" ns7:_="" ns8:_="">
    <xsd:import namespace="http://schemas.microsoft.com/sharepoint/v3"/>
    <xsd:import namespace="0063f72e-ace3-48fb-9c1f-5b513408b31f"/>
    <xsd:import namespace="48f0c7dc-c96c-4d60-ad0a-278580807f22"/>
    <xsd:import namespace="b413c3fd-5a3b-4239-b985-69032e371c04"/>
    <xsd:import namespace="a8f60570-4bd3-4f2b-950b-a996de8ab151"/>
    <xsd:import namespace="aaacb922-5235-4a66-b188-303b9b46fbd7"/>
    <xsd:import namespace="30935593-865c-449f-89c2-dcb4480bfd22"/>
    <xsd:import namespace="http://schemas.microsoft.com/sharepoint/v4"/>
    <xsd:element name="properties">
      <xsd:complexType>
        <xsd:sequence>
          <xsd:element name="documentManagement">
            <xsd:complexType>
              <xsd:all>
                <xsd:element ref="ns2:Security_x0020_Classification" minOccurs="0"/>
                <xsd:element ref="ns2:Descriptor" minOccurs="0"/>
                <xsd:element ref="ns3:m975189f4ba442ecbf67d4147307b177" minOccurs="0"/>
                <xsd:element ref="ns3:TaxCatchAll" minOccurs="0"/>
                <xsd:element ref="ns3:TaxCatchAllLabel" minOccurs="0"/>
                <xsd:element ref="ns4:Government_x0020_Body" minOccurs="0"/>
                <xsd:element ref="ns4:Date_x0020_Opened" minOccurs="0"/>
                <xsd:element ref="ns4:Date_x0020_Closed" minOccurs="0"/>
                <xsd:element ref="ns5:Retention_x0020_Label" minOccurs="0"/>
                <xsd:element ref="ns6:LegacyData" minOccurs="0"/>
                <xsd:element ref="ns7:MediaServiceMetadata" minOccurs="0"/>
                <xsd:element ref="ns7:MediaServiceFastMetadata" minOccurs="0"/>
                <xsd:element ref="ns7:MediaServiceAutoKeyPoints" minOccurs="0"/>
                <xsd:element ref="ns7:MediaServiceKeyPoints" minOccurs="0"/>
                <xsd:element ref="ns7:MediaServiceAutoTags" minOccurs="0"/>
                <xsd:element ref="ns7:MediaServiceGenerationTime" minOccurs="0"/>
                <xsd:element ref="ns7:MediaServiceEventHashCode" minOccurs="0"/>
                <xsd:element ref="ns3:_dlc_DocId" minOccurs="0"/>
                <xsd:element ref="ns3:_dlc_DocIdUrl" minOccurs="0"/>
                <xsd:element ref="ns3:_dlc_DocIdPersistId" minOccurs="0"/>
                <xsd:element ref="ns7:MediaServiceDateTaken" minOccurs="0"/>
                <xsd:element ref="ns3:SharedWithUsers" minOccurs="0"/>
                <xsd:element ref="ns3:SharedWithDetails" minOccurs="0"/>
                <xsd:element ref="ns7:MediaServiceOCR" minOccurs="0"/>
                <xsd:element ref="ns8:IconOverlay" minOccurs="0"/>
                <xsd:element ref="ns1:_vti_ItemDeclaredRecord" minOccurs="0"/>
                <xsd:element ref="ns1:_vti_ItemHoldRecordStatus" minOccurs="0"/>
                <xsd:element ref="ns7:dnkp" minOccurs="0"/>
                <xsd:element ref="ns7:_x0043_R002" minOccurs="0"/>
                <xsd:element ref="ns7:_Flow_SignoffStatus" minOccurs="0"/>
                <xsd:element ref="ns7:MediaServiceLocation" minOccurs="0"/>
                <xsd:element ref="ns7:MediaLengthInSeconds" minOccurs="0"/>
                <xsd:element ref="ns7: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34" nillable="true" ma:displayName="Declared Record" ma:hidden="true" ma:internalName="_vti_ItemDeclaredRecord" ma:readOnly="true">
      <xsd:simpleType>
        <xsd:restriction base="dms:DateTime"/>
      </xsd:simpleType>
    </xsd:element>
    <xsd:element name="_vti_ItemHoldRecordStatus" ma:index="35" nillable="true" ma:displayName="Hold and Record Status" ma:decimals="0" ma:hidden="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8"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9" nillable="true" ma:displayName="Descriptor" ma:default="" ma:format="Dropdown" ma:indexed="true" ma:internalName="Descriptor">
      <xsd:simpleType>
        <xsd:restriction base="dms:Choice">
          <xsd:enumeration value="COMMERCIAL"/>
          <xsd:enumeration value="PERSONAL"/>
          <xsd:enumeration value="LOCSEN"/>
        </xsd:restriction>
      </xsd:simpleType>
    </xsd:element>
  </xsd:schema>
  <xsd:schema xmlns:xsd="http://www.w3.org/2001/XMLSchema" xmlns:xs="http://www.w3.org/2001/XMLSchema" xmlns:dms="http://schemas.microsoft.com/office/2006/documentManagement/types" xmlns:pc="http://schemas.microsoft.com/office/infopath/2007/PartnerControls" targetNamespace="48f0c7dc-c96c-4d60-ad0a-278580807f22" elementFormDefault="qualified">
    <xsd:import namespace="http://schemas.microsoft.com/office/2006/documentManagement/types"/>
    <xsd:import namespace="http://schemas.microsoft.com/office/infopath/2007/PartnerControls"/>
    <xsd:element name="m975189f4ba442ecbf67d4147307b177" ma:index="10" nillable="true" ma:taxonomy="true" ma:internalName="m975189f4ba442ecbf67d4147307b177" ma:taxonomyFieldName="Business_x0020_Unit" ma:displayName="Business Unit" ma:default="1;#Energy Efficiency and Local|457be5e4-4b91-494e-beda-509bcb82df7c"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3670dbc0-b6e8-4d46-9370-37b7d66ca0a7}" ma:internalName="TaxCatchAll" ma:showField="CatchAllData" ma:web="48f0c7dc-c96c-4d60-ad0a-278580807f22">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3670dbc0-b6e8-4d46-9370-37b7d66ca0a7}" ma:internalName="TaxCatchAllLabel" ma:readOnly="true" ma:showField="CatchAllDataLabel" ma:web="48f0c7dc-c96c-4d60-ad0a-278580807f22">
      <xsd:complexType>
        <xsd:complexContent>
          <xsd:extension base="dms:MultiChoiceLookup">
            <xsd:sequence>
              <xsd:element name="Value" type="dms:Lookup" maxOccurs="unbounded" minOccurs="0" nillable="true"/>
            </xsd:sequence>
          </xsd:extension>
        </xsd:complexContent>
      </xsd:complexType>
    </xsd:element>
    <xsd:element name="_dlc_DocId" ma:index="26" nillable="true" ma:displayName="Document ID Value" ma:description="The value of the document ID assigned to this item." ma:internalName="_dlc_DocId" ma:readOnly="true">
      <xsd:simpleType>
        <xsd:restriction base="dms:Text"/>
      </xsd:simpleType>
    </xsd:element>
    <xsd:element name="_dlc_DocIdUrl" ma:index="2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8" nillable="true" ma:displayName="Persist ID" ma:description="Keep ID on add." ma:hidden="true" ma:internalName="_dlc_DocIdPersistId" ma:readOnly="true">
      <xsd:simpleType>
        <xsd:restriction base="dms:Boolean"/>
      </xsd:simpleType>
    </xsd:element>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Government_x0020_Body" ma:index="14" nillable="true" ma:displayName="Government Body" ma:default="BEIS" ma:internalName="Government_x0020_Body">
      <xsd:simpleType>
        <xsd:restriction base="dms:Text">
          <xsd:maxLength value="255"/>
        </xsd:restriction>
      </xsd:simpleType>
    </xsd:element>
    <xsd:element name="Date_x0020_Opened" ma:index="15" nillable="true" ma:displayName="Date Opened" ma:default="[Today]" ma:format="DateOnly" ma:internalName="Date_x0020_Opened">
      <xsd:simpleType>
        <xsd:restriction base="dms:DateTime"/>
      </xsd:simpleType>
    </xsd:element>
    <xsd:element name="Date_x0020_Closed" ma:index="16" nillable="true" ma:displayName="Date Closed" ma:format="DateOnly" ma:internalName="Date_x0020_Clos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17"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acb922-5235-4a66-b188-303b9b46fbd7" elementFormDefault="qualified">
    <xsd:import namespace="http://schemas.microsoft.com/office/2006/documentManagement/types"/>
    <xsd:import namespace="http://schemas.microsoft.com/office/infopath/2007/PartnerControls"/>
    <xsd:element name="LegacyData" ma:index="18" nillable="true" ma:displayName="Legacy Data" ma:internalName="Legacy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935593-865c-449f-89c2-dcb4480bfd22"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AutoTags" ma:index="23" nillable="true" ma:displayName="Tags" ma:internalName="MediaServiceAutoTags"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DateTaken" ma:index="29" nillable="true" ma:displayName="MediaServiceDateTaken" ma:hidden="true" ma:internalName="MediaServiceDateTaken" ma:readOnly="true">
      <xsd:simpleType>
        <xsd:restriction base="dms:Text"/>
      </xsd:simpleType>
    </xsd:element>
    <xsd:element name="MediaServiceOCR" ma:index="32" nillable="true" ma:displayName="Extracted Text" ma:internalName="MediaServiceOCR" ma:readOnly="true">
      <xsd:simpleType>
        <xsd:restriction base="dms:Note">
          <xsd:maxLength value="255"/>
        </xsd:restriction>
      </xsd:simpleType>
    </xsd:element>
    <xsd:element name="dnkp" ma:index="36" nillable="true" ma:displayName="Number" ma:internalName="dnkp">
      <xsd:simpleType>
        <xsd:restriction base="dms:Number"/>
      </xsd:simpleType>
    </xsd:element>
    <xsd:element name="_x0043_R002" ma:index="37" nillable="true" ma:displayName="CR ID Number" ma:description="CR ID" ma:format="Dropdown" ma:internalName="_x0043_R002" ma:percentage="FALSE">
      <xsd:simpleType>
        <xsd:restriction base="dms:Number"/>
      </xsd:simpleType>
    </xsd:element>
    <xsd:element name="_Flow_SignoffStatus" ma:index="38" nillable="true" ma:displayName="Sign-off status" ma:internalName="Sign_x002d_off_x0020_status">
      <xsd:simpleType>
        <xsd:restriction base="dms:Text"/>
      </xsd:simpleType>
    </xsd:element>
    <xsd:element name="MediaServiceLocation" ma:index="39" nillable="true" ma:displayName="Location" ma:internalName="MediaServiceLocation" ma:readOnly="true">
      <xsd:simpleType>
        <xsd:restriction base="dms:Text"/>
      </xsd:simpleType>
    </xsd:element>
    <xsd:element name="MediaLengthInSeconds" ma:index="40" nillable="true" ma:displayName="Length (seconds)" ma:internalName="MediaLengthInSeconds" ma:readOnly="true">
      <xsd:simpleType>
        <xsd:restriction base="dms:Unknown"/>
      </xsd:simpleType>
    </xsd:element>
    <xsd:element name="lcf76f155ced4ddcb4097134ff3c332f" ma:index="42" nillable="true" ma:taxonomy="true" ma:internalName="lcf76f155ced4ddcb4097134ff3c332f" ma:taxonomyFieldName="MediaServiceImageTags" ma:displayName="Image Tags" ma:readOnly="false" ma:fieldId="{5cf76f15-5ced-4ddc-b409-7134ff3c332f}" ma:taxonomyMulti="true" ma:sspId="9b0aeba9-2bce-41c2-8545-5d12d676a6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33"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C587E6B-2779-4CD3-A669-DEBCA30C7C56}">
  <ds:schemaRefs>
    <ds:schemaRef ds:uri="http://schemas.microsoft.com/sharepoint/v3/contenttype/forms"/>
  </ds:schemaRefs>
</ds:datastoreItem>
</file>

<file path=customXml/itemProps2.xml><?xml version="1.0" encoding="utf-8"?>
<ds:datastoreItem xmlns:ds="http://schemas.openxmlformats.org/officeDocument/2006/customXml" ds:itemID="{909A3E62-0180-43E2-9FFA-F09D305432BD}">
  <ds:schemaRefs>
    <ds:schemaRef ds:uri="0063f72e-ace3-48fb-9c1f-5b513408b31f"/>
    <ds:schemaRef ds:uri="30935593-865c-449f-89c2-dcb4480bfd22"/>
    <ds:schemaRef ds:uri="48f0c7dc-c96c-4d60-ad0a-278580807f22"/>
    <ds:schemaRef ds:uri="a8f60570-4bd3-4f2b-950b-a996de8ab151"/>
    <ds:schemaRef ds:uri="aaacb922-5235-4a66-b188-303b9b46fbd7"/>
    <ds:schemaRef ds:uri="b413c3fd-5a3b-4239-b985-69032e371c0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F71104F-7214-4203-9E11-0FD34F051C31}">
  <ds:schemaRefs>
    <ds:schemaRef ds:uri="0063f72e-ace3-48fb-9c1f-5b513408b31f"/>
    <ds:schemaRef ds:uri="30935593-865c-449f-89c2-dcb4480bfd22"/>
    <ds:schemaRef ds:uri="48f0c7dc-c96c-4d60-ad0a-278580807f22"/>
    <ds:schemaRef ds:uri="a8f60570-4bd3-4f2b-950b-a996de8ab151"/>
    <ds:schemaRef ds:uri="aaacb922-5235-4a66-b188-303b9b46fbd7"/>
    <ds:schemaRef ds:uri="b413c3fd-5a3b-4239-b985-69032e371c0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509199ED-B159-45DA-8F12-E9FC845276C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1283</Words>
  <Application>Microsoft Office PowerPoint</Application>
  <PresentationFormat>Widescreen</PresentationFormat>
  <Paragraphs>104</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Arial,Sans-Serif</vt:lpstr>
      <vt:lpstr>Calibri</vt:lpstr>
      <vt:lpstr>doc.BEIS-Powerpoint-template-on-screen-show-16-9-wide-screen_RA</vt:lpstr>
      <vt:lpstr>Technical Assistance Facility 2 Proposed Pricing Approach </vt:lpstr>
      <vt:lpstr>Capability Building</vt:lpstr>
      <vt:lpstr>Bespoke Advice and Support</vt:lpstr>
      <vt:lpstr>Raising Awareness</vt:lpstr>
      <vt:lpstr>Project Digital Tools </vt:lpstr>
      <vt:lpstr>Admin Support Functions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Miller2, Toby (BEIS)</cp:lastModifiedBy>
  <cp:revision>11</cp:revision>
  <dcterms:created xsi:type="dcterms:W3CDTF">2023-06-29T15:45:55Z</dcterms:created>
  <dcterms:modified xsi:type="dcterms:W3CDTF">2023-06-30T17:24:18Z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usiness Unit">
    <vt:lpwstr>1;#Energy Efficiency and Local|457be5e4-4b91-494e-beda-509bcb82df7c</vt:lpwstr>
  </property>
  <property fmtid="{D5CDD505-2E9C-101B-9397-08002B2CF9AE}" pid="3" name="_dlc_DocIdItemGuid">
    <vt:lpwstr>6970ce54-097b-476a-89ce-adcd5e0b022a</vt:lpwstr>
  </property>
  <property fmtid="{D5CDD505-2E9C-101B-9397-08002B2CF9AE}" pid="4" name="MediaServiceImageTags">
    <vt:lpwstr/>
  </property>
  <property fmtid="{D5CDD505-2E9C-101B-9397-08002B2CF9AE}" pid="5" name="ContentTypeId">
    <vt:lpwstr>0x010100E283D4AA16744246A16C92235D91DBE5</vt:lpwstr>
  </property>
  <property fmtid="{D5CDD505-2E9C-101B-9397-08002B2CF9AE}" pid="6" name="MSIP_Label_ba62f585-b40f-4ab9-bafe-39150f03d124_Enabled">
    <vt:lpwstr>true</vt:lpwstr>
  </property>
  <property fmtid="{D5CDD505-2E9C-101B-9397-08002B2CF9AE}" pid="7" name="MSIP_Label_ba62f585-b40f-4ab9-bafe-39150f03d124_SetDate">
    <vt:lpwstr>2023-06-29T15:45:58Z</vt:lpwstr>
  </property>
  <property fmtid="{D5CDD505-2E9C-101B-9397-08002B2CF9AE}" pid="8" name="MSIP_Label_ba62f585-b40f-4ab9-bafe-39150f03d124_Method">
    <vt:lpwstr>Standard</vt:lpwstr>
  </property>
  <property fmtid="{D5CDD505-2E9C-101B-9397-08002B2CF9AE}" pid="9" name="MSIP_Label_ba62f585-b40f-4ab9-bafe-39150f03d124_Name">
    <vt:lpwstr>OFFICIAL</vt:lpwstr>
  </property>
  <property fmtid="{D5CDD505-2E9C-101B-9397-08002B2CF9AE}" pid="10" name="MSIP_Label_ba62f585-b40f-4ab9-bafe-39150f03d124_SiteId">
    <vt:lpwstr>cbac7005-02c1-43eb-b497-e6492d1b2dd8</vt:lpwstr>
  </property>
  <property fmtid="{D5CDD505-2E9C-101B-9397-08002B2CF9AE}" pid="11" name="MSIP_Label_ba62f585-b40f-4ab9-bafe-39150f03d124_ActionId">
    <vt:lpwstr>465fd0c3-4542-4556-aca1-544a56eb676a</vt:lpwstr>
  </property>
  <property fmtid="{D5CDD505-2E9C-101B-9397-08002B2CF9AE}" pid="12" name="MSIP_Label_ba62f585-b40f-4ab9-bafe-39150f03d124_ContentBits">
    <vt:lpwstr>0</vt:lpwstr>
  </property>
</Properties>
</file>