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82" r:id="rId3"/>
    <p:sldId id="267" r:id="rId4"/>
    <p:sldId id="311" r:id="rId5"/>
    <p:sldId id="302" r:id="rId6"/>
    <p:sldId id="306" r:id="rId7"/>
    <p:sldId id="260" r:id="rId8"/>
    <p:sldId id="284" r:id="rId9"/>
    <p:sldId id="307" r:id="rId10"/>
    <p:sldId id="308" r:id="rId11"/>
    <p:sldId id="293" r:id="rId12"/>
    <p:sldId id="272" r:id="rId13"/>
    <p:sldId id="274" r:id="rId14"/>
    <p:sldId id="265" r:id="rId15"/>
    <p:sldId id="291" r:id="rId16"/>
    <p:sldId id="304" r:id="rId17"/>
    <p:sldId id="305" r:id="rId18"/>
    <p:sldId id="288" r:id="rId19"/>
    <p:sldId id="301" r:id="rId20"/>
    <p:sldId id="298" r:id="rId21"/>
    <p:sldId id="266" r:id="rId22"/>
    <p:sldId id="268" r:id="rId23"/>
    <p:sldId id="285" r:id="rId24"/>
    <p:sldId id="309" r:id="rId25"/>
    <p:sldId id="310" r:id="rId26"/>
    <p:sldId id="269" r:id="rId27"/>
    <p:sldId id="286" r:id="rId28"/>
    <p:sldId id="278" r:id="rId29"/>
    <p:sldId id="279" r:id="rId30"/>
    <p:sldId id="290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F99"/>
    <a:srgbClr val="E8B81F"/>
    <a:srgbClr val="F1EFE8"/>
    <a:srgbClr val="283335"/>
    <a:srgbClr val="0A2A31"/>
    <a:srgbClr val="D84A45"/>
    <a:srgbClr val="DEDCCD"/>
    <a:srgbClr val="91CAA7"/>
    <a:srgbClr val="C1BCA7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DDA85-FF41-4B56-A5C5-35C60AC8B4A9}" v="117" dt="2023-01-24T12:06:08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75BB6-A3E6-46B4-A785-29D2A41EA55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0E8417-0241-41A7-9D25-7958ADCC71F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CREATIVE STORYTELLING  AROUND OUR PEOPLE AND REASONS TO JOIN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EFED3-40B9-48BE-BDF4-CC9EDD431142}" type="parTrans" cxnId="{5A07A696-5C1E-40D7-BB49-0462FDE15F65}">
      <dgm:prSet/>
      <dgm:spPr/>
      <dgm:t>
        <a:bodyPr/>
        <a:lstStyle/>
        <a:p>
          <a:endParaRPr lang="en-US"/>
        </a:p>
      </dgm:t>
    </dgm:pt>
    <dgm:pt modelId="{12D42552-FE97-4A21-982C-D54073EB01F4}" type="sibTrans" cxnId="{5A07A696-5C1E-40D7-BB49-0462FDE15F65}">
      <dgm:prSet/>
      <dgm:spPr/>
      <dgm:t>
        <a:bodyPr/>
        <a:lstStyle/>
        <a:p>
          <a:endParaRPr lang="en-US"/>
        </a:p>
      </dgm:t>
    </dgm:pt>
    <dgm:pt modelId="{4A0833C3-0715-42F3-ABA5-956E0F545DD4}" type="pres">
      <dgm:prSet presAssocID="{AA675BB6-A3E6-46B4-A785-29D2A41EA557}" presName="vert0" presStyleCnt="0">
        <dgm:presLayoutVars>
          <dgm:dir/>
          <dgm:animOne val="branch"/>
          <dgm:animLvl val="lvl"/>
        </dgm:presLayoutVars>
      </dgm:prSet>
      <dgm:spPr/>
    </dgm:pt>
    <dgm:pt modelId="{4B4786FE-3952-4D40-884D-4AC2E772B52F}" type="pres">
      <dgm:prSet presAssocID="{B70E8417-0241-41A7-9D25-7958ADCC71FC}" presName="thickLine" presStyleLbl="alignNode1" presStyleIdx="0" presStyleCnt="1"/>
      <dgm:spPr/>
    </dgm:pt>
    <dgm:pt modelId="{4DD7055B-6C46-4440-ADD7-B5A4CFD51D35}" type="pres">
      <dgm:prSet presAssocID="{B70E8417-0241-41A7-9D25-7958ADCC71FC}" presName="horz1" presStyleCnt="0"/>
      <dgm:spPr/>
    </dgm:pt>
    <dgm:pt modelId="{D1D4DDC1-A96C-4331-BB87-92E68B3493BB}" type="pres">
      <dgm:prSet presAssocID="{B70E8417-0241-41A7-9D25-7958ADCC71FC}" presName="tx1" presStyleLbl="revTx" presStyleIdx="0" presStyleCnt="1"/>
      <dgm:spPr/>
    </dgm:pt>
    <dgm:pt modelId="{07BA2154-DC57-45CF-A17D-863CEE1CEAF2}" type="pres">
      <dgm:prSet presAssocID="{B70E8417-0241-41A7-9D25-7958ADCC71FC}" presName="vert1" presStyleCnt="0"/>
      <dgm:spPr/>
    </dgm:pt>
  </dgm:ptLst>
  <dgm:cxnLst>
    <dgm:cxn modelId="{37FC4855-2B7E-4137-BDB2-E9B7AAF2EE3D}" type="presOf" srcId="{AA675BB6-A3E6-46B4-A785-29D2A41EA557}" destId="{4A0833C3-0715-42F3-ABA5-956E0F545DD4}" srcOrd="0" destOrd="0" presId="urn:microsoft.com/office/officeart/2008/layout/LinedList"/>
    <dgm:cxn modelId="{5A07A696-5C1E-40D7-BB49-0462FDE15F65}" srcId="{AA675BB6-A3E6-46B4-A785-29D2A41EA557}" destId="{B70E8417-0241-41A7-9D25-7958ADCC71FC}" srcOrd="0" destOrd="0" parTransId="{4CBEFED3-40B9-48BE-BDF4-CC9EDD431142}" sibTransId="{12D42552-FE97-4A21-982C-D54073EB01F4}"/>
    <dgm:cxn modelId="{6919DCEA-AEE5-4E3C-AA7C-4ED34D5C334C}" type="presOf" srcId="{B70E8417-0241-41A7-9D25-7958ADCC71FC}" destId="{D1D4DDC1-A96C-4331-BB87-92E68B3493BB}" srcOrd="0" destOrd="0" presId="urn:microsoft.com/office/officeart/2008/layout/LinedList"/>
    <dgm:cxn modelId="{1BE60A6A-2B6B-446F-8AEA-73099728B737}" type="presParOf" srcId="{4A0833C3-0715-42F3-ABA5-956E0F545DD4}" destId="{4B4786FE-3952-4D40-884D-4AC2E772B52F}" srcOrd="0" destOrd="0" presId="urn:microsoft.com/office/officeart/2008/layout/LinedList"/>
    <dgm:cxn modelId="{B8409AC3-FFC4-4DA7-813E-B81F2B7A7797}" type="presParOf" srcId="{4A0833C3-0715-42F3-ABA5-956E0F545DD4}" destId="{4DD7055B-6C46-4440-ADD7-B5A4CFD51D35}" srcOrd="1" destOrd="0" presId="urn:microsoft.com/office/officeart/2008/layout/LinedList"/>
    <dgm:cxn modelId="{A07CEFB1-1FAD-4DAC-A631-FBAAC112D6B7}" type="presParOf" srcId="{4DD7055B-6C46-4440-ADD7-B5A4CFD51D35}" destId="{D1D4DDC1-A96C-4331-BB87-92E68B3493BB}" srcOrd="0" destOrd="0" presId="urn:microsoft.com/office/officeart/2008/layout/LinedList"/>
    <dgm:cxn modelId="{F937DAAC-2144-4AA5-93CF-71DCB97E8050}" type="presParOf" srcId="{4DD7055B-6C46-4440-ADD7-B5A4CFD51D35}" destId="{07BA2154-DC57-45CF-A17D-863CEE1CEA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E4B29-E934-41CE-A62B-9753ECBD6252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333D22-7A1B-4BF1-94B9-8ADE0AD85D04}">
      <dgm:prSet/>
      <dgm:spPr>
        <a:solidFill>
          <a:schemeClr val="tx2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ADVERTISING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and digital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Job sites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Radio and press</a:t>
          </a:r>
        </a:p>
      </dgm:t>
    </dgm:pt>
    <dgm:pt modelId="{C5B392CD-A814-43EA-9F25-F4BBE4578174}" type="parTrans" cxnId="{6222085F-35EC-40E4-B07C-ABABD2D99883}">
      <dgm:prSet/>
      <dgm:spPr/>
      <dgm:t>
        <a:bodyPr/>
        <a:lstStyle/>
        <a:p>
          <a:endParaRPr lang="en-US"/>
        </a:p>
      </dgm:t>
    </dgm:pt>
    <dgm:pt modelId="{D8416C19-B505-4A55-ACDD-4DA6BEF66F3C}" type="sibTrans" cxnId="{6222085F-35EC-40E4-B07C-ABABD2D99883}">
      <dgm:prSet/>
      <dgm:spPr/>
      <dgm:t>
        <a:bodyPr/>
        <a:lstStyle/>
        <a:p>
          <a:endParaRPr lang="en-US"/>
        </a:p>
      </dgm:t>
    </dgm:pt>
    <dgm:pt modelId="{D46239E8-0DB8-4678-8FA8-256DF4B78410}">
      <dgm:prSet/>
      <dgm:spPr>
        <a:solidFill>
          <a:srgbClr val="E8B81F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SOCIAL MEDIA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Content creation and sharing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Proactive sourcing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(LINKEDIN)</a:t>
          </a:r>
        </a:p>
      </dgm:t>
    </dgm:pt>
    <dgm:pt modelId="{C173A6F4-04E4-4FF2-83FE-226101CE496F}" type="parTrans" cxnId="{B844EE4D-D757-4A48-98AA-362F1F3BB85D}">
      <dgm:prSet/>
      <dgm:spPr/>
      <dgm:t>
        <a:bodyPr/>
        <a:lstStyle/>
        <a:p>
          <a:endParaRPr lang="en-GB"/>
        </a:p>
      </dgm:t>
    </dgm:pt>
    <dgm:pt modelId="{D70EBFD6-B6A9-4B42-9CC0-B7D51017A451}" type="sibTrans" cxnId="{B844EE4D-D757-4A48-98AA-362F1F3BB85D}">
      <dgm:prSet/>
      <dgm:spPr/>
      <dgm:t>
        <a:bodyPr/>
        <a:lstStyle/>
        <a:p>
          <a:endParaRPr lang="en-GB"/>
        </a:p>
      </dgm:t>
    </dgm:pt>
    <dgm:pt modelId="{C3E38BD2-7B25-4B8D-9279-93D25DAF3A03}">
      <dgm:prSet/>
      <dgm:spPr>
        <a:solidFill>
          <a:srgbClr val="91CAA7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WEBSITE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Reasons to choose us and vacancies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Partner websites</a:t>
          </a:r>
        </a:p>
      </dgm:t>
    </dgm:pt>
    <dgm:pt modelId="{A804326A-2705-4D86-9606-2FB19A2590E7}" type="parTrans" cxnId="{3B5C0A03-5C3F-4A96-8E4D-A03018E06E65}">
      <dgm:prSet/>
      <dgm:spPr/>
      <dgm:t>
        <a:bodyPr/>
        <a:lstStyle/>
        <a:p>
          <a:endParaRPr lang="en-GB"/>
        </a:p>
      </dgm:t>
    </dgm:pt>
    <dgm:pt modelId="{2D7DF870-8220-4332-A0C7-3382917177D8}" type="sibTrans" cxnId="{3B5C0A03-5C3F-4A96-8E4D-A03018E06E65}">
      <dgm:prSet/>
      <dgm:spPr/>
      <dgm:t>
        <a:bodyPr/>
        <a:lstStyle/>
        <a:p>
          <a:endParaRPr lang="en-GB"/>
        </a:p>
      </dgm:t>
    </dgm:pt>
    <dgm:pt modelId="{36AF46DF-550C-47C6-8906-092FFD39D724}">
      <dgm:prSet/>
      <dgm:spPr>
        <a:solidFill>
          <a:srgbClr val="283335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MATERIALS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Candidate packs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School Brochures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New Starter Pack</a:t>
          </a:r>
        </a:p>
      </dgm:t>
    </dgm:pt>
    <dgm:pt modelId="{05721D85-CD7B-4EEF-BF73-DCF5E1B95B10}" type="parTrans" cxnId="{7351AE74-80A1-4359-A7DB-175003E6B463}">
      <dgm:prSet/>
      <dgm:spPr/>
      <dgm:t>
        <a:bodyPr/>
        <a:lstStyle/>
        <a:p>
          <a:endParaRPr lang="en-GB"/>
        </a:p>
      </dgm:t>
    </dgm:pt>
    <dgm:pt modelId="{D2CA9DB8-9594-4664-B2D4-AF7FB52B4390}" type="sibTrans" cxnId="{7351AE74-80A1-4359-A7DB-175003E6B463}">
      <dgm:prSet/>
      <dgm:spPr/>
      <dgm:t>
        <a:bodyPr/>
        <a:lstStyle/>
        <a:p>
          <a:endParaRPr lang="en-GB"/>
        </a:p>
      </dgm:t>
    </dgm:pt>
    <dgm:pt modelId="{B4B1370C-C9BE-4851-B317-F21EC1CF32A0}">
      <dgm:prSet/>
      <dgm:spPr>
        <a:solidFill>
          <a:srgbClr val="D84A45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COMMS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Candidate journey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Targeted (alumni and graduate)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Remarketing</a:t>
          </a:r>
        </a:p>
      </dgm:t>
    </dgm:pt>
    <dgm:pt modelId="{2B80E55B-B581-4933-8B11-A431F631751E}" type="parTrans" cxnId="{149816DD-D3FD-4A3F-9303-DEE8CCCADE53}">
      <dgm:prSet/>
      <dgm:spPr/>
      <dgm:t>
        <a:bodyPr/>
        <a:lstStyle/>
        <a:p>
          <a:endParaRPr lang="en-GB"/>
        </a:p>
      </dgm:t>
    </dgm:pt>
    <dgm:pt modelId="{48EB6BA1-F290-4C4C-9EC7-6AAA6AF2314A}" type="sibTrans" cxnId="{149816DD-D3FD-4A3F-9303-DEE8CCCADE53}">
      <dgm:prSet/>
      <dgm:spPr/>
      <dgm:t>
        <a:bodyPr/>
        <a:lstStyle/>
        <a:p>
          <a:endParaRPr lang="en-GB"/>
        </a:p>
      </dgm:t>
    </dgm:pt>
    <dgm:pt modelId="{CD9B2D5A-AAF0-4DCE-BD80-5FA7C4A6FA39}">
      <dgm:prSet/>
      <dgm:spPr>
        <a:solidFill>
          <a:srgbClr val="579F99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COMMUNITY ENGAGEMENT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Brand champions and outreach team</a:t>
          </a:r>
        </a:p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Community comms channels</a:t>
          </a:r>
        </a:p>
      </dgm:t>
    </dgm:pt>
    <dgm:pt modelId="{48345276-B778-4A0B-9B4A-BBCE5F72B68B}" type="parTrans" cxnId="{92A5B06D-1563-41B1-9A04-D4EA43E7527B}">
      <dgm:prSet/>
      <dgm:spPr/>
      <dgm:t>
        <a:bodyPr/>
        <a:lstStyle/>
        <a:p>
          <a:endParaRPr lang="en-GB"/>
        </a:p>
      </dgm:t>
    </dgm:pt>
    <dgm:pt modelId="{9595BE6E-F121-4B3B-8794-317587D20FAA}" type="sibTrans" cxnId="{92A5B06D-1563-41B1-9A04-D4EA43E7527B}">
      <dgm:prSet/>
      <dgm:spPr/>
      <dgm:t>
        <a:bodyPr/>
        <a:lstStyle/>
        <a:p>
          <a:endParaRPr lang="en-GB"/>
        </a:p>
      </dgm:t>
    </dgm:pt>
    <dgm:pt modelId="{71EBDE3A-F0F8-4569-B379-C58FA4142D8C}">
      <dgm:prSet/>
      <dgm:spPr>
        <a:solidFill>
          <a:srgbClr val="DEDCCD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 Black" panose="020B0A04020102020204" pitchFamily="34" charset="0"/>
            </a:rPr>
            <a:t>EVENTS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Networking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Recruitment events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Exhibitions</a:t>
          </a:r>
        </a:p>
      </dgm:t>
    </dgm:pt>
    <dgm:pt modelId="{E7D44376-0F39-41D9-9820-50D20454ABC9}" type="parTrans" cxnId="{E4F196AC-46AE-4CE1-A895-63C059063D6F}">
      <dgm:prSet/>
      <dgm:spPr/>
      <dgm:t>
        <a:bodyPr/>
        <a:lstStyle/>
        <a:p>
          <a:endParaRPr lang="en-GB"/>
        </a:p>
      </dgm:t>
    </dgm:pt>
    <dgm:pt modelId="{370E3671-572E-4502-B0BE-2F4D2B186EFD}" type="sibTrans" cxnId="{E4F196AC-46AE-4CE1-A895-63C059063D6F}">
      <dgm:prSet/>
      <dgm:spPr/>
      <dgm:t>
        <a:bodyPr/>
        <a:lstStyle/>
        <a:p>
          <a:endParaRPr lang="en-GB"/>
        </a:p>
      </dgm:t>
    </dgm:pt>
    <dgm:pt modelId="{C5CA2435-F028-441A-A7D2-639322FFD84E}">
      <dgm:prSet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Arial Black" panose="020B0A04020102020204" pitchFamily="34" charset="0"/>
            </a:rPr>
            <a:t>AWARDS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Local, regional and national</a:t>
          </a:r>
        </a:p>
      </dgm:t>
    </dgm:pt>
    <dgm:pt modelId="{C0D6CE96-B760-4129-93A3-7408B726EADE}" type="parTrans" cxnId="{D2AEEB6E-31D4-4D0A-B527-BBD04CC1A87B}">
      <dgm:prSet/>
      <dgm:spPr/>
      <dgm:t>
        <a:bodyPr/>
        <a:lstStyle/>
        <a:p>
          <a:endParaRPr lang="en-GB"/>
        </a:p>
      </dgm:t>
    </dgm:pt>
    <dgm:pt modelId="{B29A1CDD-27C7-4CBB-8B1C-FC79FB101EE7}" type="sibTrans" cxnId="{D2AEEB6E-31D4-4D0A-B527-BBD04CC1A87B}">
      <dgm:prSet/>
      <dgm:spPr/>
      <dgm:t>
        <a:bodyPr/>
        <a:lstStyle/>
        <a:p>
          <a:endParaRPr lang="en-GB"/>
        </a:p>
      </dgm:t>
    </dgm:pt>
    <dgm:pt modelId="{D473802C-9F57-4707-918D-18C5BA12A5DE}" type="pres">
      <dgm:prSet presAssocID="{458E4B29-E934-41CE-A62B-9753ECBD6252}" presName="diagram" presStyleCnt="0">
        <dgm:presLayoutVars>
          <dgm:dir/>
          <dgm:resizeHandles val="exact"/>
        </dgm:presLayoutVars>
      </dgm:prSet>
      <dgm:spPr/>
    </dgm:pt>
    <dgm:pt modelId="{7BEBB765-43D9-4926-870E-AD0F29DCE51D}" type="pres">
      <dgm:prSet presAssocID="{86333D22-7A1B-4BF1-94B9-8ADE0AD85D04}" presName="node" presStyleLbl="node1" presStyleIdx="0" presStyleCnt="8">
        <dgm:presLayoutVars>
          <dgm:bulletEnabled val="1"/>
        </dgm:presLayoutVars>
      </dgm:prSet>
      <dgm:spPr/>
    </dgm:pt>
    <dgm:pt modelId="{B6EB9993-62C6-45E7-AB89-CE38C53F50CA}" type="pres">
      <dgm:prSet presAssocID="{D8416C19-B505-4A55-ACDD-4DA6BEF66F3C}" presName="sibTrans" presStyleCnt="0"/>
      <dgm:spPr/>
    </dgm:pt>
    <dgm:pt modelId="{F472101E-8BA9-46B3-84E4-883C60DAC8A6}" type="pres">
      <dgm:prSet presAssocID="{D46239E8-0DB8-4678-8FA8-256DF4B78410}" presName="node" presStyleLbl="node1" presStyleIdx="1" presStyleCnt="8">
        <dgm:presLayoutVars>
          <dgm:bulletEnabled val="1"/>
        </dgm:presLayoutVars>
      </dgm:prSet>
      <dgm:spPr/>
    </dgm:pt>
    <dgm:pt modelId="{7169A2FF-1678-4424-895D-DE6FC5124B9A}" type="pres">
      <dgm:prSet presAssocID="{D70EBFD6-B6A9-4B42-9CC0-B7D51017A451}" presName="sibTrans" presStyleCnt="0"/>
      <dgm:spPr/>
    </dgm:pt>
    <dgm:pt modelId="{40E82394-2AC9-4C55-8729-2E37C0043CB0}" type="pres">
      <dgm:prSet presAssocID="{C3E38BD2-7B25-4B8D-9279-93D25DAF3A03}" presName="node" presStyleLbl="node1" presStyleIdx="2" presStyleCnt="8">
        <dgm:presLayoutVars>
          <dgm:bulletEnabled val="1"/>
        </dgm:presLayoutVars>
      </dgm:prSet>
      <dgm:spPr/>
    </dgm:pt>
    <dgm:pt modelId="{C95FA953-9187-435F-BE2E-1DD0FE5F3C8A}" type="pres">
      <dgm:prSet presAssocID="{2D7DF870-8220-4332-A0C7-3382917177D8}" presName="sibTrans" presStyleCnt="0"/>
      <dgm:spPr/>
    </dgm:pt>
    <dgm:pt modelId="{A826B71F-0CFD-450A-888F-12AEAFDE5686}" type="pres">
      <dgm:prSet presAssocID="{36AF46DF-550C-47C6-8906-092FFD39D724}" presName="node" presStyleLbl="node1" presStyleIdx="3" presStyleCnt="8">
        <dgm:presLayoutVars>
          <dgm:bulletEnabled val="1"/>
        </dgm:presLayoutVars>
      </dgm:prSet>
      <dgm:spPr/>
    </dgm:pt>
    <dgm:pt modelId="{0894956C-1FD8-4693-8F96-E865E6F6D288}" type="pres">
      <dgm:prSet presAssocID="{D2CA9DB8-9594-4664-B2D4-AF7FB52B4390}" presName="sibTrans" presStyleCnt="0"/>
      <dgm:spPr/>
    </dgm:pt>
    <dgm:pt modelId="{4700B619-17D8-4B90-8FEB-56695C9395BC}" type="pres">
      <dgm:prSet presAssocID="{B4B1370C-C9BE-4851-B317-F21EC1CF32A0}" presName="node" presStyleLbl="node1" presStyleIdx="4" presStyleCnt="8">
        <dgm:presLayoutVars>
          <dgm:bulletEnabled val="1"/>
        </dgm:presLayoutVars>
      </dgm:prSet>
      <dgm:spPr/>
    </dgm:pt>
    <dgm:pt modelId="{57FEDF02-96EE-4425-BEAC-74AADD8CACBB}" type="pres">
      <dgm:prSet presAssocID="{48EB6BA1-F290-4C4C-9EC7-6AAA6AF2314A}" presName="sibTrans" presStyleCnt="0"/>
      <dgm:spPr/>
    </dgm:pt>
    <dgm:pt modelId="{5977151D-7A7D-4CE3-B932-CDCB177E4764}" type="pres">
      <dgm:prSet presAssocID="{CD9B2D5A-AAF0-4DCE-BD80-5FA7C4A6FA39}" presName="node" presStyleLbl="node1" presStyleIdx="5" presStyleCnt="8" custLinFactY="14926" custLinFactNeighborX="3088" custLinFactNeighborY="100000">
        <dgm:presLayoutVars>
          <dgm:bulletEnabled val="1"/>
        </dgm:presLayoutVars>
      </dgm:prSet>
      <dgm:spPr/>
    </dgm:pt>
    <dgm:pt modelId="{3C92EAC4-9407-4A9E-AFD5-14D6D863DB0F}" type="pres">
      <dgm:prSet presAssocID="{9595BE6E-F121-4B3B-8794-317587D20FAA}" presName="sibTrans" presStyleCnt="0"/>
      <dgm:spPr/>
    </dgm:pt>
    <dgm:pt modelId="{FFEB94D2-2FA1-4878-813E-181BF123954B}" type="pres">
      <dgm:prSet presAssocID="{71EBDE3A-F0F8-4569-B379-C58FA4142D8C}" presName="node" presStyleLbl="node1" presStyleIdx="6" presStyleCnt="8">
        <dgm:presLayoutVars>
          <dgm:bulletEnabled val="1"/>
        </dgm:presLayoutVars>
      </dgm:prSet>
      <dgm:spPr/>
    </dgm:pt>
    <dgm:pt modelId="{84B35148-0C24-427C-95CA-AADDCF9DC47D}" type="pres">
      <dgm:prSet presAssocID="{370E3671-572E-4502-B0BE-2F4D2B186EFD}" presName="sibTrans" presStyleCnt="0"/>
      <dgm:spPr/>
    </dgm:pt>
    <dgm:pt modelId="{731EB551-C255-4E2F-9405-7C9989C27EBB}" type="pres">
      <dgm:prSet presAssocID="{C5CA2435-F028-441A-A7D2-639322FFD84E}" presName="node" presStyleLbl="node1" presStyleIdx="7" presStyleCnt="8" custLinFactY="-16213" custLinFactNeighborX="3088" custLinFactNeighborY="-100000">
        <dgm:presLayoutVars>
          <dgm:bulletEnabled val="1"/>
        </dgm:presLayoutVars>
      </dgm:prSet>
      <dgm:spPr/>
    </dgm:pt>
  </dgm:ptLst>
  <dgm:cxnLst>
    <dgm:cxn modelId="{3B5C0A03-5C3F-4A96-8E4D-A03018E06E65}" srcId="{458E4B29-E934-41CE-A62B-9753ECBD6252}" destId="{C3E38BD2-7B25-4B8D-9279-93D25DAF3A03}" srcOrd="2" destOrd="0" parTransId="{A804326A-2705-4D86-9606-2FB19A2590E7}" sibTransId="{2D7DF870-8220-4332-A0C7-3382917177D8}"/>
    <dgm:cxn modelId="{52C0E405-3C27-4D5F-BE01-9459C884912B}" type="presOf" srcId="{B4B1370C-C9BE-4851-B317-F21EC1CF32A0}" destId="{4700B619-17D8-4B90-8FEB-56695C9395BC}" srcOrd="0" destOrd="0" presId="urn:microsoft.com/office/officeart/2005/8/layout/default"/>
    <dgm:cxn modelId="{CDFC020D-C02B-4AD6-91E9-04DE9B1276FF}" type="presOf" srcId="{C3E38BD2-7B25-4B8D-9279-93D25DAF3A03}" destId="{40E82394-2AC9-4C55-8729-2E37C0043CB0}" srcOrd="0" destOrd="0" presId="urn:microsoft.com/office/officeart/2005/8/layout/default"/>
    <dgm:cxn modelId="{6FAB4E3C-14C9-4357-88E4-1B12BC14E5FF}" type="presOf" srcId="{86333D22-7A1B-4BF1-94B9-8ADE0AD85D04}" destId="{7BEBB765-43D9-4926-870E-AD0F29DCE51D}" srcOrd="0" destOrd="0" presId="urn:microsoft.com/office/officeart/2005/8/layout/default"/>
    <dgm:cxn modelId="{C5F1025B-B311-4D63-B21F-0294C6D9A55D}" type="presOf" srcId="{D46239E8-0DB8-4678-8FA8-256DF4B78410}" destId="{F472101E-8BA9-46B3-84E4-883C60DAC8A6}" srcOrd="0" destOrd="0" presId="urn:microsoft.com/office/officeart/2005/8/layout/default"/>
    <dgm:cxn modelId="{6222085F-35EC-40E4-B07C-ABABD2D99883}" srcId="{458E4B29-E934-41CE-A62B-9753ECBD6252}" destId="{86333D22-7A1B-4BF1-94B9-8ADE0AD85D04}" srcOrd="0" destOrd="0" parTransId="{C5B392CD-A814-43EA-9F25-F4BBE4578174}" sibTransId="{D8416C19-B505-4A55-ACDD-4DA6BEF66F3C}"/>
    <dgm:cxn modelId="{17174D45-B34D-4D7C-A0D1-FF3D39C8108A}" type="presOf" srcId="{458E4B29-E934-41CE-A62B-9753ECBD6252}" destId="{D473802C-9F57-4707-918D-18C5BA12A5DE}" srcOrd="0" destOrd="0" presId="urn:microsoft.com/office/officeart/2005/8/layout/default"/>
    <dgm:cxn modelId="{92A5B06D-1563-41B1-9A04-D4EA43E7527B}" srcId="{458E4B29-E934-41CE-A62B-9753ECBD6252}" destId="{CD9B2D5A-AAF0-4DCE-BD80-5FA7C4A6FA39}" srcOrd="5" destOrd="0" parTransId="{48345276-B778-4A0B-9B4A-BBCE5F72B68B}" sibTransId="{9595BE6E-F121-4B3B-8794-317587D20FAA}"/>
    <dgm:cxn modelId="{B844EE4D-D757-4A48-98AA-362F1F3BB85D}" srcId="{458E4B29-E934-41CE-A62B-9753ECBD6252}" destId="{D46239E8-0DB8-4678-8FA8-256DF4B78410}" srcOrd="1" destOrd="0" parTransId="{C173A6F4-04E4-4FF2-83FE-226101CE496F}" sibTransId="{D70EBFD6-B6A9-4B42-9CC0-B7D51017A451}"/>
    <dgm:cxn modelId="{D2AEEB6E-31D4-4D0A-B527-BBD04CC1A87B}" srcId="{458E4B29-E934-41CE-A62B-9753ECBD6252}" destId="{C5CA2435-F028-441A-A7D2-639322FFD84E}" srcOrd="7" destOrd="0" parTransId="{C0D6CE96-B760-4129-93A3-7408B726EADE}" sibTransId="{B29A1CDD-27C7-4CBB-8B1C-FC79FB101EE7}"/>
    <dgm:cxn modelId="{7351AE74-80A1-4359-A7DB-175003E6B463}" srcId="{458E4B29-E934-41CE-A62B-9753ECBD6252}" destId="{36AF46DF-550C-47C6-8906-092FFD39D724}" srcOrd="3" destOrd="0" parTransId="{05721D85-CD7B-4EEF-BF73-DCF5E1B95B10}" sibTransId="{D2CA9DB8-9594-4664-B2D4-AF7FB52B4390}"/>
    <dgm:cxn modelId="{A9E30478-ED8D-4807-9A23-EECCB8CAED19}" type="presOf" srcId="{CD9B2D5A-AAF0-4DCE-BD80-5FA7C4A6FA39}" destId="{5977151D-7A7D-4CE3-B932-CDCB177E4764}" srcOrd="0" destOrd="0" presId="urn:microsoft.com/office/officeart/2005/8/layout/default"/>
    <dgm:cxn modelId="{AF824EA6-0CD4-4BCA-9A36-2A9743DF957C}" type="presOf" srcId="{71EBDE3A-F0F8-4569-B379-C58FA4142D8C}" destId="{FFEB94D2-2FA1-4878-813E-181BF123954B}" srcOrd="0" destOrd="0" presId="urn:microsoft.com/office/officeart/2005/8/layout/default"/>
    <dgm:cxn modelId="{E4F196AC-46AE-4CE1-A895-63C059063D6F}" srcId="{458E4B29-E934-41CE-A62B-9753ECBD6252}" destId="{71EBDE3A-F0F8-4569-B379-C58FA4142D8C}" srcOrd="6" destOrd="0" parTransId="{E7D44376-0F39-41D9-9820-50D20454ABC9}" sibTransId="{370E3671-572E-4502-B0BE-2F4D2B186EFD}"/>
    <dgm:cxn modelId="{9FCD33B4-62E7-477F-B446-F5189B058EE4}" type="presOf" srcId="{36AF46DF-550C-47C6-8906-092FFD39D724}" destId="{A826B71F-0CFD-450A-888F-12AEAFDE5686}" srcOrd="0" destOrd="0" presId="urn:microsoft.com/office/officeart/2005/8/layout/default"/>
    <dgm:cxn modelId="{2246FBD6-E98F-424C-AF6D-CB43314330B9}" type="presOf" srcId="{C5CA2435-F028-441A-A7D2-639322FFD84E}" destId="{731EB551-C255-4E2F-9405-7C9989C27EBB}" srcOrd="0" destOrd="0" presId="urn:microsoft.com/office/officeart/2005/8/layout/default"/>
    <dgm:cxn modelId="{149816DD-D3FD-4A3F-9303-DEE8CCCADE53}" srcId="{458E4B29-E934-41CE-A62B-9753ECBD6252}" destId="{B4B1370C-C9BE-4851-B317-F21EC1CF32A0}" srcOrd="4" destOrd="0" parTransId="{2B80E55B-B581-4933-8B11-A431F631751E}" sibTransId="{48EB6BA1-F290-4C4C-9EC7-6AAA6AF2314A}"/>
    <dgm:cxn modelId="{40B46B6A-716F-4F04-9959-C6FF60CD9B7D}" type="presParOf" srcId="{D473802C-9F57-4707-918D-18C5BA12A5DE}" destId="{7BEBB765-43D9-4926-870E-AD0F29DCE51D}" srcOrd="0" destOrd="0" presId="urn:microsoft.com/office/officeart/2005/8/layout/default"/>
    <dgm:cxn modelId="{75C783FB-2FC8-46A2-817E-FBF9AE3ED534}" type="presParOf" srcId="{D473802C-9F57-4707-918D-18C5BA12A5DE}" destId="{B6EB9993-62C6-45E7-AB89-CE38C53F50CA}" srcOrd="1" destOrd="0" presId="urn:microsoft.com/office/officeart/2005/8/layout/default"/>
    <dgm:cxn modelId="{4DAE9C0C-C101-49ED-9AEB-DC6C3D871B8A}" type="presParOf" srcId="{D473802C-9F57-4707-918D-18C5BA12A5DE}" destId="{F472101E-8BA9-46B3-84E4-883C60DAC8A6}" srcOrd="2" destOrd="0" presId="urn:microsoft.com/office/officeart/2005/8/layout/default"/>
    <dgm:cxn modelId="{FC91834D-6266-4B34-BAB6-C60CF5D8F3E6}" type="presParOf" srcId="{D473802C-9F57-4707-918D-18C5BA12A5DE}" destId="{7169A2FF-1678-4424-895D-DE6FC5124B9A}" srcOrd="3" destOrd="0" presId="urn:microsoft.com/office/officeart/2005/8/layout/default"/>
    <dgm:cxn modelId="{EEBADD71-F350-415A-8DDA-B03A9B8BAD51}" type="presParOf" srcId="{D473802C-9F57-4707-918D-18C5BA12A5DE}" destId="{40E82394-2AC9-4C55-8729-2E37C0043CB0}" srcOrd="4" destOrd="0" presId="urn:microsoft.com/office/officeart/2005/8/layout/default"/>
    <dgm:cxn modelId="{5B6E3F91-6B1C-4CA7-A9D5-44E350E27039}" type="presParOf" srcId="{D473802C-9F57-4707-918D-18C5BA12A5DE}" destId="{C95FA953-9187-435F-BE2E-1DD0FE5F3C8A}" srcOrd="5" destOrd="0" presId="urn:microsoft.com/office/officeart/2005/8/layout/default"/>
    <dgm:cxn modelId="{7B92160F-9594-4A85-AA32-9159B93EB783}" type="presParOf" srcId="{D473802C-9F57-4707-918D-18C5BA12A5DE}" destId="{A826B71F-0CFD-450A-888F-12AEAFDE5686}" srcOrd="6" destOrd="0" presId="urn:microsoft.com/office/officeart/2005/8/layout/default"/>
    <dgm:cxn modelId="{02FF852F-7499-4189-ACF0-9BC8D92AD417}" type="presParOf" srcId="{D473802C-9F57-4707-918D-18C5BA12A5DE}" destId="{0894956C-1FD8-4693-8F96-E865E6F6D288}" srcOrd="7" destOrd="0" presId="urn:microsoft.com/office/officeart/2005/8/layout/default"/>
    <dgm:cxn modelId="{761ED44C-A7F8-41C4-B8DA-997B10ECD898}" type="presParOf" srcId="{D473802C-9F57-4707-918D-18C5BA12A5DE}" destId="{4700B619-17D8-4B90-8FEB-56695C9395BC}" srcOrd="8" destOrd="0" presId="urn:microsoft.com/office/officeart/2005/8/layout/default"/>
    <dgm:cxn modelId="{F32F9EF6-C4C8-4EFB-BC1E-EF8E1E13C6FC}" type="presParOf" srcId="{D473802C-9F57-4707-918D-18C5BA12A5DE}" destId="{57FEDF02-96EE-4425-BEAC-74AADD8CACBB}" srcOrd="9" destOrd="0" presId="urn:microsoft.com/office/officeart/2005/8/layout/default"/>
    <dgm:cxn modelId="{81C3C4C1-4CE7-4BBC-9D76-9A6035D014DC}" type="presParOf" srcId="{D473802C-9F57-4707-918D-18C5BA12A5DE}" destId="{5977151D-7A7D-4CE3-B932-CDCB177E4764}" srcOrd="10" destOrd="0" presId="urn:microsoft.com/office/officeart/2005/8/layout/default"/>
    <dgm:cxn modelId="{D8D0609F-883E-46A3-8A45-174C398041EE}" type="presParOf" srcId="{D473802C-9F57-4707-918D-18C5BA12A5DE}" destId="{3C92EAC4-9407-4A9E-AFD5-14D6D863DB0F}" srcOrd="11" destOrd="0" presId="urn:microsoft.com/office/officeart/2005/8/layout/default"/>
    <dgm:cxn modelId="{D9CDCCB1-5032-487E-B974-A03EB03A28F5}" type="presParOf" srcId="{D473802C-9F57-4707-918D-18C5BA12A5DE}" destId="{FFEB94D2-2FA1-4878-813E-181BF123954B}" srcOrd="12" destOrd="0" presId="urn:microsoft.com/office/officeart/2005/8/layout/default"/>
    <dgm:cxn modelId="{80F62F4E-8023-4F3B-8A96-A8C8384EDACD}" type="presParOf" srcId="{D473802C-9F57-4707-918D-18C5BA12A5DE}" destId="{84B35148-0C24-427C-95CA-AADDCF9DC47D}" srcOrd="13" destOrd="0" presId="urn:microsoft.com/office/officeart/2005/8/layout/default"/>
    <dgm:cxn modelId="{5E380C13-470F-4EBA-B347-0AA8B149DD69}" type="presParOf" srcId="{D473802C-9F57-4707-918D-18C5BA12A5DE}" destId="{731EB551-C255-4E2F-9405-7C9989C27EB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86FE-3952-4D40-884D-4AC2E772B52F}">
      <dsp:nvSpPr>
        <dsp:cNvPr id="0" name=""/>
        <dsp:cNvSpPr/>
      </dsp:nvSpPr>
      <dsp:spPr>
        <a:xfrm>
          <a:off x="0" y="0"/>
          <a:ext cx="5018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4DDC1-A96C-4331-BB87-92E68B3493BB}">
      <dsp:nvSpPr>
        <dsp:cNvPr id="0" name=""/>
        <dsp:cNvSpPr/>
      </dsp:nvSpPr>
      <dsp:spPr>
        <a:xfrm>
          <a:off x="0" y="0"/>
          <a:ext cx="5018087" cy="502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CREATIVE STORYTELLING  AROUND OUR PEOPLE AND REASONS TO JOIN</a:t>
          </a:r>
          <a:endParaRPr lang="en-US" sz="4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18087" cy="5024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BB765-43D9-4926-870E-AD0F29DCE51D}">
      <dsp:nvSpPr>
        <dsp:cNvPr id="0" name=""/>
        <dsp:cNvSpPr/>
      </dsp:nvSpPr>
      <dsp:spPr>
        <a:xfrm>
          <a:off x="638772" y="2616"/>
          <a:ext cx="1851003" cy="1110601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ADVERTISING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Social and digital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Job sites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Radio and press</a:t>
          </a:r>
        </a:p>
      </dsp:txBody>
      <dsp:txXfrm>
        <a:off x="638772" y="2616"/>
        <a:ext cx="1851003" cy="1110601"/>
      </dsp:txXfrm>
    </dsp:sp>
    <dsp:sp modelId="{F472101E-8BA9-46B3-84E4-883C60DAC8A6}">
      <dsp:nvSpPr>
        <dsp:cNvPr id="0" name=""/>
        <dsp:cNvSpPr/>
      </dsp:nvSpPr>
      <dsp:spPr>
        <a:xfrm>
          <a:off x="2674876" y="2616"/>
          <a:ext cx="1851003" cy="1110601"/>
        </a:xfrm>
        <a:prstGeom prst="rect">
          <a:avLst/>
        </a:prstGeom>
        <a:solidFill>
          <a:srgbClr val="E8B81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SOCIAL MEDIA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Content creation and sharing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Proactive sourcing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(LINKEDIN)</a:t>
          </a:r>
        </a:p>
      </dsp:txBody>
      <dsp:txXfrm>
        <a:off x="2674876" y="2616"/>
        <a:ext cx="1851003" cy="1110601"/>
      </dsp:txXfrm>
    </dsp:sp>
    <dsp:sp modelId="{40E82394-2AC9-4C55-8729-2E37C0043CB0}">
      <dsp:nvSpPr>
        <dsp:cNvPr id="0" name=""/>
        <dsp:cNvSpPr/>
      </dsp:nvSpPr>
      <dsp:spPr>
        <a:xfrm>
          <a:off x="638772" y="1298318"/>
          <a:ext cx="1851003" cy="1110601"/>
        </a:xfrm>
        <a:prstGeom prst="rect">
          <a:avLst/>
        </a:prstGeom>
        <a:solidFill>
          <a:srgbClr val="91CAA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WEBSITE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Reasons to choose us and vacancies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Partner websites</a:t>
          </a:r>
        </a:p>
      </dsp:txBody>
      <dsp:txXfrm>
        <a:off x="638772" y="1298318"/>
        <a:ext cx="1851003" cy="1110601"/>
      </dsp:txXfrm>
    </dsp:sp>
    <dsp:sp modelId="{A826B71F-0CFD-450A-888F-12AEAFDE5686}">
      <dsp:nvSpPr>
        <dsp:cNvPr id="0" name=""/>
        <dsp:cNvSpPr/>
      </dsp:nvSpPr>
      <dsp:spPr>
        <a:xfrm>
          <a:off x="2674876" y="1298318"/>
          <a:ext cx="1851003" cy="1110601"/>
        </a:xfrm>
        <a:prstGeom prst="rect">
          <a:avLst/>
        </a:prstGeom>
        <a:solidFill>
          <a:srgbClr val="2833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MATERIALS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Candidate packs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School Brochures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New Starter Pack</a:t>
          </a:r>
        </a:p>
      </dsp:txBody>
      <dsp:txXfrm>
        <a:off x="2674876" y="1298318"/>
        <a:ext cx="1851003" cy="1110601"/>
      </dsp:txXfrm>
    </dsp:sp>
    <dsp:sp modelId="{4700B619-17D8-4B90-8FEB-56695C9395BC}">
      <dsp:nvSpPr>
        <dsp:cNvPr id="0" name=""/>
        <dsp:cNvSpPr/>
      </dsp:nvSpPr>
      <dsp:spPr>
        <a:xfrm>
          <a:off x="638772" y="2594021"/>
          <a:ext cx="1851003" cy="1110601"/>
        </a:xfrm>
        <a:prstGeom prst="rect">
          <a:avLst/>
        </a:prstGeom>
        <a:solidFill>
          <a:srgbClr val="D84A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COMMS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Candidate journey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Targeted (alumni and graduate)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Remarketing</a:t>
          </a:r>
        </a:p>
      </dsp:txBody>
      <dsp:txXfrm>
        <a:off x="638772" y="2594021"/>
        <a:ext cx="1851003" cy="1110601"/>
      </dsp:txXfrm>
    </dsp:sp>
    <dsp:sp modelId="{5977151D-7A7D-4CE3-B932-CDCB177E4764}">
      <dsp:nvSpPr>
        <dsp:cNvPr id="0" name=""/>
        <dsp:cNvSpPr/>
      </dsp:nvSpPr>
      <dsp:spPr>
        <a:xfrm>
          <a:off x="2732035" y="3870391"/>
          <a:ext cx="1851003" cy="1110601"/>
        </a:xfrm>
        <a:prstGeom prst="rect">
          <a:avLst/>
        </a:prstGeom>
        <a:solidFill>
          <a:srgbClr val="579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COMMUNITY ENGAGEMENT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Brand champions and outreach team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Community comms channels</a:t>
          </a:r>
        </a:p>
      </dsp:txBody>
      <dsp:txXfrm>
        <a:off x="2732035" y="3870391"/>
        <a:ext cx="1851003" cy="1110601"/>
      </dsp:txXfrm>
    </dsp:sp>
    <dsp:sp modelId="{FFEB94D2-2FA1-4878-813E-181BF123954B}">
      <dsp:nvSpPr>
        <dsp:cNvPr id="0" name=""/>
        <dsp:cNvSpPr/>
      </dsp:nvSpPr>
      <dsp:spPr>
        <a:xfrm>
          <a:off x="638772" y="3889723"/>
          <a:ext cx="1851003" cy="1110601"/>
        </a:xfrm>
        <a:prstGeom prst="rect">
          <a:avLst/>
        </a:prstGeom>
        <a:solidFill>
          <a:srgbClr val="DEDC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1"/>
              </a:solidFill>
              <a:latin typeface="Arial Black" panose="020B0A04020102020204" pitchFamily="34" charset="0"/>
            </a:rPr>
            <a:t>EVENTS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Networking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Recruitment events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Exhibitions</a:t>
          </a:r>
        </a:p>
      </dsp:txBody>
      <dsp:txXfrm>
        <a:off x="638772" y="3889723"/>
        <a:ext cx="1851003" cy="1110601"/>
      </dsp:txXfrm>
    </dsp:sp>
    <dsp:sp modelId="{731EB551-C255-4E2F-9405-7C9989C27EBB}">
      <dsp:nvSpPr>
        <dsp:cNvPr id="0" name=""/>
        <dsp:cNvSpPr/>
      </dsp:nvSpPr>
      <dsp:spPr>
        <a:xfrm>
          <a:off x="2732035" y="2599059"/>
          <a:ext cx="1851003" cy="1110601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 Black" panose="020B0A04020102020204" pitchFamily="34" charset="0"/>
            </a:rPr>
            <a:t>AWARDS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Local, regional and national</a:t>
          </a:r>
        </a:p>
      </dsp:txBody>
      <dsp:txXfrm>
        <a:off x="2732035" y="2599059"/>
        <a:ext cx="1851003" cy="111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D2EE4-054A-4CC3-80B9-FFDDFFC7E0FD}" type="datetimeFigureOut">
              <a:rPr lang="en-GB" smtClean="0"/>
              <a:t>26/01/2023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DF43-4A55-488F-A9FF-77AD901E0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2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2744920" y="573778"/>
            <a:ext cx="3655928" cy="5686846"/>
          </a:xfrm>
          <a:custGeom>
            <a:avLst/>
            <a:gdLst>
              <a:gd name="connsiteX0" fmla="*/ 4257384 w 4263964"/>
              <a:gd name="connsiteY0" fmla="*/ 92120 h 6632635"/>
              <a:gd name="connsiteX1" fmla="*/ 4158681 w 4263964"/>
              <a:gd name="connsiteY1" fmla="*/ 0 h 6632635"/>
              <a:gd name="connsiteX2" fmla="*/ 3217714 w 4263964"/>
              <a:gd name="connsiteY2" fmla="*/ 0 h 6632635"/>
              <a:gd name="connsiteX3" fmla="*/ 3112431 w 4263964"/>
              <a:gd name="connsiteY3" fmla="*/ 105280 h 6632635"/>
              <a:gd name="connsiteX4" fmla="*/ 0 w 4263964"/>
              <a:gd name="connsiteY4" fmla="*/ 5283736 h 6632635"/>
              <a:gd name="connsiteX5" fmla="*/ 0 w 4263964"/>
              <a:gd name="connsiteY5" fmla="*/ 6540515 h 6632635"/>
              <a:gd name="connsiteX6" fmla="*/ 78962 w 4263964"/>
              <a:gd name="connsiteY6" fmla="*/ 6626055 h 6632635"/>
              <a:gd name="connsiteX7" fmla="*/ 1052830 w 4263964"/>
              <a:gd name="connsiteY7" fmla="*/ 6632635 h 6632635"/>
              <a:gd name="connsiteX8" fmla="*/ 1171274 w 4263964"/>
              <a:gd name="connsiteY8" fmla="*/ 6514195 h 6632635"/>
              <a:gd name="connsiteX9" fmla="*/ 4263964 w 4263964"/>
              <a:gd name="connsiteY9" fmla="*/ 1355479 h 6632635"/>
              <a:gd name="connsiteX10" fmla="*/ 4257384 w 4263964"/>
              <a:gd name="connsiteY10" fmla="*/ 92120 h 663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3964" h="6632635">
                <a:moveTo>
                  <a:pt x="4257384" y="92120"/>
                </a:moveTo>
                <a:lnTo>
                  <a:pt x="4158681" y="0"/>
                </a:lnTo>
                <a:lnTo>
                  <a:pt x="3217714" y="0"/>
                </a:lnTo>
                <a:lnTo>
                  <a:pt x="3112431" y="105280"/>
                </a:lnTo>
                <a:lnTo>
                  <a:pt x="0" y="5283736"/>
                </a:lnTo>
                <a:lnTo>
                  <a:pt x="0" y="6540515"/>
                </a:lnTo>
                <a:lnTo>
                  <a:pt x="78962" y="6626055"/>
                </a:lnTo>
                <a:lnTo>
                  <a:pt x="1052830" y="6632635"/>
                </a:lnTo>
                <a:lnTo>
                  <a:pt x="1171274" y="6514195"/>
                </a:lnTo>
                <a:lnTo>
                  <a:pt x="4263964" y="1355479"/>
                </a:lnTo>
                <a:cubicBezTo>
                  <a:pt x="4261771" y="934359"/>
                  <a:pt x="4259577" y="513240"/>
                  <a:pt x="4257384" y="92120"/>
                </a:cubicBezTo>
                <a:close/>
              </a:path>
            </a:pathLst>
          </a:custGeom>
          <a:solidFill>
            <a:srgbClr val="B60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26358" y="3214255"/>
            <a:ext cx="7886700" cy="90054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7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Uni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33" y="1686033"/>
            <a:ext cx="3476790" cy="34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4213" y="1200150"/>
            <a:ext cx="5164652" cy="5002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38335" y="1200150"/>
            <a:ext cx="2776151" cy="2465688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57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837316" y="-13160"/>
            <a:ext cx="2467572" cy="2296418"/>
          </a:xfrm>
          <a:custGeom>
            <a:avLst/>
            <a:gdLst>
              <a:gd name="connsiteX0" fmla="*/ 2467572 w 2467572"/>
              <a:gd name="connsiteY0" fmla="*/ 13160 h 2296418"/>
              <a:gd name="connsiteX1" fmla="*/ 559316 w 2467572"/>
              <a:gd name="connsiteY1" fmla="*/ 0 h 2296418"/>
              <a:gd name="connsiteX2" fmla="*/ 0 w 2467572"/>
              <a:gd name="connsiteY2" fmla="*/ 927779 h 2296418"/>
              <a:gd name="connsiteX3" fmla="*/ 0 w 2467572"/>
              <a:gd name="connsiteY3" fmla="*/ 2204298 h 2296418"/>
              <a:gd name="connsiteX4" fmla="*/ 98703 w 2467572"/>
              <a:gd name="connsiteY4" fmla="*/ 2289838 h 2296418"/>
              <a:gd name="connsiteX5" fmla="*/ 1072571 w 2467572"/>
              <a:gd name="connsiteY5" fmla="*/ 2296418 h 2296418"/>
              <a:gd name="connsiteX6" fmla="*/ 1204175 w 2467572"/>
              <a:gd name="connsiteY6" fmla="*/ 2158238 h 2296418"/>
              <a:gd name="connsiteX7" fmla="*/ 2467572 w 2467572"/>
              <a:gd name="connsiteY7" fmla="*/ 13160 h 22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572" h="2296418">
                <a:moveTo>
                  <a:pt x="2467572" y="13160"/>
                </a:moveTo>
                <a:lnTo>
                  <a:pt x="559316" y="0"/>
                </a:lnTo>
                <a:lnTo>
                  <a:pt x="0" y="927779"/>
                </a:lnTo>
                <a:lnTo>
                  <a:pt x="0" y="2204298"/>
                </a:lnTo>
                <a:lnTo>
                  <a:pt x="98703" y="2289838"/>
                </a:lnTo>
                <a:lnTo>
                  <a:pt x="1072571" y="2296418"/>
                </a:lnTo>
                <a:lnTo>
                  <a:pt x="1204175" y="2158238"/>
                </a:lnTo>
                <a:lnTo>
                  <a:pt x="2467572" y="1316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5427443" y="-13160"/>
            <a:ext cx="2467572" cy="2296418"/>
          </a:xfrm>
          <a:custGeom>
            <a:avLst/>
            <a:gdLst>
              <a:gd name="connsiteX0" fmla="*/ 2467572 w 2467572"/>
              <a:gd name="connsiteY0" fmla="*/ 13160 h 2296418"/>
              <a:gd name="connsiteX1" fmla="*/ 559316 w 2467572"/>
              <a:gd name="connsiteY1" fmla="*/ 0 h 2296418"/>
              <a:gd name="connsiteX2" fmla="*/ 0 w 2467572"/>
              <a:gd name="connsiteY2" fmla="*/ 927779 h 2296418"/>
              <a:gd name="connsiteX3" fmla="*/ 0 w 2467572"/>
              <a:gd name="connsiteY3" fmla="*/ 2204298 h 2296418"/>
              <a:gd name="connsiteX4" fmla="*/ 98703 w 2467572"/>
              <a:gd name="connsiteY4" fmla="*/ 2289838 h 2296418"/>
              <a:gd name="connsiteX5" fmla="*/ 1072571 w 2467572"/>
              <a:gd name="connsiteY5" fmla="*/ 2296418 h 2296418"/>
              <a:gd name="connsiteX6" fmla="*/ 1204175 w 2467572"/>
              <a:gd name="connsiteY6" fmla="*/ 2158238 h 2296418"/>
              <a:gd name="connsiteX7" fmla="*/ 2467572 w 2467572"/>
              <a:gd name="connsiteY7" fmla="*/ 13160 h 22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572" h="2296418">
                <a:moveTo>
                  <a:pt x="2467572" y="13160"/>
                </a:moveTo>
                <a:lnTo>
                  <a:pt x="559316" y="0"/>
                </a:lnTo>
                <a:lnTo>
                  <a:pt x="0" y="927779"/>
                </a:lnTo>
                <a:lnTo>
                  <a:pt x="0" y="2204298"/>
                </a:lnTo>
                <a:lnTo>
                  <a:pt x="98703" y="2289838"/>
                </a:lnTo>
                <a:lnTo>
                  <a:pt x="1072571" y="2296418"/>
                </a:lnTo>
                <a:lnTo>
                  <a:pt x="1204175" y="2158238"/>
                </a:lnTo>
                <a:lnTo>
                  <a:pt x="2467572" y="1316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85880" y="2441178"/>
            <a:ext cx="2477536" cy="2465688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3988" y="2441575"/>
            <a:ext cx="2371725" cy="3382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5427443" y="2448869"/>
            <a:ext cx="2371725" cy="3382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56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 userDrawn="1"/>
        </p:nvSpPr>
        <p:spPr>
          <a:xfrm>
            <a:off x="2955637" y="0"/>
            <a:ext cx="6188363" cy="6869545"/>
          </a:xfrm>
          <a:custGeom>
            <a:avLst/>
            <a:gdLst>
              <a:gd name="connsiteX0" fmla="*/ 6188363 w 6188363"/>
              <a:gd name="connsiteY0" fmla="*/ 0 h 6869545"/>
              <a:gd name="connsiteX1" fmla="*/ 4133273 w 6188363"/>
              <a:gd name="connsiteY1" fmla="*/ 0 h 6869545"/>
              <a:gd name="connsiteX2" fmla="*/ 0 w 6188363"/>
              <a:gd name="connsiteY2" fmla="*/ 6858000 h 6869545"/>
              <a:gd name="connsiteX3" fmla="*/ 6188363 w 6188363"/>
              <a:gd name="connsiteY3" fmla="*/ 6869545 h 6869545"/>
              <a:gd name="connsiteX4" fmla="*/ 6188363 w 6188363"/>
              <a:gd name="connsiteY4" fmla="*/ 0 h 68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8363" h="6869545">
                <a:moveTo>
                  <a:pt x="6188363" y="0"/>
                </a:moveTo>
                <a:lnTo>
                  <a:pt x="4133273" y="0"/>
                </a:lnTo>
                <a:lnTo>
                  <a:pt x="0" y="6858000"/>
                </a:lnTo>
                <a:lnTo>
                  <a:pt x="6188363" y="6869545"/>
                </a:lnTo>
                <a:lnTo>
                  <a:pt x="6188363" y="0"/>
                </a:lnTo>
                <a:close/>
              </a:path>
            </a:pathLst>
          </a:custGeom>
          <a:blipFill rotWithShape="1">
            <a:blip r:embed="rId2"/>
            <a:srcRect/>
            <a:stretch>
              <a:fillRect l="-11987" r="-44449"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52415" y="398076"/>
            <a:ext cx="3272858" cy="2649924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47354" y="3440908"/>
            <a:ext cx="3277919" cy="292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8168167" y="4635032"/>
            <a:ext cx="987379" cy="2234512"/>
          </a:xfrm>
          <a:custGeom>
            <a:avLst/>
            <a:gdLst>
              <a:gd name="connsiteX0" fmla="*/ 987379 w 987379"/>
              <a:gd name="connsiteY0" fmla="*/ 0 h 2234512"/>
              <a:gd name="connsiteX1" fmla="*/ 987379 w 987379"/>
              <a:gd name="connsiteY1" fmla="*/ 1392582 h 2234512"/>
              <a:gd name="connsiteX2" fmla="*/ 513785 w 987379"/>
              <a:gd name="connsiteY2" fmla="*/ 2182558 h 2234512"/>
              <a:gd name="connsiteX3" fmla="*/ 461829 w 987379"/>
              <a:gd name="connsiteY3" fmla="*/ 2234512 h 2234512"/>
              <a:gd name="connsiteX4" fmla="*/ 34637 w 987379"/>
              <a:gd name="connsiteY4" fmla="*/ 2231626 h 2234512"/>
              <a:gd name="connsiteX5" fmla="*/ 0 w 987379"/>
              <a:gd name="connsiteY5" fmla="*/ 2194103 h 2234512"/>
              <a:gd name="connsiteX6" fmla="*/ 0 w 987379"/>
              <a:gd name="connsiteY6" fmla="*/ 1642807 h 223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79" h="2234512">
                <a:moveTo>
                  <a:pt x="987379" y="0"/>
                </a:moveTo>
                <a:lnTo>
                  <a:pt x="987379" y="1392582"/>
                </a:lnTo>
                <a:lnTo>
                  <a:pt x="513785" y="2182558"/>
                </a:lnTo>
                <a:lnTo>
                  <a:pt x="461829" y="2234512"/>
                </a:lnTo>
                <a:lnTo>
                  <a:pt x="34637" y="2231626"/>
                </a:lnTo>
                <a:lnTo>
                  <a:pt x="0" y="2194103"/>
                </a:lnTo>
                <a:lnTo>
                  <a:pt x="0" y="1642807"/>
                </a:lnTo>
                <a:close/>
              </a:path>
            </a:pathLst>
          </a:custGeom>
          <a:solidFill>
            <a:srgbClr val="B60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682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14" y="1209981"/>
            <a:ext cx="3895686" cy="3365024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846513" y="1038225"/>
            <a:ext cx="5018087" cy="5024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8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75876"/>
            <a:ext cx="7886700" cy="122477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8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5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8168167" y="4635032"/>
            <a:ext cx="987379" cy="2234512"/>
          </a:xfrm>
          <a:custGeom>
            <a:avLst/>
            <a:gdLst>
              <a:gd name="connsiteX0" fmla="*/ 987379 w 987379"/>
              <a:gd name="connsiteY0" fmla="*/ 0 h 2234512"/>
              <a:gd name="connsiteX1" fmla="*/ 987379 w 987379"/>
              <a:gd name="connsiteY1" fmla="*/ 1392582 h 2234512"/>
              <a:gd name="connsiteX2" fmla="*/ 513785 w 987379"/>
              <a:gd name="connsiteY2" fmla="*/ 2182558 h 2234512"/>
              <a:gd name="connsiteX3" fmla="*/ 461829 w 987379"/>
              <a:gd name="connsiteY3" fmla="*/ 2234512 h 2234512"/>
              <a:gd name="connsiteX4" fmla="*/ 34637 w 987379"/>
              <a:gd name="connsiteY4" fmla="*/ 2231626 h 2234512"/>
              <a:gd name="connsiteX5" fmla="*/ 0 w 987379"/>
              <a:gd name="connsiteY5" fmla="*/ 2194103 h 2234512"/>
              <a:gd name="connsiteX6" fmla="*/ 0 w 987379"/>
              <a:gd name="connsiteY6" fmla="*/ 1642807 h 223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79" h="2234512">
                <a:moveTo>
                  <a:pt x="987379" y="0"/>
                </a:moveTo>
                <a:lnTo>
                  <a:pt x="987379" y="1392582"/>
                </a:lnTo>
                <a:lnTo>
                  <a:pt x="513785" y="2182558"/>
                </a:lnTo>
                <a:lnTo>
                  <a:pt x="461829" y="2234512"/>
                </a:lnTo>
                <a:lnTo>
                  <a:pt x="34637" y="2231626"/>
                </a:lnTo>
                <a:lnTo>
                  <a:pt x="0" y="2194103"/>
                </a:lnTo>
                <a:lnTo>
                  <a:pt x="0" y="1642807"/>
                </a:lnTo>
                <a:close/>
              </a:path>
            </a:pathLst>
          </a:custGeom>
          <a:solidFill>
            <a:srgbClr val="B60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04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1" r:id="rId2"/>
    <p:sldLayoutId id="2147483652" r:id="rId3"/>
    <p:sldLayoutId id="2147483649" r:id="rId4"/>
    <p:sldLayoutId id="2147483650" r:id="rId5"/>
    <p:sldLayoutId id="2147483653" r:id="rId6"/>
    <p:sldLayoutId id="2147483654" r:id="rId7"/>
    <p:sldLayoutId id="2147483678" r:id="rId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fif"/><Relationship Id="rId7" Type="http://schemas.openxmlformats.org/officeDocument/2006/relationships/image" Target="../media/image16.jfif"/><Relationship Id="rId12" Type="http://schemas.openxmlformats.org/officeDocument/2006/relationships/image" Target="../media/image21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fif"/><Relationship Id="rId11" Type="http://schemas.openxmlformats.org/officeDocument/2006/relationships/image" Target="../media/image20.jpg"/><Relationship Id="rId5" Type="http://schemas.openxmlformats.org/officeDocument/2006/relationships/image" Target="../media/image14.jfif"/><Relationship Id="rId10" Type="http://schemas.openxmlformats.org/officeDocument/2006/relationships/image" Target="../media/image19.jfif"/><Relationship Id="rId4" Type="http://schemas.openxmlformats.org/officeDocument/2006/relationships/image" Target="../media/image13.jfif"/><Relationship Id="rId9" Type="http://schemas.openxmlformats.org/officeDocument/2006/relationships/image" Target="../media/image18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f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EC93427-2D7A-493D-A750-52384D5F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062" y="0"/>
            <a:ext cx="5164652" cy="3229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49" y="3152775"/>
            <a:ext cx="7043351" cy="2465688"/>
          </a:xfrm>
        </p:spPr>
        <p:txBody>
          <a:bodyPr>
            <a:normAutofit/>
          </a:bodyPr>
          <a:lstStyle/>
          <a:p>
            <a:r>
              <a:rPr lang="en-GB" dirty="0"/>
              <a:t>CAREERS BRAND PROPOSAL</a:t>
            </a:r>
          </a:p>
        </p:txBody>
      </p:sp>
    </p:spTree>
    <p:extLst>
      <p:ext uri="{BB962C8B-B14F-4D97-AF65-F5344CB8AC3E}">
        <p14:creationId xmlns:p14="http://schemas.microsoft.com/office/powerpoint/2010/main" val="377678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095681"/>
            <a:ext cx="3494099" cy="2874573"/>
          </a:xfrm>
        </p:spPr>
        <p:txBody>
          <a:bodyPr/>
          <a:lstStyle/>
          <a:p>
            <a:r>
              <a:rPr lang="en-US" dirty="0"/>
              <a:t>WHY PEOPLE </a:t>
            </a:r>
            <a:r>
              <a:rPr lang="en-US" dirty="0">
                <a:solidFill>
                  <a:srgbClr val="FFC000"/>
                </a:solidFill>
              </a:rPr>
              <a:t>DO</a:t>
            </a:r>
            <a:r>
              <a:rPr lang="en-US" dirty="0"/>
              <a:t> CHOOSE US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47720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BENEFITS – PENSION, PERKS, LEAVE, HYBRID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CAMPUS AND ENVIRONMENT – IMPRESSIVE FACILITIES, LOCATION AND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AMBITIONS – BEING PART OF OUR EXCITING JOURNEY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CULTURE – SENSE OF BEING WELCOMED AND 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INTERVIEW EXPERIENCE – WHERE GREAT, IT’S GREAT!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EMPHASIS ON WELLBEING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REPUTATION – GREAT PLACE TO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 Black" panose="020B0A04020102020204" pitchFamily="34" charset="0"/>
              </a:rPr>
              <a:t>WORKING IN HE – PROSPECTS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D2ABFA4-147D-4A50-AE14-F7317113B06A}"/>
              </a:ext>
            </a:extLst>
          </p:cNvPr>
          <p:cNvSpPr/>
          <p:nvPr/>
        </p:nvSpPr>
        <p:spPr>
          <a:xfrm>
            <a:off x="276569" y="3912637"/>
            <a:ext cx="1581386" cy="1402314"/>
          </a:xfrm>
          <a:prstGeom prst="flowChartConnector">
            <a:avLst/>
          </a:prstGeom>
          <a:solidFill>
            <a:srgbClr val="579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BDCA7-568F-4610-99C2-C2FF6F814F48}"/>
              </a:ext>
            </a:extLst>
          </p:cNvPr>
          <p:cNvSpPr txBox="1">
            <a:spLocks/>
          </p:cNvSpPr>
          <p:nvPr/>
        </p:nvSpPr>
        <p:spPr>
          <a:xfrm>
            <a:off x="425331" y="4186227"/>
            <a:ext cx="1446311" cy="12383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81%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employees would recommend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/>
              <a:t>240 reviews Glassdoor</a:t>
            </a:r>
            <a:endParaRPr lang="en-GB" sz="1100" dirty="0">
              <a:latin typeface="Arial Black" panose="020B0A040201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B80DD71-8828-45B4-9FDB-9F1D736A1CFB}"/>
              </a:ext>
            </a:extLst>
          </p:cNvPr>
          <p:cNvSpPr/>
          <p:nvPr/>
        </p:nvSpPr>
        <p:spPr>
          <a:xfrm>
            <a:off x="262882" y="5314951"/>
            <a:ext cx="1595073" cy="131445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AE7C66-1041-4813-8E8E-8A0B8D09C63F}"/>
              </a:ext>
            </a:extLst>
          </p:cNvPr>
          <p:cNvSpPr txBox="1">
            <a:spLocks/>
          </p:cNvSpPr>
          <p:nvPr/>
        </p:nvSpPr>
        <p:spPr>
          <a:xfrm>
            <a:off x="584682" y="5515200"/>
            <a:ext cx="1446311" cy="12383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4.1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out of 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3.9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out of 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Glassdoor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0114-BF06-4492-B81F-0CB4FE6F06AA}"/>
              </a:ext>
            </a:extLst>
          </p:cNvPr>
          <p:cNvSpPr/>
          <p:nvPr/>
        </p:nvSpPr>
        <p:spPr>
          <a:xfrm>
            <a:off x="2126422" y="3912637"/>
            <a:ext cx="1733777" cy="2601828"/>
          </a:xfrm>
          <a:prstGeom prst="rect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86826C-956D-411E-8F0A-094725D12F92}"/>
              </a:ext>
            </a:extLst>
          </p:cNvPr>
          <p:cNvSpPr txBox="1">
            <a:spLocks/>
          </p:cNvSpPr>
          <p:nvPr/>
        </p:nvSpPr>
        <p:spPr>
          <a:xfrm>
            <a:off x="2304592" y="4060915"/>
            <a:ext cx="1564325" cy="218684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latin typeface="Arial Black" panose="020B0A040201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527ACD-E2B6-4147-BFDF-CD048E337EBE}"/>
              </a:ext>
            </a:extLst>
          </p:cNvPr>
          <p:cNvSpPr txBox="1">
            <a:spLocks/>
          </p:cNvSpPr>
          <p:nvPr/>
        </p:nvSpPr>
        <p:spPr>
          <a:xfrm>
            <a:off x="2159012" y="4060915"/>
            <a:ext cx="1564325" cy="20535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Arial Black" panose="020B0A04020102020204" pitchFamily="34" charset="0"/>
              </a:rPr>
              <a:t>TOP 5 REASONS</a:t>
            </a:r>
          </a:p>
          <a:p>
            <a:endParaRPr lang="en-GB" sz="1200" b="1" dirty="0">
              <a:latin typeface="Arial Black" panose="020B0A04020102020204" pitchFamily="34" charset="0"/>
            </a:endParaRPr>
          </a:p>
          <a:p>
            <a:pPr marL="228600" indent="-228600"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Work life balance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and benefits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3. Job security and advancement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4. Management Style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5. Culture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Glassdoor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5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4D0FF2C-13AE-4387-8AE7-DE61D86D5D0E}"/>
              </a:ext>
            </a:extLst>
          </p:cNvPr>
          <p:cNvSpPr/>
          <p:nvPr/>
        </p:nvSpPr>
        <p:spPr>
          <a:xfrm>
            <a:off x="4643051" y="2230648"/>
            <a:ext cx="1812517" cy="1680993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8420122" cy="3365024"/>
          </a:xfrm>
        </p:spPr>
        <p:txBody>
          <a:bodyPr/>
          <a:lstStyle/>
          <a:p>
            <a:r>
              <a:rPr lang="en-US" dirty="0"/>
              <a:t>WHERE THEY COME FROM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2314664-0243-4BBB-B9CE-77E6042FF0D5}"/>
              </a:ext>
            </a:extLst>
          </p:cNvPr>
          <p:cNvSpPr/>
          <p:nvPr/>
        </p:nvSpPr>
        <p:spPr>
          <a:xfrm>
            <a:off x="600953" y="2248013"/>
            <a:ext cx="1812517" cy="1680993"/>
          </a:xfrm>
          <a:prstGeom prst="flowChartConnector">
            <a:avLst/>
          </a:prstGeom>
          <a:solidFill>
            <a:srgbClr val="91CA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F56D7A1-FD31-451E-9364-E73E3E096CB8}"/>
              </a:ext>
            </a:extLst>
          </p:cNvPr>
          <p:cNvSpPr/>
          <p:nvPr/>
        </p:nvSpPr>
        <p:spPr>
          <a:xfrm>
            <a:off x="2630884" y="2248012"/>
            <a:ext cx="1812516" cy="1680993"/>
          </a:xfrm>
          <a:prstGeom prst="flowChartConnector">
            <a:avLst/>
          </a:prstGeom>
          <a:solidFill>
            <a:srgbClr val="D84A4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206F3E6-4EA8-43EE-B242-6E0CB542B371}"/>
              </a:ext>
            </a:extLst>
          </p:cNvPr>
          <p:cNvSpPr/>
          <p:nvPr/>
        </p:nvSpPr>
        <p:spPr>
          <a:xfrm>
            <a:off x="4184282" y="4714875"/>
            <a:ext cx="1425944" cy="1281255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3272F5-B863-492E-8E82-22FFAB7C2239}"/>
              </a:ext>
            </a:extLst>
          </p:cNvPr>
          <p:cNvSpPr txBox="1">
            <a:spLocks/>
          </p:cNvSpPr>
          <p:nvPr/>
        </p:nvSpPr>
        <p:spPr>
          <a:xfrm>
            <a:off x="866577" y="2744677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WEBSITE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31.4%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397CE56-26AE-4739-9B63-185B08A36C2E}"/>
              </a:ext>
            </a:extLst>
          </p:cNvPr>
          <p:cNvSpPr/>
          <p:nvPr/>
        </p:nvSpPr>
        <p:spPr>
          <a:xfrm>
            <a:off x="6579019" y="2268747"/>
            <a:ext cx="1812517" cy="16809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5FC179-AD67-4261-B475-35654169DD7E}"/>
              </a:ext>
            </a:extLst>
          </p:cNvPr>
          <p:cNvSpPr txBox="1">
            <a:spLocks/>
          </p:cNvSpPr>
          <p:nvPr/>
        </p:nvSpPr>
        <p:spPr>
          <a:xfrm>
            <a:off x="2944717" y="2766877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LINKEDIN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23.6%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C12F0-9E9F-4341-8612-F4932AA7FFAF}"/>
              </a:ext>
            </a:extLst>
          </p:cNvPr>
          <p:cNvSpPr txBox="1">
            <a:spLocks/>
          </p:cNvSpPr>
          <p:nvPr/>
        </p:nvSpPr>
        <p:spPr>
          <a:xfrm>
            <a:off x="4766503" y="2722477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JOBS BOARD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21.2%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69A239-B7DD-44C7-A7D9-CEDEE50D9C7E}"/>
              </a:ext>
            </a:extLst>
          </p:cNvPr>
          <p:cNvSpPr txBox="1">
            <a:spLocks/>
          </p:cNvSpPr>
          <p:nvPr/>
        </p:nvSpPr>
        <p:spPr>
          <a:xfrm>
            <a:off x="6960020" y="2692164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OTHER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23.8%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9D5E9CE-0BF7-4644-9FB9-975FEEB1EEF3}"/>
              </a:ext>
            </a:extLst>
          </p:cNvPr>
          <p:cNvSpPr/>
          <p:nvPr/>
        </p:nvSpPr>
        <p:spPr>
          <a:xfrm>
            <a:off x="5672760" y="4727540"/>
            <a:ext cx="1425945" cy="1281255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707172-878D-4C5D-A328-7A236321DF01}"/>
              </a:ext>
            </a:extLst>
          </p:cNvPr>
          <p:cNvSpPr txBox="1">
            <a:spLocks/>
          </p:cNvSpPr>
          <p:nvPr/>
        </p:nvSpPr>
        <p:spPr>
          <a:xfrm>
            <a:off x="4363823" y="5015856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INDEED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40.4%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9BC22E-F8B1-4B50-9C85-B4CE28F68712}"/>
              </a:ext>
            </a:extLst>
          </p:cNvPr>
          <p:cNvSpPr txBox="1">
            <a:spLocks/>
          </p:cNvSpPr>
          <p:nvPr/>
        </p:nvSpPr>
        <p:spPr>
          <a:xfrm>
            <a:off x="5738407" y="5011829"/>
            <a:ext cx="1812516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JOBS.AC.UK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45.2%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E843DF-D56F-4C48-B3CE-05798482A45A}"/>
              </a:ext>
            </a:extLst>
          </p:cNvPr>
          <p:cNvCxnSpPr>
            <a:cxnSpLocks/>
          </p:cNvCxnSpPr>
          <p:nvPr/>
        </p:nvCxnSpPr>
        <p:spPr>
          <a:xfrm flipH="1">
            <a:off x="5022857" y="3973419"/>
            <a:ext cx="247224" cy="703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CEF711-5686-408C-B474-1D5B46630CA2}"/>
              </a:ext>
            </a:extLst>
          </p:cNvPr>
          <p:cNvCxnSpPr>
            <a:cxnSpLocks/>
          </p:cNvCxnSpPr>
          <p:nvPr/>
        </p:nvCxnSpPr>
        <p:spPr>
          <a:xfrm>
            <a:off x="5847085" y="3949740"/>
            <a:ext cx="313487" cy="727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26331-1001-408A-BC89-4A5D9224B9C2}"/>
              </a:ext>
            </a:extLst>
          </p:cNvPr>
          <p:cNvCxnSpPr>
            <a:cxnSpLocks/>
          </p:cNvCxnSpPr>
          <p:nvPr/>
        </p:nvCxnSpPr>
        <p:spPr>
          <a:xfrm>
            <a:off x="8234813" y="3648741"/>
            <a:ext cx="0" cy="402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A08BC1-3182-4DCF-80EE-63CBE876CBFF}"/>
              </a:ext>
            </a:extLst>
          </p:cNvPr>
          <p:cNvSpPr/>
          <p:nvPr/>
        </p:nvSpPr>
        <p:spPr>
          <a:xfrm>
            <a:off x="7193583" y="4164298"/>
            <a:ext cx="1244276" cy="2048570"/>
          </a:xfrm>
          <a:prstGeom prst="rect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B4BFEF6-E162-48EB-9401-2CE1601D9301}"/>
              </a:ext>
            </a:extLst>
          </p:cNvPr>
          <p:cNvSpPr txBox="1">
            <a:spLocks/>
          </p:cNvSpPr>
          <p:nvPr/>
        </p:nvSpPr>
        <p:spPr>
          <a:xfrm>
            <a:off x="7301647" y="4330027"/>
            <a:ext cx="1564325" cy="20535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Arial Black" panose="020B0A04020102020204" pitchFamily="34" charset="0"/>
              </a:rPr>
              <a:t>MAINLY</a:t>
            </a:r>
          </a:p>
          <a:p>
            <a:endParaRPr lang="en-GB" sz="1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JOBS.AC.UK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TOTAL JOBS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FAMILY OR FRIEND REFERRAL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 Black" panose="020B0A040201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73229E2-4F1F-4E29-9EBA-5F597D8E2399}"/>
              </a:ext>
            </a:extLst>
          </p:cNvPr>
          <p:cNvSpPr txBox="1">
            <a:spLocks/>
          </p:cNvSpPr>
          <p:nvPr/>
        </p:nvSpPr>
        <p:spPr>
          <a:xfrm>
            <a:off x="594687" y="5951510"/>
            <a:ext cx="2274546" cy="52661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Arial Black" panose="020B0A04020102020204" pitchFamily="34" charset="0"/>
              </a:rPr>
              <a:t>11,292 CANDIDATES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EE65669-976E-4CAD-BAA6-82C826A621D2}"/>
              </a:ext>
            </a:extLst>
          </p:cNvPr>
          <p:cNvSpPr/>
          <p:nvPr/>
        </p:nvSpPr>
        <p:spPr>
          <a:xfrm>
            <a:off x="6850377" y="1920804"/>
            <a:ext cx="2230412" cy="2256809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BB85385-4E31-4246-A839-5111694B7927}"/>
              </a:ext>
            </a:extLst>
          </p:cNvPr>
          <p:cNvSpPr/>
          <p:nvPr/>
        </p:nvSpPr>
        <p:spPr>
          <a:xfrm>
            <a:off x="4668939" y="1981201"/>
            <a:ext cx="2160754" cy="225681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E639CCA-4DE3-4BB8-9F08-2BB8194C5DF6}"/>
              </a:ext>
            </a:extLst>
          </p:cNvPr>
          <p:cNvSpPr/>
          <p:nvPr/>
        </p:nvSpPr>
        <p:spPr>
          <a:xfrm>
            <a:off x="2462138" y="2008198"/>
            <a:ext cx="2218375" cy="2256810"/>
          </a:xfrm>
          <a:prstGeom prst="flowChartConnector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1" y="674105"/>
            <a:ext cx="5320333" cy="1410293"/>
          </a:xfrm>
        </p:spPr>
        <p:txBody>
          <a:bodyPr/>
          <a:lstStyle/>
          <a:p>
            <a:r>
              <a:rPr lang="en-US" dirty="0"/>
              <a:t>WHO ARE WE TALKING TO?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1802606" y="272522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A8A07C9-011F-4C18-8110-00E0AA88A9B0}"/>
              </a:ext>
            </a:extLst>
          </p:cNvPr>
          <p:cNvSpPr/>
          <p:nvPr/>
        </p:nvSpPr>
        <p:spPr>
          <a:xfrm>
            <a:off x="189944" y="1981201"/>
            <a:ext cx="2262667" cy="2283807"/>
          </a:xfrm>
          <a:prstGeom prst="flowChartConnector">
            <a:avLst/>
          </a:prstGeom>
          <a:solidFill>
            <a:srgbClr val="579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542A90-7F03-4799-9525-6B1D53469E8F}"/>
              </a:ext>
            </a:extLst>
          </p:cNvPr>
          <p:cNvSpPr txBox="1">
            <a:spLocks/>
          </p:cNvSpPr>
          <p:nvPr/>
        </p:nvSpPr>
        <p:spPr>
          <a:xfrm>
            <a:off x="481687" y="2545690"/>
            <a:ext cx="1772686" cy="151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JOB SEEKERS 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Actively looking, both employed and unemployed</a:t>
            </a:r>
          </a:p>
          <a:p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0CF1A4-A587-4BEE-BB8D-B22018C1D000}"/>
              </a:ext>
            </a:extLst>
          </p:cNvPr>
          <p:cNvSpPr txBox="1">
            <a:spLocks/>
          </p:cNvSpPr>
          <p:nvPr/>
        </p:nvSpPr>
        <p:spPr>
          <a:xfrm>
            <a:off x="2831817" y="2432936"/>
            <a:ext cx="1915372" cy="142035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PASSIVE CANDIDATES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 actively looking. Would consider us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the right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82E5F-A3CD-4037-A956-074728FCA308}"/>
              </a:ext>
            </a:extLst>
          </p:cNvPr>
          <p:cNvSpPr txBox="1">
            <a:spLocks/>
          </p:cNvSpPr>
          <p:nvPr/>
        </p:nvSpPr>
        <p:spPr>
          <a:xfrm>
            <a:off x="4880860" y="2356172"/>
            <a:ext cx="1918679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DON’T THINK WE’RE FOR THEM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Haven’t or wouldn’t consider us. Hard to reach communities or groups or those who don’t consider us an employer of choice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59FD9-6A8D-42FA-B839-CFE336CB9153}"/>
              </a:ext>
            </a:extLst>
          </p:cNvPr>
          <p:cNvSpPr txBox="1"/>
          <p:nvPr/>
        </p:nvSpPr>
        <p:spPr>
          <a:xfrm>
            <a:off x="2773357" y="4427594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Engagement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sourcing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advertising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99324-BE16-4FD4-8D63-4872FC5ECB85}"/>
              </a:ext>
            </a:extLst>
          </p:cNvPr>
          <p:cNvSpPr txBox="1"/>
          <p:nvPr/>
        </p:nvSpPr>
        <p:spPr>
          <a:xfrm>
            <a:off x="664669" y="4394213"/>
            <a:ext cx="18831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Attraction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searches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experience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BDB11-5028-4E6C-8EFC-F8B0D15FD2F1}"/>
              </a:ext>
            </a:extLst>
          </p:cNvPr>
          <p:cNvSpPr txBox="1"/>
          <p:nvPr/>
        </p:nvSpPr>
        <p:spPr>
          <a:xfrm>
            <a:off x="4933197" y="4431813"/>
            <a:ext cx="19505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Interaction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networks and influencers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Champions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DB937-CE6B-4CB7-A630-5CFA416FC611}"/>
              </a:ext>
            </a:extLst>
          </p:cNvPr>
          <p:cNvSpPr txBox="1"/>
          <p:nvPr/>
        </p:nvSpPr>
        <p:spPr>
          <a:xfrm>
            <a:off x="2834622" y="6303139"/>
            <a:ext cx="36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External / Internal / Alumni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1BA31A7-8348-4D51-8DAD-370E6A4DD64B}"/>
              </a:ext>
            </a:extLst>
          </p:cNvPr>
          <p:cNvSpPr txBox="1">
            <a:spLocks/>
          </p:cNvSpPr>
          <p:nvPr/>
        </p:nvSpPr>
        <p:spPr>
          <a:xfrm>
            <a:off x="7127244" y="2335813"/>
            <a:ext cx="1772686" cy="151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THOSE WHO ENGAGED BUT DIDN’T CHOOSE US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Bad experience or lost to competitors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9D2D1-6A3F-4467-95EE-B65C854311F9}"/>
              </a:ext>
            </a:extLst>
          </p:cNvPr>
          <p:cNvSpPr txBox="1"/>
          <p:nvPr/>
        </p:nvSpPr>
        <p:spPr>
          <a:xfrm>
            <a:off x="7139721" y="4427594"/>
            <a:ext cx="19505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Interaction &amp;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reengagement 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face/direct contact 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Remarketing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D8E72205-9F64-4258-91D0-AF8CE2ABF740}"/>
              </a:ext>
            </a:extLst>
          </p:cNvPr>
          <p:cNvSpPr/>
          <p:nvPr/>
        </p:nvSpPr>
        <p:spPr>
          <a:xfrm rot="10800000">
            <a:off x="2254372" y="5658114"/>
            <a:ext cx="5689477" cy="570868"/>
          </a:xfrm>
          <a:prstGeom prst="bentArrow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3" y="600381"/>
            <a:ext cx="5320333" cy="3365024"/>
          </a:xfrm>
        </p:spPr>
        <p:txBody>
          <a:bodyPr/>
          <a:lstStyle/>
          <a:p>
            <a:r>
              <a:rPr lang="en-US" dirty="0"/>
              <a:t>WHAT WE HAVE TO OFFER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812256" y="339197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A8A07C9-011F-4C18-8110-00E0AA88A9B0}"/>
              </a:ext>
            </a:extLst>
          </p:cNvPr>
          <p:cNvSpPr/>
          <p:nvPr/>
        </p:nvSpPr>
        <p:spPr>
          <a:xfrm>
            <a:off x="2125436" y="3166512"/>
            <a:ext cx="1780461" cy="1626858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542A90-7F03-4799-9525-6B1D53469E8F}"/>
              </a:ext>
            </a:extLst>
          </p:cNvPr>
          <p:cNvSpPr txBox="1">
            <a:spLocks/>
          </p:cNvSpPr>
          <p:nvPr/>
        </p:nvSpPr>
        <p:spPr>
          <a:xfrm>
            <a:off x="2362230" y="3437250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Focus on mental and physical health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Access to networks, services and facilities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2CCE8B4-A354-4D09-A032-8072D4D3ACB1}"/>
              </a:ext>
            </a:extLst>
          </p:cNvPr>
          <p:cNvSpPr/>
          <p:nvPr/>
        </p:nvSpPr>
        <p:spPr>
          <a:xfrm>
            <a:off x="3961346" y="2801791"/>
            <a:ext cx="2404387" cy="2205290"/>
          </a:xfrm>
          <a:prstGeom prst="flowChartConnector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0CF1A4-A587-4BEE-BB8D-B22018C1D000}"/>
              </a:ext>
            </a:extLst>
          </p:cNvPr>
          <p:cNvSpPr txBox="1">
            <a:spLocks/>
          </p:cNvSpPr>
          <p:nvPr/>
        </p:nvSpPr>
        <p:spPr>
          <a:xfrm>
            <a:off x="4302661" y="3377793"/>
            <a:ext cx="1726870" cy="1892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Individual needs and experiences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5C10734-D188-430E-AC81-388165296CC5}"/>
              </a:ext>
            </a:extLst>
          </p:cNvPr>
          <p:cNvSpPr/>
          <p:nvPr/>
        </p:nvSpPr>
        <p:spPr>
          <a:xfrm>
            <a:off x="6430676" y="3128642"/>
            <a:ext cx="1640778" cy="163376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82E5F-A3CD-4037-A956-074728FCA308}"/>
              </a:ext>
            </a:extLst>
          </p:cNvPr>
          <p:cNvSpPr txBox="1">
            <a:spLocks/>
          </p:cNvSpPr>
          <p:nvPr/>
        </p:nvSpPr>
        <p:spPr>
          <a:xfrm>
            <a:off x="6653845" y="3457066"/>
            <a:ext cx="1507405" cy="177608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BDB11-5028-4E6C-8EFC-F8B0D15FD2F1}"/>
              </a:ext>
            </a:extLst>
          </p:cNvPr>
          <p:cNvSpPr txBox="1"/>
          <p:nvPr/>
        </p:nvSpPr>
        <p:spPr>
          <a:xfrm>
            <a:off x="219716" y="4994005"/>
            <a:ext cx="22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8B81F"/>
                </a:solidFill>
                <a:latin typeface="Arial Black" panose="020B0A04020102020204" pitchFamily="34" charset="0"/>
              </a:rPr>
              <a:t>Why Salford?</a:t>
            </a:r>
            <a:endParaRPr lang="en-GB" dirty="0">
              <a:solidFill>
                <a:srgbClr val="E8B81F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FC105CE-5C8A-4E6F-8F3E-8EC085497C43}"/>
              </a:ext>
            </a:extLst>
          </p:cNvPr>
          <p:cNvSpPr/>
          <p:nvPr/>
        </p:nvSpPr>
        <p:spPr>
          <a:xfrm>
            <a:off x="2752486" y="1814320"/>
            <a:ext cx="1645093" cy="1633766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1BC79D-2D0F-4233-99DC-F75B0CB12E8D}"/>
              </a:ext>
            </a:extLst>
          </p:cNvPr>
          <p:cNvSpPr txBox="1">
            <a:spLocks/>
          </p:cNvSpPr>
          <p:nvPr/>
        </p:nvSpPr>
        <p:spPr>
          <a:xfrm>
            <a:off x="2894620" y="2106373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Sense of belonging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Celebrate and value diversity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4B97E13-8CFC-454B-AC72-832E8855F7D8}"/>
              </a:ext>
            </a:extLst>
          </p:cNvPr>
          <p:cNvSpPr/>
          <p:nvPr/>
        </p:nvSpPr>
        <p:spPr>
          <a:xfrm>
            <a:off x="5956715" y="4534669"/>
            <a:ext cx="1656454" cy="1565395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BE33A1-FEAD-4259-A42B-C7C00040D9A7}"/>
              </a:ext>
            </a:extLst>
          </p:cNvPr>
          <p:cNvSpPr txBox="1">
            <a:spLocks/>
          </p:cNvSpPr>
          <p:nvPr/>
        </p:nvSpPr>
        <p:spPr>
          <a:xfrm>
            <a:off x="6126911" y="4674152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Be proud, part of it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At the heart of our community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Impact on people’s lives and society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BE55E36-E7C6-4F61-8BBB-52D3D42B006E}"/>
              </a:ext>
            </a:extLst>
          </p:cNvPr>
          <p:cNvSpPr/>
          <p:nvPr/>
        </p:nvSpPr>
        <p:spPr>
          <a:xfrm>
            <a:off x="4530123" y="5119518"/>
            <a:ext cx="1701961" cy="154836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BF7A32-9DFF-44D1-A853-23F0E8DD800E}"/>
              </a:ext>
            </a:extLst>
          </p:cNvPr>
          <p:cNvSpPr txBox="1">
            <a:spLocks/>
          </p:cNvSpPr>
          <p:nvPr/>
        </p:nvSpPr>
        <p:spPr>
          <a:xfrm>
            <a:off x="4777598" y="5220881"/>
            <a:ext cx="1475181" cy="13522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/>
              <a:t>BENEFITS</a:t>
            </a:r>
          </a:p>
          <a:p>
            <a:r>
              <a:rPr lang="en-GB" sz="1100" b="1" dirty="0"/>
              <a:t>Rewards and recognition</a:t>
            </a:r>
          </a:p>
          <a:p>
            <a:r>
              <a:rPr lang="en-GB" sz="1100" b="1" dirty="0"/>
              <a:t>Lifestyle benefits and offers</a:t>
            </a:r>
          </a:p>
          <a:p>
            <a:r>
              <a:rPr lang="en-GB" sz="1100" b="1" dirty="0"/>
              <a:t>Competitive package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FD6DC5A-702A-406F-9E6C-8D00311DDCEE}"/>
              </a:ext>
            </a:extLst>
          </p:cNvPr>
          <p:cNvSpPr/>
          <p:nvPr/>
        </p:nvSpPr>
        <p:spPr>
          <a:xfrm>
            <a:off x="4179916" y="1104288"/>
            <a:ext cx="1723472" cy="1633766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C573D0F-65B8-4B38-8883-A3BF87EAB457}"/>
              </a:ext>
            </a:extLst>
          </p:cNvPr>
          <p:cNvSpPr txBox="1">
            <a:spLocks/>
          </p:cNvSpPr>
          <p:nvPr/>
        </p:nvSpPr>
        <p:spPr>
          <a:xfrm>
            <a:off x="4446365" y="1291818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Our values and behaviours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Flexible – ways of working to suit you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Collaboration and autonomy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7C25C9D-DC10-4E2C-87FF-430CC47D208F}"/>
              </a:ext>
            </a:extLst>
          </p:cNvPr>
          <p:cNvSpPr/>
          <p:nvPr/>
        </p:nvSpPr>
        <p:spPr>
          <a:xfrm>
            <a:off x="5793526" y="1672000"/>
            <a:ext cx="1640777" cy="1633766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ADB8534-652F-4E12-AD3C-ECF7406CDF32}"/>
              </a:ext>
            </a:extLst>
          </p:cNvPr>
          <p:cNvSpPr txBox="1">
            <a:spLocks/>
          </p:cNvSpPr>
          <p:nvPr/>
        </p:nvSpPr>
        <p:spPr>
          <a:xfrm>
            <a:off x="5977046" y="1931795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Innovate and collaborate, partnerships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Leading the way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456A77F-E59F-4417-8E35-E8B383B3CDCE}"/>
              </a:ext>
            </a:extLst>
          </p:cNvPr>
          <p:cNvSpPr/>
          <p:nvPr/>
        </p:nvSpPr>
        <p:spPr>
          <a:xfrm>
            <a:off x="2875086" y="4661320"/>
            <a:ext cx="1728610" cy="152626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9EE9F08-5DDC-4C73-A59C-EE5FDA964554}"/>
              </a:ext>
            </a:extLst>
          </p:cNvPr>
          <p:cNvSpPr txBox="1">
            <a:spLocks/>
          </p:cNvSpPr>
          <p:nvPr/>
        </p:nvSpPr>
        <p:spPr>
          <a:xfrm>
            <a:off x="3127245" y="4754842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Training and development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Progression opportunities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Support and networks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D547AA2-C0F2-4500-BB11-DB45E99DAD62}"/>
              </a:ext>
            </a:extLst>
          </p:cNvPr>
          <p:cNvSpPr txBox="1">
            <a:spLocks/>
          </p:cNvSpPr>
          <p:nvPr/>
        </p:nvSpPr>
        <p:spPr>
          <a:xfrm>
            <a:off x="489372" y="2017616"/>
            <a:ext cx="1612579" cy="142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4EA4D-E48A-4A59-B014-DE9242E091DD}"/>
              </a:ext>
            </a:extLst>
          </p:cNvPr>
          <p:cNvSpPr txBox="1"/>
          <p:nvPr/>
        </p:nvSpPr>
        <p:spPr>
          <a:xfrm>
            <a:off x="203765" y="5334068"/>
            <a:ext cx="22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 Black" panose="020B0A04020102020204" pitchFamily="34" charset="0"/>
              </a:rPr>
              <a:t>The Package</a:t>
            </a:r>
            <a:endParaRPr lang="en-GB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C5589D-03BB-4D73-AD8D-239FB1FFF3B6}"/>
              </a:ext>
            </a:extLst>
          </p:cNvPr>
          <p:cNvSpPr txBox="1"/>
          <p:nvPr/>
        </p:nvSpPr>
        <p:spPr>
          <a:xfrm>
            <a:off x="193593" y="5694199"/>
            <a:ext cx="221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79F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it feels like to  work here</a:t>
            </a:r>
            <a:endParaRPr lang="en-GB" dirty="0">
              <a:solidFill>
                <a:srgbClr val="579F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4576762" cy="3365024"/>
          </a:xfrm>
        </p:spPr>
        <p:txBody>
          <a:bodyPr/>
          <a:lstStyle/>
          <a:p>
            <a:r>
              <a:rPr lang="en-US" dirty="0"/>
              <a:t>OUR PROPOSITION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525453" y="3352800"/>
            <a:ext cx="85328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A WORKPLACE</a:t>
            </a:r>
            <a:r>
              <a:rPr lang="en-GB" sz="2800" dirty="0">
                <a:solidFill>
                  <a:srgbClr val="E8B81F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TO </a:t>
            </a:r>
            <a:r>
              <a:rPr lang="en-GB" sz="2800" dirty="0">
                <a:solidFill>
                  <a:srgbClr val="E8B81F"/>
                </a:solidFill>
                <a:latin typeface="Arial Black" panose="020B0A04020102020204" pitchFamily="34" charset="0"/>
              </a:rPr>
              <a:t>BE INSPIRED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GB" sz="2800" dirty="0">
                <a:solidFill>
                  <a:srgbClr val="579F99"/>
                </a:solidFill>
                <a:latin typeface="Arial Black" panose="020B0A04020102020204" pitchFamily="34" charset="0"/>
              </a:rPr>
              <a:t>CONNECT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en-GB" sz="2800" dirty="0">
                <a:solidFill>
                  <a:schemeClr val="tx2"/>
                </a:solidFill>
                <a:latin typeface="Arial Black" panose="020B0A04020102020204" pitchFamily="34" charset="0"/>
              </a:rPr>
              <a:t>THRIVE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1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9D7DE4-6F88-420A-B011-0A35106EA08E}"/>
              </a:ext>
            </a:extLst>
          </p:cNvPr>
          <p:cNvSpPr/>
          <p:nvPr/>
        </p:nvSpPr>
        <p:spPr>
          <a:xfrm>
            <a:off x="446029" y="2676525"/>
            <a:ext cx="2603546" cy="3467100"/>
          </a:xfrm>
          <a:prstGeom prst="rect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4576762" cy="3365024"/>
          </a:xfrm>
        </p:spPr>
        <p:txBody>
          <a:bodyPr/>
          <a:lstStyle/>
          <a:p>
            <a:r>
              <a:rPr lang="en-US" dirty="0"/>
              <a:t>REASONS TO BELIEVE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6B4B8-9BEC-41D2-BD07-EDD55DAA69D4}"/>
              </a:ext>
            </a:extLst>
          </p:cNvPr>
          <p:cNvSpPr txBox="1">
            <a:spLocks/>
          </p:cNvSpPr>
          <p:nvPr/>
        </p:nvSpPr>
        <p:spPr>
          <a:xfrm>
            <a:off x="560085" y="2962811"/>
            <a:ext cx="2337334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 Black" panose="020B0A04020102020204" pitchFamily="34" charset="0"/>
              </a:rPr>
              <a:t>BE INSPIRED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EDBFF-3CF4-499F-B493-607B54F5F27B}"/>
              </a:ext>
            </a:extLst>
          </p:cNvPr>
          <p:cNvSpPr/>
          <p:nvPr/>
        </p:nvSpPr>
        <p:spPr>
          <a:xfrm>
            <a:off x="3173155" y="2676525"/>
            <a:ext cx="4913832" cy="3467100"/>
          </a:xfrm>
          <a:prstGeom prst="rect">
            <a:avLst/>
          </a:prstGeom>
          <a:solidFill>
            <a:srgbClr val="28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258DBC-567F-4EF8-B4B0-E22E317FCD88}"/>
              </a:ext>
            </a:extLst>
          </p:cNvPr>
          <p:cNvSpPr txBox="1">
            <a:spLocks/>
          </p:cNvSpPr>
          <p:nvPr/>
        </p:nvSpPr>
        <p:spPr>
          <a:xfrm>
            <a:off x="3306261" y="2696110"/>
            <a:ext cx="4647113" cy="317128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E8B81F"/>
                </a:solidFill>
                <a:latin typeface="Arial Black" panose="020B0A04020102020204" pitchFamily="34" charset="0"/>
              </a:rPr>
              <a:t>IMPACT OF OUR PEOPLE AND DELIVERY </a:t>
            </a:r>
            <a:r>
              <a:rPr lang="en-GB" sz="1100" b="1" dirty="0">
                <a:latin typeface="Arial Black" panose="020B0A04020102020204" pitchFamily="34" charset="0"/>
              </a:rPr>
              <a:t>– TEACHING EXCELLENCE, STUDENT OUTCOMES, WORLD CLASS RESEARCH, INDUSTRY PROJECTS, DIGITAL CHAMPIONS, SUBSTAINABILITY LEADS, COLLEAGUE SUCCESSES, ACCOLADES </a:t>
            </a:r>
          </a:p>
          <a:p>
            <a:endParaRPr lang="en-GB" sz="1100" b="1" dirty="0">
              <a:solidFill>
                <a:srgbClr val="E8B81F"/>
              </a:solidFill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E8B81F"/>
                </a:solidFill>
                <a:latin typeface="Arial Black" panose="020B0A04020102020204" pitchFamily="34" charset="0"/>
              </a:rPr>
              <a:t>ENVIRONMENTS </a:t>
            </a:r>
            <a:r>
              <a:rPr lang="en-GB" sz="1100" b="1" dirty="0">
                <a:latin typeface="Arial Black" panose="020B0A04020102020204" pitchFamily="34" charset="0"/>
              </a:rPr>
              <a:t>– INNOVATIVE FACILITIES AND A UNIQUE CAMPUS SETTING (PEEL PARK), MEDIACITYUK, SUSTAINABLE SALFORD AND OUR GREEN AGENDA, OUR CAMPUS MASTERPLAN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E8B81F"/>
                </a:solidFill>
                <a:latin typeface="Arial Black" panose="020B0A04020102020204" pitchFamily="34" charset="0"/>
              </a:rPr>
              <a:t>OUR PEOPLE AND THEIR STORIES </a:t>
            </a:r>
            <a:r>
              <a:rPr lang="en-GB" sz="1100" b="1" dirty="0">
                <a:latin typeface="Arial Black" panose="020B0A04020102020204" pitchFamily="34" charset="0"/>
              </a:rPr>
              <a:t>– SPOTLIGHT ON PROGRESSION, EXPERTISE, ACHIEVEMENTS, DIVERSITY AND INCLUSION, INFLUENCERS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E8B81F"/>
                </a:solidFill>
                <a:latin typeface="Arial Black" panose="020B0A04020102020204" pitchFamily="34" charset="0"/>
              </a:rPr>
              <a:t>OUR LEGACY AND AMBITIONS </a:t>
            </a:r>
            <a:r>
              <a:rPr lang="en-GB" sz="1100" b="1" dirty="0">
                <a:latin typeface="Arial Black" panose="020B0A04020102020204" pitchFamily="34" charset="0"/>
              </a:rPr>
              <a:t>– BEING PART OF THE JOURNEY AND SHARING IN THE SUCCESS</a:t>
            </a: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9D7DE4-6F88-420A-B011-0A35106EA08E}"/>
              </a:ext>
            </a:extLst>
          </p:cNvPr>
          <p:cNvSpPr/>
          <p:nvPr/>
        </p:nvSpPr>
        <p:spPr>
          <a:xfrm>
            <a:off x="446029" y="2676525"/>
            <a:ext cx="2603546" cy="3467100"/>
          </a:xfrm>
          <a:prstGeom prst="rect">
            <a:avLst/>
          </a:prstGeom>
          <a:solidFill>
            <a:srgbClr val="579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4576762" cy="3365024"/>
          </a:xfrm>
        </p:spPr>
        <p:txBody>
          <a:bodyPr/>
          <a:lstStyle/>
          <a:p>
            <a:r>
              <a:rPr lang="en-US" dirty="0"/>
              <a:t>REASONS TO BELIEVE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6B4B8-9BEC-41D2-BD07-EDD55DAA69D4}"/>
              </a:ext>
            </a:extLst>
          </p:cNvPr>
          <p:cNvSpPr txBox="1">
            <a:spLocks/>
          </p:cNvSpPr>
          <p:nvPr/>
        </p:nvSpPr>
        <p:spPr>
          <a:xfrm>
            <a:off x="560085" y="2962811"/>
            <a:ext cx="2337334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 Black" panose="020B0A04020102020204" pitchFamily="34" charset="0"/>
              </a:rPr>
              <a:t>CONNECT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EDBFF-3CF4-499F-B493-607B54F5F27B}"/>
              </a:ext>
            </a:extLst>
          </p:cNvPr>
          <p:cNvSpPr/>
          <p:nvPr/>
        </p:nvSpPr>
        <p:spPr>
          <a:xfrm>
            <a:off x="3173155" y="2676525"/>
            <a:ext cx="4913832" cy="3467100"/>
          </a:xfrm>
          <a:prstGeom prst="rect">
            <a:avLst/>
          </a:prstGeom>
          <a:solidFill>
            <a:srgbClr val="28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258DBC-567F-4EF8-B4B0-E22E317FCD88}"/>
              </a:ext>
            </a:extLst>
          </p:cNvPr>
          <p:cNvSpPr txBox="1">
            <a:spLocks/>
          </p:cNvSpPr>
          <p:nvPr/>
        </p:nvSpPr>
        <p:spPr>
          <a:xfrm>
            <a:off x="3306261" y="2724686"/>
            <a:ext cx="4647113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579F99"/>
                </a:solidFill>
                <a:latin typeface="Arial Black" panose="020B0A04020102020204" pitchFamily="34" charset="0"/>
              </a:rPr>
              <a:t>INDUSTRY PARTNERSHIPS AND PROFESSIONAL NETWORKS </a:t>
            </a:r>
            <a:r>
              <a:rPr lang="en-GB" sz="1100" b="1" dirty="0">
                <a:latin typeface="Arial Black" panose="020B0A04020102020204" pitchFamily="34" charset="0"/>
              </a:rPr>
              <a:t>– IMPACT AND OPPORTUNITY, KNOWLEDGE SHARING AND EXPERTISE 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579F99"/>
                </a:solidFill>
                <a:latin typeface="Arial Black" panose="020B0A04020102020204" pitchFamily="34" charset="0"/>
              </a:rPr>
              <a:t>COLLABORATION </a:t>
            </a:r>
            <a:r>
              <a:rPr lang="en-GB" sz="1100" b="1" dirty="0">
                <a:latin typeface="Arial Black" panose="020B0A04020102020204" pitchFamily="34" charset="0"/>
              </a:rPr>
              <a:t>– WORKING WITH DIVERSE STAKEHOLDERS TO GET THE BEST RESULTS 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579F99"/>
                </a:solidFill>
                <a:latin typeface="Arial Black" panose="020B0A04020102020204" pitchFamily="34" charset="0"/>
              </a:rPr>
              <a:t>OUR COMMUNITY</a:t>
            </a:r>
            <a:r>
              <a:rPr lang="en-GB" sz="1100" b="1" dirty="0">
                <a:latin typeface="Arial Black" panose="020B0A04020102020204" pitchFamily="34" charset="0"/>
              </a:rPr>
              <a:t> – SENSE OF BELONGING, VALUE DIVERSITY, TEAM SALFORD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579F99"/>
                </a:solidFill>
                <a:latin typeface="Arial Black" panose="020B0A04020102020204" pitchFamily="34" charset="0"/>
              </a:rPr>
              <a:t>AT THE HEART OF SALFORD </a:t>
            </a:r>
            <a:r>
              <a:rPr lang="en-GB" sz="1100" b="1" dirty="0">
                <a:latin typeface="Arial Black" panose="020B0A04020102020204" pitchFamily="34" charset="0"/>
              </a:rPr>
              <a:t>– DEEP ROOTED LINKS, OUR IMPACT ON LIVES AND SOCIETY, BEING PART OF IT – OPPORTUNITIES TO VOLUNTEER AT UNI EVENTS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8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9D7DE4-6F88-420A-B011-0A35106EA08E}"/>
              </a:ext>
            </a:extLst>
          </p:cNvPr>
          <p:cNvSpPr/>
          <p:nvPr/>
        </p:nvSpPr>
        <p:spPr>
          <a:xfrm>
            <a:off x="446029" y="2676525"/>
            <a:ext cx="2603546" cy="346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4576762" cy="3365024"/>
          </a:xfrm>
        </p:spPr>
        <p:txBody>
          <a:bodyPr/>
          <a:lstStyle/>
          <a:p>
            <a:r>
              <a:rPr lang="en-US" dirty="0"/>
              <a:t>REASONS TO BELIEVE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6B4B8-9BEC-41D2-BD07-EDD55DAA69D4}"/>
              </a:ext>
            </a:extLst>
          </p:cNvPr>
          <p:cNvSpPr txBox="1">
            <a:spLocks/>
          </p:cNvSpPr>
          <p:nvPr/>
        </p:nvSpPr>
        <p:spPr>
          <a:xfrm>
            <a:off x="560085" y="2962811"/>
            <a:ext cx="2337334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 Black" panose="020B0A04020102020204" pitchFamily="34" charset="0"/>
              </a:rPr>
              <a:t>THRIVE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EDBFF-3CF4-499F-B493-607B54F5F27B}"/>
              </a:ext>
            </a:extLst>
          </p:cNvPr>
          <p:cNvSpPr/>
          <p:nvPr/>
        </p:nvSpPr>
        <p:spPr>
          <a:xfrm>
            <a:off x="3173155" y="2676525"/>
            <a:ext cx="4913832" cy="3467100"/>
          </a:xfrm>
          <a:prstGeom prst="rect">
            <a:avLst/>
          </a:prstGeom>
          <a:solidFill>
            <a:srgbClr val="28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258DBC-567F-4EF8-B4B0-E22E317FCD88}"/>
              </a:ext>
            </a:extLst>
          </p:cNvPr>
          <p:cNvSpPr txBox="1">
            <a:spLocks/>
          </p:cNvSpPr>
          <p:nvPr/>
        </p:nvSpPr>
        <p:spPr>
          <a:xfrm>
            <a:off x="3306261" y="2676525"/>
            <a:ext cx="4647113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HOW WE DO THINGS </a:t>
            </a:r>
            <a:r>
              <a:rPr lang="en-GB" sz="1100" b="1" dirty="0">
                <a:latin typeface="Arial Black" panose="020B0A04020102020204" pitchFamily="34" charset="0"/>
              </a:rPr>
              <a:t>- WORK AUTONOMOUSLY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OUR VALUES </a:t>
            </a:r>
            <a:r>
              <a:rPr lang="en-GB" sz="1100" b="1" dirty="0">
                <a:latin typeface="Arial Black" panose="020B0A04020102020204" pitchFamily="34" charset="0"/>
              </a:rPr>
              <a:t>– A CULTURE THAT SUPPORTS PEOPLE TO SUCCEED</a:t>
            </a:r>
            <a:endParaRPr lang="en-GB" sz="11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OPPORTUNITIES </a:t>
            </a:r>
            <a:r>
              <a:rPr lang="en-GB" sz="1100" b="1" dirty="0">
                <a:latin typeface="Arial Black" panose="020B0A04020102020204" pitchFamily="34" charset="0"/>
              </a:rPr>
              <a:t>– CAREER PROGRESSION, TRAINING AND DEVELOPMENT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INCLUSIVITY </a:t>
            </a:r>
            <a:r>
              <a:rPr lang="en-GB" sz="1100" b="1" dirty="0">
                <a:latin typeface="Arial Black" panose="020B0A04020102020204" pitchFamily="34" charset="0"/>
              </a:rPr>
              <a:t>– PEOPLE LED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WELLBEING </a:t>
            </a:r>
            <a:r>
              <a:rPr lang="en-GB" sz="1100" b="1" dirty="0">
                <a:latin typeface="Arial Black" panose="020B0A04020102020204" pitchFamily="34" charset="0"/>
              </a:rPr>
              <a:t>- SUPPORT YOU TO BE YOUR BEST 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WAYS OF WORKING TO SUIT YOU </a:t>
            </a:r>
            <a:r>
              <a:rPr lang="en-GB" sz="1100" b="1" dirty="0">
                <a:latin typeface="Arial Black" panose="020B0A04020102020204" pitchFamily="34" charset="0"/>
              </a:rPr>
              <a:t>– FLEXIBILITY, HYBRID WORKING, WORK LIFE BALANCE </a:t>
            </a: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r>
              <a:rPr lang="en-GB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RECOGNITION AND REWARD </a:t>
            </a:r>
            <a:r>
              <a:rPr lang="en-GB" sz="1100" b="1" dirty="0">
                <a:latin typeface="Arial Black" panose="020B0A04020102020204" pitchFamily="34" charset="0"/>
              </a:rPr>
              <a:t>– BENEFITS AND PACKAGES, CELEBRATE ACHIEVEMENTS</a:t>
            </a: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GB" sz="1100" b="1" dirty="0">
              <a:latin typeface="Arial Black" panose="020B0A04020102020204" pitchFamily="34" charset="0"/>
            </a:endParaRPr>
          </a:p>
          <a:p>
            <a:endParaRPr lang="en-GB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5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019436" cy="3365024"/>
          </a:xfrm>
        </p:spPr>
        <p:txBody>
          <a:bodyPr>
            <a:normAutofit/>
          </a:bodyPr>
          <a:lstStyle/>
          <a:p>
            <a:r>
              <a:rPr lang="en-GB" sz="2400" dirty="0"/>
              <a:t>HOW WE GOING TO COMMUNICATE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68B1711C-17E5-BC13-4C13-FBAA0A3B1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835810"/>
              </p:ext>
            </p:extLst>
          </p:nvPr>
        </p:nvGraphicFramePr>
        <p:xfrm>
          <a:off x="3846513" y="1038225"/>
          <a:ext cx="5018087" cy="502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38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07" y="661337"/>
            <a:ext cx="7954915" cy="1199844"/>
          </a:xfrm>
        </p:spPr>
        <p:txBody>
          <a:bodyPr/>
          <a:lstStyle/>
          <a:p>
            <a:br>
              <a:rPr lang="en-US" sz="900" dirty="0"/>
            </a:br>
            <a:r>
              <a:rPr lang="en-US" dirty="0"/>
              <a:t>SPOTLIGHT ON OUR UNSTOPPABLE PEOPLE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22203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258DBC-567F-4EF8-B4B0-E22E317FCD88}"/>
              </a:ext>
            </a:extLst>
          </p:cNvPr>
          <p:cNvSpPr txBox="1">
            <a:spLocks/>
          </p:cNvSpPr>
          <p:nvPr/>
        </p:nvSpPr>
        <p:spPr>
          <a:xfrm>
            <a:off x="3306262" y="2210336"/>
            <a:ext cx="2337334" cy="29141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 Black" panose="020B0A04020102020204" pitchFamily="34" charset="0"/>
              </a:rPr>
              <a:t>  </a:t>
            </a:r>
          </a:p>
          <a:p>
            <a:endParaRPr lang="en-GB" sz="1100" dirty="0">
              <a:latin typeface="Arial Black" panose="020B0A04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B06B17-E2CD-4D72-ADC5-7459BC603BF4}"/>
              </a:ext>
            </a:extLst>
          </p:cNvPr>
          <p:cNvCxnSpPr>
            <a:cxnSpLocks/>
          </p:cNvCxnSpPr>
          <p:nvPr/>
        </p:nvCxnSpPr>
        <p:spPr>
          <a:xfrm flipH="1" flipV="1">
            <a:off x="2223083" y="2937206"/>
            <a:ext cx="1308902" cy="21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F2C49C2-99F5-450D-924F-9F86515C4F96}"/>
              </a:ext>
            </a:extLst>
          </p:cNvPr>
          <p:cNvSpPr/>
          <p:nvPr/>
        </p:nvSpPr>
        <p:spPr>
          <a:xfrm>
            <a:off x="456414" y="2216857"/>
            <a:ext cx="1766670" cy="1661726"/>
          </a:xfrm>
          <a:prstGeom prst="flowChartConnector">
            <a:avLst/>
          </a:prstGeom>
          <a:solidFill>
            <a:srgbClr val="91CA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AE998F-CADC-457A-8013-ACDF2C232EE4}"/>
              </a:ext>
            </a:extLst>
          </p:cNvPr>
          <p:cNvSpPr txBox="1">
            <a:spLocks/>
          </p:cNvSpPr>
          <p:nvPr/>
        </p:nvSpPr>
        <p:spPr>
          <a:xfrm>
            <a:off x="746995" y="2422550"/>
            <a:ext cx="1337720" cy="8219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 Black" panose="020B0A04020102020204" pitchFamily="34" charset="0"/>
              </a:rPr>
              <a:t>VIDEOS</a:t>
            </a:r>
            <a:endParaRPr lang="en-GB" sz="1100" dirty="0">
              <a:latin typeface="Arial Black" panose="020B0A040201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Our experts in action, their stories, expertise and achievements </a:t>
            </a:r>
          </a:p>
          <a:p>
            <a:endParaRPr lang="en-GB" sz="1400" dirty="0">
              <a:latin typeface="Arial Black" panose="020B0A04020102020204" pitchFamily="34" charset="0"/>
            </a:endParaRPr>
          </a:p>
        </p:txBody>
      </p:sp>
      <p:pic>
        <p:nvPicPr>
          <p:cNvPr id="24" name="Graphic 23" descr="Aspiration outline">
            <a:extLst>
              <a:ext uri="{FF2B5EF4-FFF2-40B4-BE49-F238E27FC236}">
                <a16:creationId xmlns:a16="http://schemas.microsoft.com/office/drawing/2014/main" id="{FB7D00BF-41D1-45BC-936F-2485A5C1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591" y="2183711"/>
            <a:ext cx="1722557" cy="1722557"/>
          </a:xfrm>
          <a:prstGeom prst="rect">
            <a:avLst/>
          </a:prstGeom>
        </p:spPr>
      </p:pic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00BB08C8-222A-4425-BBBA-8345B90F9E04}"/>
              </a:ext>
            </a:extLst>
          </p:cNvPr>
          <p:cNvSpPr/>
          <p:nvPr/>
        </p:nvSpPr>
        <p:spPr>
          <a:xfrm>
            <a:off x="957119" y="4072271"/>
            <a:ext cx="1766670" cy="1661726"/>
          </a:xfrm>
          <a:prstGeom prst="flowChartConnector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839F299-AB6A-4030-970C-AA8D178C3DCF}"/>
              </a:ext>
            </a:extLst>
          </p:cNvPr>
          <p:cNvSpPr txBox="1">
            <a:spLocks/>
          </p:cNvSpPr>
          <p:nvPr/>
        </p:nvSpPr>
        <p:spPr>
          <a:xfrm>
            <a:off x="1210281" y="4407474"/>
            <a:ext cx="1337720" cy="8219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 Black" panose="020B0A04020102020204" pitchFamily="34" charset="0"/>
              </a:rPr>
              <a:t>PROFILES</a:t>
            </a:r>
            <a:endParaRPr lang="en-GB" sz="1100" dirty="0">
              <a:latin typeface="Arial Black" panose="020B0A040201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Inspiring testimonials from our community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2F99C3F-6755-4E19-9C49-93AD1042775E}"/>
              </a:ext>
            </a:extLst>
          </p:cNvPr>
          <p:cNvSpPr/>
          <p:nvPr/>
        </p:nvSpPr>
        <p:spPr>
          <a:xfrm>
            <a:off x="3353963" y="4652802"/>
            <a:ext cx="1766670" cy="16617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7D8F65F-060C-4DD3-85A3-CCDB712302B7}"/>
              </a:ext>
            </a:extLst>
          </p:cNvPr>
          <p:cNvSpPr txBox="1">
            <a:spLocks/>
          </p:cNvSpPr>
          <p:nvPr/>
        </p:nvSpPr>
        <p:spPr>
          <a:xfrm>
            <a:off x="3644544" y="4848883"/>
            <a:ext cx="1337720" cy="8219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 Black" panose="020B0A04020102020204" pitchFamily="34" charset="0"/>
              </a:rPr>
              <a:t>AWARDS</a:t>
            </a:r>
            <a:endParaRPr lang="en-GB" sz="1100" dirty="0">
              <a:latin typeface="Arial Black" panose="020B0A040201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 recognise excellence and individuals. Local, regional and national impact</a:t>
            </a:r>
          </a:p>
          <a:p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16A56117-B46F-4F4A-8A86-1554EA0F77CD}"/>
              </a:ext>
            </a:extLst>
          </p:cNvPr>
          <p:cNvSpPr/>
          <p:nvPr/>
        </p:nvSpPr>
        <p:spPr>
          <a:xfrm>
            <a:off x="5481993" y="4027370"/>
            <a:ext cx="1766670" cy="166172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1E347E6-9A20-419A-AB31-7EEAE180F1AD}"/>
              </a:ext>
            </a:extLst>
          </p:cNvPr>
          <p:cNvSpPr txBox="1">
            <a:spLocks/>
          </p:cNvSpPr>
          <p:nvPr/>
        </p:nvSpPr>
        <p:spPr>
          <a:xfrm>
            <a:off x="5772574" y="4223451"/>
            <a:ext cx="1337720" cy="8219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Arial Black" panose="020B0A04020102020204" pitchFamily="34" charset="0"/>
              </a:rPr>
              <a:t>SOCIAL</a:t>
            </a:r>
          </a:p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‘Behind the scenes’, content.</a:t>
            </a:r>
          </a:p>
          <a:p>
            <a:pPr lvl="0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Social sharing – our influencers and via colleague networks </a:t>
            </a:r>
            <a:endParaRPr lang="en-GB" sz="1100" dirty="0">
              <a:latin typeface="Arial Black" panose="020B0A04020102020204" pitchFamily="34" charset="0"/>
            </a:endParaRPr>
          </a:p>
          <a:p>
            <a:endParaRPr lang="en-GB" sz="1400" dirty="0">
              <a:latin typeface="Arial Black" panose="020B0A040201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F277F2-6F5A-49A9-AFEF-054ECC1DE16D}"/>
              </a:ext>
            </a:extLst>
          </p:cNvPr>
          <p:cNvCxnSpPr>
            <a:cxnSpLocks/>
          </p:cNvCxnSpPr>
          <p:nvPr/>
        </p:nvCxnSpPr>
        <p:spPr>
          <a:xfrm flipH="1">
            <a:off x="2464982" y="3630273"/>
            <a:ext cx="1086328" cy="698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2C5B94-15C6-4EA9-BD82-EB2FA9015420}"/>
              </a:ext>
            </a:extLst>
          </p:cNvPr>
          <p:cNvCxnSpPr>
            <a:cxnSpLocks/>
          </p:cNvCxnSpPr>
          <p:nvPr/>
        </p:nvCxnSpPr>
        <p:spPr>
          <a:xfrm flipH="1">
            <a:off x="4217620" y="3823142"/>
            <a:ext cx="13812" cy="776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2D5D6D62-BF73-4EEC-8AD2-6C6297AC8B29}"/>
              </a:ext>
            </a:extLst>
          </p:cNvPr>
          <p:cNvSpPr/>
          <p:nvPr/>
        </p:nvSpPr>
        <p:spPr>
          <a:xfrm>
            <a:off x="6181651" y="2244542"/>
            <a:ext cx="1766670" cy="1661726"/>
          </a:xfrm>
          <a:prstGeom prst="flowChartConnector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E8FB2DF2-F009-41DB-8BD2-3B7732900231}"/>
              </a:ext>
            </a:extLst>
          </p:cNvPr>
          <p:cNvSpPr txBox="1">
            <a:spLocks/>
          </p:cNvSpPr>
          <p:nvPr/>
        </p:nvSpPr>
        <p:spPr>
          <a:xfrm>
            <a:off x="6472232" y="2440623"/>
            <a:ext cx="1337720" cy="8219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ADVERTISING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testimonials and faces in our ads – ‘reasons to believe’</a:t>
            </a:r>
            <a:endParaRPr lang="en-GB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0500FF-6891-4332-8636-9D5BE78DCAE1}"/>
              </a:ext>
            </a:extLst>
          </p:cNvPr>
          <p:cNvCxnSpPr>
            <a:cxnSpLocks/>
          </p:cNvCxnSpPr>
          <p:nvPr/>
        </p:nvCxnSpPr>
        <p:spPr>
          <a:xfrm>
            <a:off x="4769487" y="3648030"/>
            <a:ext cx="1078085" cy="507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1BE366-C686-426C-9EB9-50002DE743E2}"/>
              </a:ext>
            </a:extLst>
          </p:cNvPr>
          <p:cNvCxnSpPr>
            <a:cxnSpLocks/>
          </p:cNvCxnSpPr>
          <p:nvPr/>
        </p:nvCxnSpPr>
        <p:spPr>
          <a:xfrm flipV="1">
            <a:off x="4645790" y="2937206"/>
            <a:ext cx="1535861" cy="21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E3C04B3-AD08-4AD9-B27B-870D539190EC}"/>
              </a:ext>
            </a:extLst>
          </p:cNvPr>
          <p:cNvSpPr txBox="1"/>
          <p:nvPr/>
        </p:nvSpPr>
        <p:spPr>
          <a:xfrm>
            <a:off x="2695489" y="6301312"/>
            <a:ext cx="36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Celebrating Diversity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2FD745-6EE5-401C-98E0-F80AFF775EAA}"/>
              </a:ext>
            </a:extLst>
          </p:cNvPr>
          <p:cNvCxnSpPr>
            <a:cxnSpLocks/>
          </p:cNvCxnSpPr>
          <p:nvPr/>
        </p:nvCxnSpPr>
        <p:spPr>
          <a:xfrm>
            <a:off x="5980922" y="6454278"/>
            <a:ext cx="1948349" cy="2181"/>
          </a:xfrm>
          <a:prstGeom prst="straightConnector1">
            <a:avLst/>
          </a:prstGeom>
          <a:ln>
            <a:solidFill>
              <a:srgbClr val="F1EF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978F67F-C7E0-4EAB-9087-2918C18D6C2D}"/>
              </a:ext>
            </a:extLst>
          </p:cNvPr>
          <p:cNvCxnSpPr>
            <a:cxnSpLocks/>
          </p:cNvCxnSpPr>
          <p:nvPr/>
        </p:nvCxnSpPr>
        <p:spPr>
          <a:xfrm flipH="1" flipV="1">
            <a:off x="957119" y="6454278"/>
            <a:ext cx="2153438" cy="2181"/>
          </a:xfrm>
          <a:prstGeom prst="straightConnector1">
            <a:avLst/>
          </a:prstGeom>
          <a:ln>
            <a:solidFill>
              <a:srgbClr val="F1EF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3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494099" cy="3365024"/>
          </a:xfrm>
        </p:spPr>
        <p:txBody>
          <a:bodyPr/>
          <a:lstStyle/>
          <a:p>
            <a:r>
              <a:rPr lang="en-US" dirty="0"/>
              <a:t>THE BRIEF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4772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958E2-471F-4A69-B551-72FDE705781B}"/>
              </a:ext>
            </a:extLst>
          </p:cNvPr>
          <p:cNvSpPr txBox="1"/>
          <p:nvPr/>
        </p:nvSpPr>
        <p:spPr>
          <a:xfrm>
            <a:off x="4019550" y="1104900"/>
            <a:ext cx="477203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To develop a brand identity for our careers offer, to help </a:t>
            </a:r>
            <a:r>
              <a:rPr lang="en-GB" sz="3200" dirty="0">
                <a:solidFill>
                  <a:srgbClr val="579F99"/>
                </a:solidFill>
                <a:latin typeface="Arial Black" panose="020B0A04020102020204" pitchFamily="34" charset="0"/>
              </a:rPr>
              <a:t>attract new talent and skills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to Team Salford and stand out as the </a:t>
            </a:r>
            <a:r>
              <a:rPr lang="en-GB" sz="3200" dirty="0">
                <a:solidFill>
                  <a:srgbClr val="E8B81F"/>
                </a:solidFill>
                <a:latin typeface="Arial Black" panose="020B0A04020102020204" pitchFamily="34" charset="0"/>
              </a:rPr>
              <a:t>employer of choice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in a competitive market. </a:t>
            </a:r>
          </a:p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4576762" cy="3365024"/>
          </a:xfrm>
        </p:spPr>
        <p:txBody>
          <a:bodyPr/>
          <a:lstStyle/>
          <a:p>
            <a:r>
              <a:rPr lang="en-US" dirty="0"/>
              <a:t>OUR MESSAGING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352414" y="2533650"/>
            <a:ext cx="85328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ATTRACT AND ENGAGE</a:t>
            </a:r>
          </a:p>
          <a:p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03A62D8-8DB0-4A2A-A1F8-875616D65D9F}"/>
              </a:ext>
            </a:extLst>
          </p:cNvPr>
          <p:cNvSpPr/>
          <p:nvPr/>
        </p:nvSpPr>
        <p:spPr>
          <a:xfrm>
            <a:off x="456413" y="3401437"/>
            <a:ext cx="2596389" cy="2356701"/>
          </a:xfrm>
          <a:prstGeom prst="flowChartConnector">
            <a:avLst/>
          </a:prstGeom>
          <a:solidFill>
            <a:srgbClr val="E8B81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610C45-753B-4FAD-BDDE-7331335B0036}"/>
              </a:ext>
            </a:extLst>
          </p:cNvPr>
          <p:cNvSpPr txBox="1">
            <a:spLocks/>
          </p:cNvSpPr>
          <p:nvPr/>
        </p:nvSpPr>
        <p:spPr>
          <a:xfrm>
            <a:off x="868264" y="3871468"/>
            <a:ext cx="2184538" cy="151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WHY SALFORD?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legacy and ambitions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impact and expertise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Location and environment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A8B03D4-0101-46B0-9FCC-5A2149D15CAF}"/>
              </a:ext>
            </a:extLst>
          </p:cNvPr>
          <p:cNvSpPr/>
          <p:nvPr/>
        </p:nvSpPr>
        <p:spPr>
          <a:xfrm>
            <a:off x="3287700" y="3401438"/>
            <a:ext cx="2596388" cy="2356701"/>
          </a:xfrm>
          <a:prstGeom prst="flowChartConnector">
            <a:avLst/>
          </a:prstGeom>
          <a:solidFill>
            <a:srgbClr val="579F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0DDFF2-9852-4B7B-8A37-CB151EC014F5}"/>
              </a:ext>
            </a:extLst>
          </p:cNvPr>
          <p:cNvSpPr txBox="1">
            <a:spLocks/>
          </p:cNvSpPr>
          <p:nvPr/>
        </p:nvSpPr>
        <p:spPr>
          <a:xfrm>
            <a:off x="3696064" y="3771899"/>
            <a:ext cx="2080681" cy="168099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WHAT IT FEELS LIKE TO WORK HERE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Culture, community and people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values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5E2113B-554A-4524-ADAF-262DE6ADBD04}"/>
              </a:ext>
            </a:extLst>
          </p:cNvPr>
          <p:cNvSpPr/>
          <p:nvPr/>
        </p:nvSpPr>
        <p:spPr>
          <a:xfrm>
            <a:off x="6050716" y="3401438"/>
            <a:ext cx="2596389" cy="2356701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6D3A2-1FCD-487F-B65B-6D8E5F1B73F7}"/>
              </a:ext>
            </a:extLst>
          </p:cNvPr>
          <p:cNvSpPr txBox="1">
            <a:spLocks/>
          </p:cNvSpPr>
          <p:nvPr/>
        </p:nvSpPr>
        <p:spPr>
          <a:xfrm>
            <a:off x="6539521" y="3786272"/>
            <a:ext cx="1918679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THE OFFER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Package and benefits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and opportunities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Wellbeing and ways of working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352FF-A15E-4F9E-9562-BB7A58B8AE30}"/>
              </a:ext>
            </a:extLst>
          </p:cNvPr>
          <p:cNvSpPr txBox="1"/>
          <p:nvPr/>
        </p:nvSpPr>
        <p:spPr>
          <a:xfrm>
            <a:off x="2288381" y="6041726"/>
            <a:ext cx="499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E8B81F"/>
                </a:solidFill>
                <a:latin typeface="Arial Black" panose="020B0A04020102020204" pitchFamily="34" charset="0"/>
              </a:rPr>
              <a:t>BE INSPIRED</a:t>
            </a:r>
            <a:r>
              <a:rPr lang="en-GB" sz="1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GB" sz="1800" dirty="0">
                <a:solidFill>
                  <a:srgbClr val="579F99"/>
                </a:solidFill>
                <a:latin typeface="Arial Black" panose="020B0A04020102020204" pitchFamily="34" charset="0"/>
              </a:rPr>
              <a:t>CONNECT</a:t>
            </a:r>
            <a:r>
              <a:rPr lang="en-GB" sz="1800" dirty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en-GB" sz="1800" dirty="0">
                <a:solidFill>
                  <a:schemeClr val="tx2"/>
                </a:solidFill>
                <a:latin typeface="Arial Black" panose="020B0A04020102020204" pitchFamily="34" charset="0"/>
              </a:rPr>
              <a:t>THRIVE</a:t>
            </a:r>
            <a:endParaRPr lang="en-GB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B2AE01-1435-429D-9017-6EE71B0F8694}"/>
              </a:ext>
            </a:extLst>
          </p:cNvPr>
          <p:cNvCxnSpPr>
            <a:cxnSpLocks/>
          </p:cNvCxnSpPr>
          <p:nvPr/>
        </p:nvCxnSpPr>
        <p:spPr>
          <a:xfrm flipH="1">
            <a:off x="868264" y="6186519"/>
            <a:ext cx="1420117" cy="0"/>
          </a:xfrm>
          <a:prstGeom prst="straightConnector1">
            <a:avLst/>
          </a:prstGeom>
          <a:ln>
            <a:solidFill>
              <a:srgbClr val="F1EF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DDB044-5B59-404C-A71D-83D50D906EF8}"/>
              </a:ext>
            </a:extLst>
          </p:cNvPr>
          <p:cNvCxnSpPr>
            <a:cxnSpLocks/>
          </p:cNvCxnSpPr>
          <p:nvPr/>
        </p:nvCxnSpPr>
        <p:spPr>
          <a:xfrm>
            <a:off x="7330298" y="6163797"/>
            <a:ext cx="1258709" cy="1491"/>
          </a:xfrm>
          <a:prstGeom prst="straightConnector1">
            <a:avLst/>
          </a:prstGeom>
          <a:ln>
            <a:solidFill>
              <a:srgbClr val="F1EF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4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335" y="1200150"/>
            <a:ext cx="3105665" cy="2465688"/>
          </a:xfrm>
        </p:spPr>
        <p:txBody>
          <a:bodyPr>
            <a:normAutofit/>
          </a:bodyPr>
          <a:lstStyle/>
          <a:p>
            <a:r>
              <a:rPr lang="en-US" sz="3400" dirty="0"/>
              <a:t>CHANNELS</a:t>
            </a:r>
            <a:endParaRPr lang="en-GB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F952D8E8-2F51-F891-146D-8F60FF2B2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90093"/>
              </p:ext>
            </p:extLst>
          </p:nvPr>
        </p:nvGraphicFramePr>
        <p:xfrm>
          <a:off x="684213" y="1200150"/>
          <a:ext cx="5164652" cy="50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24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19" y="1746488"/>
            <a:ext cx="7219961" cy="3365024"/>
          </a:xfrm>
        </p:spPr>
        <p:txBody>
          <a:bodyPr/>
          <a:lstStyle/>
          <a:p>
            <a:pPr algn="ctr"/>
            <a:r>
              <a:rPr lang="en-US" sz="3600" dirty="0"/>
              <a:t>WHAT WILL OUR BRAND LOOK AND FEEL LIKE?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The university already has a strong brand identity. </a:t>
            </a:r>
            <a:r>
              <a:rPr lang="en-US" sz="3600" dirty="0">
                <a:solidFill>
                  <a:srgbClr val="FFC000"/>
                </a:solidFill>
              </a:rPr>
              <a:t>Let’s make the most of it!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7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BECOME UNSTOPPABLE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154E12-D94D-4BCD-9521-1F6E6A3E82E5}"/>
              </a:ext>
            </a:extLst>
          </p:cNvPr>
          <p:cNvSpPr txBox="1">
            <a:spLocks/>
          </p:cNvSpPr>
          <p:nvPr/>
        </p:nvSpPr>
        <p:spPr>
          <a:xfrm>
            <a:off x="209539" y="857556"/>
            <a:ext cx="6010286" cy="33650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br>
              <a:rPr lang="en-US" sz="3600" dirty="0"/>
            </a:br>
            <a:br>
              <a:rPr lang="en-US" sz="3600" dirty="0"/>
            </a:br>
            <a:endParaRPr lang="en-GB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AA96A5-E2E3-4F32-A917-2268DA105DD3}"/>
              </a:ext>
            </a:extLst>
          </p:cNvPr>
          <p:cNvSpPr txBox="1">
            <a:spLocks/>
          </p:cNvSpPr>
          <p:nvPr/>
        </p:nvSpPr>
        <p:spPr>
          <a:xfrm>
            <a:off x="352414" y="1209981"/>
            <a:ext cx="4576762" cy="33650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OUR STRAPLINE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64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n object&#10;&#10;Description automatically generated">
            <a:extLst>
              <a:ext uri="{FF2B5EF4-FFF2-40B4-BE49-F238E27FC236}">
                <a16:creationId xmlns:a16="http://schemas.microsoft.com/office/drawing/2014/main" id="{E06FF760-3030-48E0-B430-1EEA8E45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0" y="-774877"/>
            <a:ext cx="11534775" cy="7678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7667636" cy="3365024"/>
          </a:xfrm>
        </p:spPr>
        <p:txBody>
          <a:bodyPr/>
          <a:lstStyle/>
          <a:p>
            <a:pPr algn="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OUR RESEARCH IS CHANGING LIVES</a:t>
            </a:r>
            <a:br>
              <a:rPr lang="en-US" dirty="0"/>
            </a:br>
            <a:br>
              <a:rPr lang="en-US" sz="2000" dirty="0"/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PART OF IT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ROLES AVAILABLE. APPLY NOW</a:t>
            </a:r>
            <a:br>
              <a:rPr lang="en-US" sz="1800" dirty="0"/>
            </a:br>
            <a:r>
              <a:rPr lang="en-US" sz="1800" dirty="0"/>
              <a:t>SALFORD.AC.UK/JOBS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#BEUNSTOPPABLE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0E530-6CAC-432A-9E38-A13ED23E832A}"/>
              </a:ext>
            </a:extLst>
          </p:cNvPr>
          <p:cNvSpPr txBox="1"/>
          <p:nvPr/>
        </p:nvSpPr>
        <p:spPr>
          <a:xfrm>
            <a:off x="266700" y="771525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46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CD6572D-0577-4E60-92CE-D78725F6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1026470"/>
            <a:ext cx="10706100" cy="9289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7667636" cy="3365024"/>
          </a:xfrm>
        </p:spPr>
        <p:txBody>
          <a:bodyPr/>
          <a:lstStyle/>
          <a:p>
            <a:pPr algn="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ighlight>
                  <a:srgbClr val="000000"/>
                </a:highlight>
              </a:rPr>
              <a:t>‘I’M DEVELOPING THE HEALTH PROFESSIONALS OF THE FUTURE’</a:t>
            </a:r>
            <a:br>
              <a:rPr lang="en-US" dirty="0">
                <a:highlight>
                  <a:srgbClr val="000000"/>
                </a:highlight>
              </a:rPr>
            </a:br>
            <a:br>
              <a:rPr lang="en-US" sz="2000" dirty="0">
                <a:highlight>
                  <a:srgbClr val="000000"/>
                </a:highlight>
              </a:rPr>
            </a:br>
            <a:br>
              <a:rPr lang="en-US" sz="1800" dirty="0">
                <a:highlight>
                  <a:srgbClr val="000000"/>
                </a:highlight>
              </a:rPr>
            </a:br>
            <a:br>
              <a:rPr lang="en-US" sz="1800" dirty="0">
                <a:highlight>
                  <a:srgbClr val="000000"/>
                </a:highlight>
              </a:rPr>
            </a:br>
            <a:r>
              <a:rPr lang="en-US" sz="1800" dirty="0">
                <a:highlight>
                  <a:srgbClr val="000000"/>
                </a:highlight>
              </a:rPr>
              <a:t>JOIN OUR TEAM. APPLY NOW</a:t>
            </a:r>
            <a:br>
              <a:rPr lang="en-US" sz="1800" dirty="0">
                <a:highlight>
                  <a:srgbClr val="000000"/>
                </a:highlight>
              </a:rPr>
            </a:br>
            <a:r>
              <a:rPr lang="en-US" sz="1800" dirty="0">
                <a:highlight>
                  <a:srgbClr val="000000"/>
                </a:highlight>
              </a:rPr>
              <a:t>SALFORD.AC.UK/JOBS</a:t>
            </a:r>
            <a:br>
              <a:rPr lang="en-US" sz="1800" dirty="0">
                <a:highlight>
                  <a:srgbClr val="000000"/>
                </a:highlight>
              </a:rPr>
            </a:br>
            <a:br>
              <a:rPr lang="en-US" sz="1800" dirty="0">
                <a:highlight>
                  <a:srgbClr val="000000"/>
                </a:highlight>
              </a:rPr>
            </a:br>
            <a:r>
              <a:rPr lang="en-US" sz="1800" dirty="0">
                <a:highlight>
                  <a:srgbClr val="000000"/>
                </a:highlight>
              </a:rPr>
              <a:t>#BEUNSTOPPABLE</a:t>
            </a:r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0E530-6CAC-432A-9E38-A13ED23E832A}"/>
              </a:ext>
            </a:extLst>
          </p:cNvPr>
          <p:cNvSpPr txBox="1"/>
          <p:nvPr/>
        </p:nvSpPr>
        <p:spPr>
          <a:xfrm>
            <a:off x="266700" y="771525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65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5943611" cy="3365024"/>
          </a:xfrm>
        </p:spPr>
        <p:txBody>
          <a:bodyPr/>
          <a:lstStyle/>
          <a:p>
            <a:r>
              <a:rPr lang="en-US" dirty="0"/>
              <a:t>Watch your language!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257174" y="2543175"/>
            <a:ext cx="7800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Colleagues,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staff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Candidate,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applicant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Careers,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We are </a:t>
            </a:r>
            <a:r>
              <a:rPr lang="en-GB" sz="2800" dirty="0">
                <a:solidFill>
                  <a:srgbClr val="E8B81F"/>
                </a:solidFill>
                <a:latin typeface="Arial Black" panose="020B0A04020102020204" pitchFamily="34" charset="0"/>
              </a:rPr>
              <a:t>Team Salford!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references, ‘our colleague community’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E8B81F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4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157E72-9AC1-4CBF-BBE6-C2E92622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40" y="5343387"/>
            <a:ext cx="2300915" cy="1531154"/>
          </a:xfrm>
          <a:prstGeom prst="rect">
            <a:avLst/>
          </a:prstGeom>
        </p:spPr>
      </p:pic>
      <p:pic>
        <p:nvPicPr>
          <p:cNvPr id="35" name="Picture 34" descr="A picture containing automaton, miller&#10;&#10;Description automatically generated">
            <a:extLst>
              <a:ext uri="{FF2B5EF4-FFF2-40B4-BE49-F238E27FC236}">
                <a16:creationId xmlns:a16="http://schemas.microsoft.com/office/drawing/2014/main" id="{190EE2A3-52B7-43CF-8CC8-1845B8E9F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70" y="3682499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6010286" cy="3365024"/>
          </a:xfrm>
        </p:spPr>
        <p:txBody>
          <a:bodyPr/>
          <a:lstStyle/>
          <a:p>
            <a:r>
              <a:rPr lang="en-US" sz="3600" dirty="0"/>
              <a:t>IMAGERY</a:t>
            </a:r>
            <a:br>
              <a:rPr lang="en-US" sz="3600" dirty="0"/>
            </a:br>
            <a:br>
              <a:rPr lang="en-US" sz="3600" dirty="0"/>
            </a:b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30384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C5DE8-87A2-4B65-95F6-204720261E63}"/>
              </a:ext>
            </a:extLst>
          </p:cNvPr>
          <p:cNvSpPr txBox="1"/>
          <p:nvPr/>
        </p:nvSpPr>
        <p:spPr>
          <a:xfrm>
            <a:off x="2943283" y="849849"/>
            <a:ext cx="62169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genuine and authentic, featuring our colleague community and fields of expertise. Showcasing working environments. It should be action focus, have personality and celebrate diversity.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BA69-D62C-4E42-B12F-E175A546C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94" y="2015651"/>
            <a:ext cx="2803335" cy="1865492"/>
          </a:xfrm>
          <a:prstGeom prst="rect">
            <a:avLst/>
          </a:prstGeom>
        </p:spPr>
      </p:pic>
      <p:pic>
        <p:nvPicPr>
          <p:cNvPr id="11" name="Picture 10" descr="A person teaching a class&#10;&#10;Description automatically generated with medium confidence">
            <a:extLst>
              <a:ext uri="{FF2B5EF4-FFF2-40B4-BE49-F238E27FC236}">
                <a16:creationId xmlns:a16="http://schemas.microsoft.com/office/drawing/2014/main" id="{BABE0C3C-022D-43DB-8F6D-DCBD1367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894" y="2017992"/>
            <a:ext cx="3856987" cy="2671321"/>
          </a:xfrm>
          <a:prstGeom prst="rect">
            <a:avLst/>
          </a:prstGeom>
        </p:spPr>
      </p:pic>
      <p:pic>
        <p:nvPicPr>
          <p:cNvPr id="15" name="Picture 14" descr="A group of people sitting at a tab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8E905125-0305-4B62-AAC4-CB4E12657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574" y="1930706"/>
            <a:ext cx="2619375" cy="1743075"/>
          </a:xfrm>
          <a:prstGeom prst="rect">
            <a:avLst/>
          </a:prstGeom>
        </p:spPr>
      </p:pic>
      <p:pic>
        <p:nvPicPr>
          <p:cNvPr id="17" name="Picture 16" descr="A person with her arms crossed&#10;&#10;Description automatically generated with low confidence">
            <a:extLst>
              <a:ext uri="{FF2B5EF4-FFF2-40B4-BE49-F238E27FC236}">
                <a16:creationId xmlns:a16="http://schemas.microsoft.com/office/drawing/2014/main" id="{1EE43BF8-4D87-44C8-9BA1-B17126F58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9" y="4499691"/>
            <a:ext cx="3557681" cy="2367475"/>
          </a:xfrm>
          <a:prstGeom prst="rect">
            <a:avLst/>
          </a:prstGeom>
        </p:spPr>
      </p:pic>
      <p:pic>
        <p:nvPicPr>
          <p:cNvPr id="21" name="Picture 20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30BCF524-32BE-4406-8E2A-9196762A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583" y="5340824"/>
            <a:ext cx="2619375" cy="1743075"/>
          </a:xfrm>
          <a:prstGeom prst="rect">
            <a:avLst/>
          </a:prstGeom>
        </p:spPr>
      </p:pic>
      <p:pic>
        <p:nvPicPr>
          <p:cNvPr id="25" name="Picture 24" descr="A group of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68E81A32-0B06-49AA-AF94-D870A3254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604" y="4468997"/>
            <a:ext cx="3641444" cy="2423215"/>
          </a:xfrm>
          <a:prstGeom prst="rect">
            <a:avLst/>
          </a:prstGeom>
        </p:spPr>
      </p:pic>
      <p:pic>
        <p:nvPicPr>
          <p:cNvPr id="27" name="Picture 26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62147290-E375-4FCA-AB26-86C31D2746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370" y="3272431"/>
            <a:ext cx="1875611" cy="1248134"/>
          </a:xfrm>
          <a:prstGeom prst="rect">
            <a:avLst/>
          </a:prstGeom>
        </p:spPr>
      </p:pic>
      <p:pic>
        <p:nvPicPr>
          <p:cNvPr id="31" name="Picture 30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F383627D-6ED0-491C-B10A-10E4F3075F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1190" y="1980047"/>
            <a:ext cx="2131943" cy="1198347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B0635691-50CE-471E-8CB8-71AD66FD25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4778" y="36695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6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6010286" cy="3365024"/>
          </a:xfrm>
        </p:spPr>
        <p:txBody>
          <a:bodyPr/>
          <a:lstStyle/>
          <a:p>
            <a:r>
              <a:rPr lang="en-US" sz="3600" dirty="0"/>
              <a:t>COLOURS</a:t>
            </a:r>
            <a:br>
              <a:rPr lang="en-US" sz="3600" dirty="0"/>
            </a:br>
            <a:br>
              <a:rPr lang="en-US" sz="3600" dirty="0"/>
            </a:b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35515" y="1104900"/>
            <a:ext cx="47720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27A73-CCBB-4A95-A40F-CE0043F1E12A}"/>
              </a:ext>
            </a:extLst>
          </p:cNvPr>
          <p:cNvSpPr txBox="1"/>
          <p:nvPr/>
        </p:nvSpPr>
        <p:spPr>
          <a:xfrm>
            <a:off x="3458267" y="876300"/>
            <a:ext cx="53492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from the brand’s secondary colour palette, a yellow/white/black colour palette is bold, contemporary, engaging and welcoming.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66893F36-6A29-4526-B462-27286CAA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1" y="4792653"/>
            <a:ext cx="3733800" cy="12192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5B4D53E-06B7-4A18-8B0E-2D3D27E6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40" y="4380125"/>
            <a:ext cx="1716073" cy="2292966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0B11FBA-9DD3-4AE4-9B12-9D90DA427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55" y="2625445"/>
            <a:ext cx="2863669" cy="160365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CF5F7DA-B593-4C8C-98B8-1C620B1E3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67" y="3016881"/>
            <a:ext cx="2734661" cy="3841119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2F1EF9-AC47-417F-8EB6-586E6690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61" y="1951588"/>
            <a:ext cx="1857456" cy="26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494099" cy="3365024"/>
          </a:xfrm>
        </p:spPr>
        <p:txBody>
          <a:bodyPr/>
          <a:lstStyle/>
          <a:p>
            <a:r>
              <a:rPr lang="en-US" dirty="0"/>
              <a:t>WHAT NEXT?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4772036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Brand ‘look and feel’ defined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Messaging Refinement and application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Brand collateral – imagery and videos, materials and assets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Brand guidelines and advert toolkit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Website DEVELOPMENT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Marketing delivery plans</a:t>
            </a:r>
          </a:p>
          <a:p>
            <a:endParaRPr lang="en-GB" sz="2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Edi goals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3848100" cy="2465688"/>
          </a:xfrm>
        </p:spPr>
        <p:txBody>
          <a:bodyPr>
            <a:noAutofit/>
          </a:bodyPr>
          <a:lstStyle/>
          <a:p>
            <a:r>
              <a:rPr lang="en-US" sz="4400" dirty="0"/>
              <a:t>OUR STRATEGIC PRIORITIES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DEBE5-5750-4387-ABC6-38F9CBD741EB}"/>
              </a:ext>
            </a:extLst>
          </p:cNvPr>
          <p:cNvSpPr txBox="1"/>
          <p:nvPr/>
        </p:nvSpPr>
        <p:spPr>
          <a:xfrm>
            <a:off x="609600" y="2867024"/>
            <a:ext cx="6858000" cy="345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OUR STUDENTS FOR THE FUTURE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ROOTS, GLOBAL AMBITION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EQUALITY, DIVERSITY AND INCLUSION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- INTENSIFYING INDUSTRY COLLABORATION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SUSTAINABILITY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PEOPLE, DIGITAL, CAMPUS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RESILIENCE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18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494099" cy="3365024"/>
          </a:xfrm>
        </p:spPr>
        <p:txBody>
          <a:bodyPr/>
          <a:lstStyle/>
          <a:p>
            <a:r>
              <a:rPr lang="en-US" dirty="0"/>
              <a:t>WHAT WE NEED TO DELIVER THIS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47720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BUDGET PHASE 1 – BRAND DEVELOPMENT AND ASSETS</a:t>
            </a:r>
          </a:p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ONGOING – OUTSOURCING SUPPORT FOR DESIGN AND VIDEOGRAPHY </a:t>
            </a:r>
          </a:p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FUTURE PROOFING – WEBSITE AND LINKEDIN DEVELOPMENT</a:t>
            </a:r>
          </a:p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FUTURE INVESTMENT FOR CONTENT DEVELOPMENT AND INVESTMENT INTO NEW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8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BECOME UNSTOPPABLE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8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1" y="674105"/>
            <a:ext cx="5320333" cy="3365024"/>
          </a:xfrm>
        </p:spPr>
        <p:txBody>
          <a:bodyPr/>
          <a:lstStyle/>
          <a:p>
            <a:r>
              <a:rPr lang="en-US" dirty="0"/>
              <a:t>OUR VALUES </a:t>
            </a:r>
            <a:br>
              <a:rPr lang="en-US" dirty="0"/>
            </a:b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IN CONSULTATION</a:t>
            </a:r>
            <a:br>
              <a:rPr lang="en-US" dirty="0">
                <a:highlight>
                  <a:srgbClr val="FFFF00"/>
                </a:highlight>
              </a:rPr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1C75D-2F87-4154-A0F6-23E9706DBDDA}"/>
              </a:ext>
            </a:extLst>
          </p:cNvPr>
          <p:cNvSpPr txBox="1"/>
          <p:nvPr/>
        </p:nvSpPr>
        <p:spPr>
          <a:xfrm>
            <a:off x="440261" y="2150131"/>
            <a:ext cx="8418504" cy="345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Respect.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operate with integrity and hold ourselves to the highest ethical standards, creating inclusive and sustainable environments.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Standards.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not stop at ‘good enough’ and strive to become unstoppable in everything we do, ensuring the best possible outputs for everyone.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Kindness.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the right thing, in the right way, at the right time, not only when it’s easy, but when it’s hard.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Improving.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work collaboratively to share knowledge, create opportunities, encourage contribution and drive innovation, for greater impact locally and beyond.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Curiosity.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always learning, with an inquisitive and positive mindset, to help us ‘be at our best’ and find new creative ways of doing things better.   </a:t>
            </a:r>
          </a:p>
        </p:txBody>
      </p:sp>
    </p:spTree>
    <p:extLst>
      <p:ext uri="{BB962C8B-B14F-4D97-AF65-F5344CB8AC3E}">
        <p14:creationId xmlns:p14="http://schemas.microsoft.com/office/powerpoint/2010/main" val="36338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1" y="674105"/>
            <a:ext cx="5320333" cy="3365024"/>
          </a:xfrm>
        </p:spPr>
        <p:txBody>
          <a:bodyPr/>
          <a:lstStyle/>
          <a:p>
            <a:r>
              <a:rPr lang="en-US" dirty="0"/>
              <a:t>OUR BRAND VALUES 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272522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A8A07C9-011F-4C18-8110-00E0AA88A9B0}"/>
              </a:ext>
            </a:extLst>
          </p:cNvPr>
          <p:cNvSpPr/>
          <p:nvPr/>
        </p:nvSpPr>
        <p:spPr>
          <a:xfrm>
            <a:off x="456413" y="2640603"/>
            <a:ext cx="2596389" cy="2356701"/>
          </a:xfrm>
          <a:prstGeom prst="flowChartConnector">
            <a:avLst/>
          </a:prstGeom>
          <a:solidFill>
            <a:srgbClr val="91CA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1CAA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542A90-7F03-4799-9525-6B1D53469E8F}"/>
              </a:ext>
            </a:extLst>
          </p:cNvPr>
          <p:cNvSpPr txBox="1">
            <a:spLocks/>
          </p:cNvSpPr>
          <p:nvPr/>
        </p:nvSpPr>
        <p:spPr>
          <a:xfrm>
            <a:off x="846689" y="3067050"/>
            <a:ext cx="1772686" cy="151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INDUSTRY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100" dirty="0"/>
              <a:t>We form partnerships that bring real-world experience to our students, allow our teaching staff to advance their knowledge, and bring tangible benefits to communities around us</a:t>
            </a:r>
            <a:endParaRPr lang="en-GB" sz="1100" dirty="0">
              <a:latin typeface="Arial Black" panose="020B0A040201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2CCE8B4-A354-4D09-A032-8072D4D3ACB1}"/>
              </a:ext>
            </a:extLst>
          </p:cNvPr>
          <p:cNvSpPr/>
          <p:nvPr/>
        </p:nvSpPr>
        <p:spPr>
          <a:xfrm>
            <a:off x="3287700" y="2668013"/>
            <a:ext cx="2596388" cy="2356701"/>
          </a:xfrm>
          <a:prstGeom prst="flowChartConnector">
            <a:avLst/>
          </a:prstGeom>
          <a:solidFill>
            <a:srgbClr val="D84A4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0CF1A4-A587-4BEE-BB8D-B22018C1D000}"/>
              </a:ext>
            </a:extLst>
          </p:cNvPr>
          <p:cNvSpPr txBox="1">
            <a:spLocks/>
          </p:cNvSpPr>
          <p:nvPr/>
        </p:nvSpPr>
        <p:spPr>
          <a:xfrm>
            <a:off x="3696064" y="3019424"/>
            <a:ext cx="2080681" cy="168099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INTEGRITY</a:t>
            </a:r>
          </a:p>
          <a:p>
            <a:r>
              <a:rPr lang="en-GB" sz="1100" dirty="0"/>
              <a:t>We do the right thing, in the right way. We are proud of our heritage and achievements. We value our diversity and commitment to widening participation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5C10734-D188-430E-AC81-388165296CC5}"/>
              </a:ext>
            </a:extLst>
          </p:cNvPr>
          <p:cNvSpPr/>
          <p:nvPr/>
        </p:nvSpPr>
        <p:spPr>
          <a:xfrm>
            <a:off x="6050716" y="2668013"/>
            <a:ext cx="2596389" cy="2356701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82E5F-A3CD-4037-A956-074728FCA308}"/>
              </a:ext>
            </a:extLst>
          </p:cNvPr>
          <p:cNvSpPr txBox="1">
            <a:spLocks/>
          </p:cNvSpPr>
          <p:nvPr/>
        </p:nvSpPr>
        <p:spPr>
          <a:xfrm>
            <a:off x="6539521" y="2995697"/>
            <a:ext cx="1918679" cy="18525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Arial Black" panose="020B0A04020102020204" pitchFamily="34" charset="0"/>
              </a:rPr>
              <a:t>INITIATIVE</a:t>
            </a:r>
            <a:endParaRPr lang="en-GB" sz="1400" dirty="0">
              <a:latin typeface="Arial Black" panose="020B0A04020102020204" pitchFamily="34" charset="0"/>
            </a:endParaRPr>
          </a:p>
          <a:p>
            <a:r>
              <a:rPr lang="en-GB" sz="1100" dirty="0"/>
              <a:t>We recognise opportunity and are courageous in its pursuit. We’re not afraid of a challenge or of doing things differently; we’re resourceful and independent, approaching problems from a fresh perspective to find innovative solutions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6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5410211" cy="3365024"/>
          </a:xfrm>
        </p:spPr>
        <p:txBody>
          <a:bodyPr/>
          <a:lstStyle/>
          <a:p>
            <a:r>
              <a:rPr lang="en-US" dirty="0"/>
              <a:t>OUR DEMOGRAPHICS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DE820D8-9617-4560-AB1E-8D1DB9E2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49" y="2409720"/>
            <a:ext cx="6839301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494099" cy="3365024"/>
          </a:xfrm>
        </p:spPr>
        <p:txBody>
          <a:bodyPr/>
          <a:lstStyle/>
          <a:p>
            <a:r>
              <a:rPr lang="en-US" dirty="0"/>
              <a:t>WHERE WE ARE NOW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3846513" y="1076325"/>
            <a:ext cx="477203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Strong external brand for students, not colleagues 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Our people plan – we need to tell our external audience what we have to offer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Gaps in diversity of colleague community (</a:t>
            </a: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(DIFF AIMS BY ACADEMIC SCHOOLS AND PROF SERVICES)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Want to grow and diversify skills to meet demand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Candidate experience not always consistent or positive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Losing great people – turnover and candidates </a:t>
            </a:r>
          </a:p>
          <a:p>
            <a:endParaRPr lang="en-GB" sz="14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1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Our people are what make us great – are we showcasing them?</a:t>
            </a:r>
          </a:p>
          <a:p>
            <a:endParaRPr lang="en-GB" sz="16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16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1600" cap="all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39" y="2553006"/>
            <a:ext cx="8420111" cy="3365024"/>
          </a:xfrm>
        </p:spPr>
        <p:txBody>
          <a:bodyPr/>
          <a:lstStyle/>
          <a:p>
            <a:pPr algn="ctr"/>
            <a:r>
              <a:rPr lang="en-US" dirty="0"/>
              <a:t>WHY PEOPLE DO AND DON’T CHOOSE US ….</a:t>
            </a:r>
            <a:br>
              <a:rPr lang="en-US" dirty="0"/>
            </a:br>
            <a:br>
              <a:rPr lang="en-US" dirty="0">
                <a:solidFill>
                  <a:srgbClr val="FFC000"/>
                </a:solidFill>
              </a:rPr>
            </a:br>
            <a:r>
              <a:rPr lang="en-US" sz="1600" dirty="0">
                <a:solidFill>
                  <a:srgbClr val="FFC000"/>
                </a:solidFill>
              </a:rPr>
              <a:t>‘The Golden and Brutal Truths’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3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4" y="1209981"/>
            <a:ext cx="3494099" cy="3365024"/>
          </a:xfrm>
        </p:spPr>
        <p:txBody>
          <a:bodyPr/>
          <a:lstStyle/>
          <a:p>
            <a:r>
              <a:rPr lang="en-US" dirty="0"/>
              <a:t>WHY PEOPLE </a:t>
            </a:r>
            <a:r>
              <a:rPr lang="en-US" dirty="0">
                <a:solidFill>
                  <a:srgbClr val="FFC000"/>
                </a:solidFill>
              </a:rPr>
              <a:t>DON’T</a:t>
            </a:r>
            <a:r>
              <a:rPr lang="en-US" dirty="0"/>
              <a:t> CHOOSE US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0807F-A5F1-4D10-9F14-35431025ADDA}"/>
              </a:ext>
            </a:extLst>
          </p:cNvPr>
          <p:cNvSpPr txBox="1"/>
          <p:nvPr/>
        </p:nvSpPr>
        <p:spPr>
          <a:xfrm>
            <a:off x="2288381" y="3249096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EDAE-AEF6-414E-9A89-E060BE347F66}"/>
              </a:ext>
            </a:extLst>
          </p:cNvPr>
          <p:cNvSpPr txBox="1"/>
          <p:nvPr/>
        </p:nvSpPr>
        <p:spPr>
          <a:xfrm>
            <a:off x="4019550" y="1104900"/>
            <a:ext cx="47720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PROCESSES TAKING TOO LONG / OFFER NOT TIMELY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ACADEMICS – CHOOSE REDBRICK OVER 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SALARIES IN PROFESSIONAL SERVICES (COMPETING WITH PRIVATE SECTOR)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CAREER PROGRESSION (LIMITED IN SOME AREAS)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INTERVIEW EXPERIENCE – MIXED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DON’T CONSIDER US AN EMPLOYER OF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NEVER WORKED IN HE – MAYBE THINK THEY CAN’T OR IS DAUNTING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C5CC9A6-31BD-4215-B4B3-BD4B2462B827}" vid="{BFA91867-6B71-433D-989D-14A8202BB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master powerpoint GREY</Template>
  <TotalTime>41566</TotalTime>
  <Words>1573</Words>
  <Application>Microsoft Office PowerPoint</Application>
  <PresentationFormat>On-screen Show (4:3)</PresentationFormat>
  <Paragraphs>389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Office Theme</vt:lpstr>
      <vt:lpstr>CAREERS BRAND PROPOSAL</vt:lpstr>
      <vt:lpstr>THE BRIEF</vt:lpstr>
      <vt:lpstr>OUR STRATEGIC PRIORITIES</vt:lpstr>
      <vt:lpstr>OUR VALUES  IN CONSULTATION </vt:lpstr>
      <vt:lpstr>OUR BRAND VALUES  </vt:lpstr>
      <vt:lpstr>OUR DEMOGRAPHICS</vt:lpstr>
      <vt:lpstr>WHERE WE ARE NOW </vt:lpstr>
      <vt:lpstr>WHY PEOPLE DO AND DON’T CHOOSE US ….  ‘The Golden and Brutal Truths’  </vt:lpstr>
      <vt:lpstr>WHY PEOPLE DON’T CHOOSE US </vt:lpstr>
      <vt:lpstr>WHY PEOPLE DO CHOOSE US </vt:lpstr>
      <vt:lpstr>WHERE THEY COME FROM</vt:lpstr>
      <vt:lpstr>WHO ARE WE TALKING TO? </vt:lpstr>
      <vt:lpstr>WHAT WE HAVE TO OFFER</vt:lpstr>
      <vt:lpstr>OUR PROPOSITION</vt:lpstr>
      <vt:lpstr>REASONS TO BELIEVE</vt:lpstr>
      <vt:lpstr>REASONS TO BELIEVE</vt:lpstr>
      <vt:lpstr>REASONS TO BELIEVE</vt:lpstr>
      <vt:lpstr>HOW WE GOING TO COMMUNICATE IT?</vt:lpstr>
      <vt:lpstr> SPOTLIGHT ON OUR UNSTOPPABLE PEOPLE</vt:lpstr>
      <vt:lpstr>OUR MESSAGING</vt:lpstr>
      <vt:lpstr>CHANNELS</vt:lpstr>
      <vt:lpstr>WHAT WILL OUR BRAND LOOK AND FEEL LIKE?  The university already has a strong brand identity. Let’s make the most of it!</vt:lpstr>
      <vt:lpstr>BECOME UNSTOPPABLE</vt:lpstr>
      <vt:lpstr>    OUR RESEARCH IS CHANGING LIVES  BE PART OF IT    ROLES AVAILABLE. APPLY NOW SALFORD.AC.UK/JOBS  #BEUNSTOPPABLE</vt:lpstr>
      <vt:lpstr>   ‘I’M DEVELOPING THE HEALTH PROFESSIONALS OF THE FUTURE’    JOIN OUR TEAM. APPLY NOW SALFORD.AC.UK/JOBS  #BEUNSTOPPABLE</vt:lpstr>
      <vt:lpstr>Watch your language!</vt:lpstr>
      <vt:lpstr>IMAGERY  </vt:lpstr>
      <vt:lpstr>COLOURS  </vt:lpstr>
      <vt:lpstr>WHAT NEXT?</vt:lpstr>
      <vt:lpstr>WHAT WE NEED TO DELIVER THIS</vt:lpstr>
      <vt:lpstr>BECOME UNSTOPPABLE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Careers Brand Proposal</dc:title>
  <dc:creator>Anita Monaghan</dc:creator>
  <cp:lastModifiedBy>Olivia Ward</cp:lastModifiedBy>
  <cp:revision>18</cp:revision>
  <dcterms:created xsi:type="dcterms:W3CDTF">2022-10-20T07:47:36Z</dcterms:created>
  <dcterms:modified xsi:type="dcterms:W3CDTF">2023-01-26T14:18:32Z</dcterms:modified>
</cp:coreProperties>
</file>