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omments/modernComment_142_92CD84E0.xml" ContentType="application/vnd.ms-powerpoint.comment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9"/>
  </p:notesMasterIdLst>
  <p:handoutMasterIdLst>
    <p:handoutMasterId r:id="rId30"/>
  </p:handoutMasterIdLst>
  <p:sldIdLst>
    <p:sldId id="257" r:id="rId5"/>
    <p:sldId id="322" r:id="rId6"/>
    <p:sldId id="284" r:id="rId7"/>
    <p:sldId id="258" r:id="rId8"/>
    <p:sldId id="274" r:id="rId9"/>
    <p:sldId id="272" r:id="rId10"/>
    <p:sldId id="259" r:id="rId11"/>
    <p:sldId id="261" r:id="rId12"/>
    <p:sldId id="285" r:id="rId13"/>
    <p:sldId id="310" r:id="rId14"/>
    <p:sldId id="282" r:id="rId15"/>
    <p:sldId id="325" r:id="rId16"/>
    <p:sldId id="308" r:id="rId17"/>
    <p:sldId id="323" r:id="rId18"/>
    <p:sldId id="324" r:id="rId19"/>
    <p:sldId id="326" r:id="rId20"/>
    <p:sldId id="279" r:id="rId21"/>
    <p:sldId id="317" r:id="rId22"/>
    <p:sldId id="318" r:id="rId23"/>
    <p:sldId id="4720" r:id="rId24"/>
    <p:sldId id="265" r:id="rId25"/>
    <p:sldId id="4724" r:id="rId26"/>
    <p:sldId id="280" r:id="rId27"/>
    <p:sldId id="312"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332CC38-E2C0-05A9-D0FF-32A497DF6C6A}" name="Khyati Vaughan" initials="KV" userId="S::Khyati.Vaughan@westnorthants.gov.uk::c3aec265-7dd2-41c9-b66b-3111f1201c95"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D1920"/>
    <a:srgbClr val="386294"/>
    <a:srgbClr val="38629E"/>
    <a:srgbClr val="6C9A36"/>
    <a:srgbClr val="008D4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0" d="100"/>
          <a:sy n="80" d="100"/>
        </p:scale>
        <p:origin x="754" y="58"/>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handoutMaster" Target="handoutMasters/handoutMaster1.xml"/><Relationship Id="rId35" Type="http://schemas.microsoft.com/office/2018/10/relationships/authors" Target="authors.xml"/><Relationship Id="rId8" Type="http://schemas.openxmlformats.org/officeDocument/2006/relationships/slide" Target="slides/slide4.xml"/></Relationships>
</file>

<file path=ppt/comments/modernComment_142_92CD84E0.xml><?xml version="1.0" encoding="utf-8"?>
<p188:cmLst xmlns:a="http://schemas.openxmlformats.org/drawingml/2006/main" xmlns:r="http://schemas.openxmlformats.org/officeDocument/2006/relationships" xmlns:p188="http://schemas.microsoft.com/office/powerpoint/2018/8/main">
  <p188:cm id="{C5A44927-D6D4-474B-A9AC-81597904D9AA}" authorId="{7332CC38-E2C0-05A9-D0FF-32A497DF6C6A}" created="2024-09-23T10:25:15.870">
    <ac:deMkLst xmlns:ac="http://schemas.microsoft.com/office/drawing/2013/main/command">
      <pc:docMk xmlns:pc="http://schemas.microsoft.com/office/powerpoint/2013/main/command"/>
      <pc:sldMk xmlns:pc="http://schemas.microsoft.com/office/powerpoint/2013/main/command" cId="2462942432" sldId="322"/>
      <ac:spMk id="5" creationId="{186F4C1E-4980-4053-962B-736D32235737}"/>
    </ac:deMkLst>
    <p188:txBody>
      <a:bodyPr/>
      <a:lstStyle/>
      <a:p>
        <a:r>
          <a:rPr lang="en-GB"/>
          <a:t>On the agenda it states that Verity is doing the welcome and intros so maybe add her name here?</a:t>
        </a:r>
      </a:p>
    </p188:txBody>
  </p188:cm>
</p188: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43A2470-26D4-4B61-92B9-8D14E1A6129A}" type="datetimeFigureOut">
              <a:rPr lang="en-GB" smtClean="0"/>
              <a:t>11/10/2024</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6D33117-9050-4692-B1D3-191F821A79C7}" type="slidenum">
              <a:rPr lang="en-GB" smtClean="0"/>
              <a:t>‹#›</a:t>
            </a:fld>
            <a:endParaRPr lang="en-GB"/>
          </a:p>
        </p:txBody>
      </p:sp>
    </p:spTree>
    <p:extLst>
      <p:ext uri="{BB962C8B-B14F-4D97-AF65-F5344CB8AC3E}">
        <p14:creationId xmlns:p14="http://schemas.microsoft.com/office/powerpoint/2010/main" val="21925249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67AD9A3-2C6B-4506-B22A-701073031281}" type="datetimeFigureOut">
              <a:rPr lang="en-GB" smtClean="0"/>
              <a:t>11/10/2024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3DD5BDC-7554-4DBF-B015-E6B00D64F22F}" type="slidenum">
              <a:rPr lang="en-GB" smtClean="0"/>
              <a:t>‹#›</a:t>
            </a:fld>
            <a:endParaRPr lang="en-GB"/>
          </a:p>
        </p:txBody>
      </p:sp>
    </p:spTree>
    <p:extLst>
      <p:ext uri="{BB962C8B-B14F-4D97-AF65-F5344CB8AC3E}">
        <p14:creationId xmlns:p14="http://schemas.microsoft.com/office/powerpoint/2010/main" val="30532561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crisis.org.uk/ending-homelessness/the-plan-to-end-homelessness-full-version/solutions/chapter-7-rapid-rehousing/"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6AE2EAA-3E49-1F42-A6DD-3DFA749A73D0}" type="slidenum">
              <a:rPr lang="en-US" smtClean="0"/>
              <a:t>1</a:t>
            </a:fld>
            <a:endParaRPr lang="en-US"/>
          </a:p>
        </p:txBody>
      </p:sp>
    </p:spTree>
    <p:extLst>
      <p:ext uri="{BB962C8B-B14F-4D97-AF65-F5344CB8AC3E}">
        <p14:creationId xmlns:p14="http://schemas.microsoft.com/office/powerpoint/2010/main" val="238321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Severe and Multiple Disadvantage (SMD) or Multiple Exclusion Homelessness (MEH): people have experienced MEH if they have been ‘homeless’ and have also experienced one or more of the following other domains of ‘deep social exclusion’: ‘institutional care, ‘substance misuse’; or participation in 'street culture activities’. </a:t>
            </a:r>
          </a:p>
          <a:p>
            <a:endParaRPr lang="en-US"/>
          </a:p>
          <a:p>
            <a:endParaRPr lang="en-GB"/>
          </a:p>
        </p:txBody>
      </p:sp>
      <p:sp>
        <p:nvSpPr>
          <p:cNvPr id="4" name="Slide Number Placeholder 3"/>
          <p:cNvSpPr>
            <a:spLocks noGrp="1"/>
          </p:cNvSpPr>
          <p:nvPr>
            <p:ph type="sldNum" sz="quarter" idx="5"/>
          </p:nvPr>
        </p:nvSpPr>
        <p:spPr/>
        <p:txBody>
          <a:bodyPr/>
          <a:lstStyle/>
          <a:p>
            <a:fld id="{53DD5BDC-7554-4DBF-B015-E6B00D64F22F}" type="slidenum">
              <a:rPr lang="en-GB" smtClean="0"/>
              <a:t>11</a:t>
            </a:fld>
            <a:endParaRPr lang="en-GB"/>
          </a:p>
        </p:txBody>
      </p:sp>
    </p:spTree>
    <p:extLst>
      <p:ext uri="{BB962C8B-B14F-4D97-AF65-F5344CB8AC3E}">
        <p14:creationId xmlns:p14="http://schemas.microsoft.com/office/powerpoint/2010/main" val="29402247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 housing-led approach focuses on providing stable, permanent housing as quickly as possible for people who are homeless or at risk of homelessness. </a:t>
            </a:r>
            <a:r>
              <a:rPr lang="en-US">
                <a:hlinkClick r:id="rId3"/>
              </a:rPr>
              <a:t>The key idea is to prioritise getting individuals into their own homes first, and then offering the necessary support to help them maintain their housing and address any other needs they may have</a:t>
            </a:r>
            <a:r>
              <a:rPr lang="en-US"/>
              <a:t>. This approach contrasts with traditional methods that often require individuals to go through various stages of temporary accommodation before securing permanent housing. </a:t>
            </a:r>
            <a:r>
              <a:rPr lang="en-US">
                <a:hlinkClick r:id="rId3"/>
              </a:rPr>
              <a:t>By minimising the time spent in temporary accommodation and reducing the number of moves, the housing-led approach aims to create a more stable and supportive environment for individuals to rebuild their lives</a:t>
            </a:r>
            <a:r>
              <a:rPr lang="en-US"/>
              <a:t>.</a:t>
            </a:r>
            <a:endParaRPr lang="en-US">
              <a:cs typeface="Calibri"/>
            </a:endParaRPr>
          </a:p>
        </p:txBody>
      </p:sp>
      <p:sp>
        <p:nvSpPr>
          <p:cNvPr id="4" name="Slide Number Placeholder 3"/>
          <p:cNvSpPr>
            <a:spLocks noGrp="1"/>
          </p:cNvSpPr>
          <p:nvPr>
            <p:ph type="sldNum" sz="quarter" idx="5"/>
          </p:nvPr>
        </p:nvSpPr>
        <p:spPr/>
        <p:txBody>
          <a:bodyPr/>
          <a:lstStyle/>
          <a:p>
            <a:fld id="{53DD5BDC-7554-4DBF-B015-E6B00D64F22F}" type="slidenum">
              <a:rPr lang="en-GB" smtClean="0"/>
              <a:t>13</a:t>
            </a:fld>
            <a:endParaRPr lang="en-GB"/>
          </a:p>
        </p:txBody>
      </p:sp>
    </p:spTree>
    <p:extLst>
      <p:ext uri="{BB962C8B-B14F-4D97-AF65-F5344CB8AC3E}">
        <p14:creationId xmlns:p14="http://schemas.microsoft.com/office/powerpoint/2010/main" val="40987189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6AE2EAA-3E49-1F42-A6DD-3DFA749A73D0}" type="slidenum">
              <a:rPr lang="en-US" smtClean="0"/>
              <a:t>20</a:t>
            </a:fld>
            <a:endParaRPr lang="en-US"/>
          </a:p>
        </p:txBody>
      </p:sp>
    </p:spTree>
    <p:extLst>
      <p:ext uri="{BB962C8B-B14F-4D97-AF65-F5344CB8AC3E}">
        <p14:creationId xmlns:p14="http://schemas.microsoft.com/office/powerpoint/2010/main" val="15507490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6AE2EAA-3E49-1F42-A6DD-3DFA749A73D0}" type="slidenum">
              <a:rPr lang="en-US" smtClean="0"/>
              <a:t>22</a:t>
            </a:fld>
            <a:endParaRPr lang="en-US"/>
          </a:p>
        </p:txBody>
      </p:sp>
    </p:spTree>
    <p:extLst>
      <p:ext uri="{BB962C8B-B14F-4D97-AF65-F5344CB8AC3E}">
        <p14:creationId xmlns:p14="http://schemas.microsoft.com/office/powerpoint/2010/main" val="25396051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4E082CEA-AAEC-45D4-8E6E-1B1FC0AD9C9C}" type="datetimeFigureOut">
              <a:rPr lang="en-GB" smtClean="0"/>
              <a:t>11/10/2024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74B992D-3D29-4F05-AFFD-4116E2AF16E8}" type="slidenum">
              <a:rPr lang="en-GB" smtClean="0"/>
              <a:t>‹#›</a:t>
            </a:fld>
            <a:endParaRPr lang="en-GB"/>
          </a:p>
        </p:txBody>
      </p:sp>
    </p:spTree>
    <p:extLst>
      <p:ext uri="{BB962C8B-B14F-4D97-AF65-F5344CB8AC3E}">
        <p14:creationId xmlns:p14="http://schemas.microsoft.com/office/powerpoint/2010/main" val="2214598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E082CEA-AAEC-45D4-8E6E-1B1FC0AD9C9C}" type="datetimeFigureOut">
              <a:rPr lang="en-GB" smtClean="0"/>
              <a:t>11/10/2024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74B992D-3D29-4F05-AFFD-4116E2AF16E8}" type="slidenum">
              <a:rPr lang="en-GB" smtClean="0"/>
              <a:t>‹#›</a:t>
            </a:fld>
            <a:endParaRPr lang="en-GB"/>
          </a:p>
        </p:txBody>
      </p:sp>
    </p:spTree>
    <p:extLst>
      <p:ext uri="{BB962C8B-B14F-4D97-AF65-F5344CB8AC3E}">
        <p14:creationId xmlns:p14="http://schemas.microsoft.com/office/powerpoint/2010/main" val="12946434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E082CEA-AAEC-45D4-8E6E-1B1FC0AD9C9C}" type="datetimeFigureOut">
              <a:rPr lang="en-GB" smtClean="0"/>
              <a:t>11/10/2024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74B992D-3D29-4F05-AFFD-4116E2AF16E8}" type="slidenum">
              <a:rPr lang="en-GB" smtClean="0"/>
              <a:t>‹#›</a:t>
            </a:fld>
            <a:endParaRPr lang="en-GB"/>
          </a:p>
        </p:txBody>
      </p:sp>
    </p:spTree>
    <p:extLst>
      <p:ext uri="{BB962C8B-B14F-4D97-AF65-F5344CB8AC3E}">
        <p14:creationId xmlns:p14="http://schemas.microsoft.com/office/powerpoint/2010/main" val="14957433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Section Header">
    <p:bg>
      <p:bgPr>
        <a:solidFill>
          <a:schemeClr val="bg1"/>
        </a:solid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79E59297-D0BC-4556-BCC4-141BDD3C8EA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13" name="Title 1">
            <a:extLst>
              <a:ext uri="{FF2B5EF4-FFF2-40B4-BE49-F238E27FC236}">
                <a16:creationId xmlns:a16="http://schemas.microsoft.com/office/drawing/2014/main" id="{1F14C8BC-10C1-4056-A4E4-BE22BFF0B59A}"/>
              </a:ext>
            </a:extLst>
          </p:cNvPr>
          <p:cNvSpPr>
            <a:spLocks noGrp="1"/>
          </p:cNvSpPr>
          <p:nvPr>
            <p:ph type="ctrTitle" hasCustomPrompt="1"/>
          </p:nvPr>
        </p:nvSpPr>
        <p:spPr>
          <a:xfrm>
            <a:off x="534022" y="2678084"/>
            <a:ext cx="5800517" cy="418673"/>
          </a:xfrm>
        </p:spPr>
        <p:txBody>
          <a:bodyPr wrap="none" lIns="0" tIns="0" rIns="0" bIns="0" anchor="t">
            <a:noAutofit/>
          </a:bodyPr>
          <a:lstStyle>
            <a:lvl1pPr algn="l">
              <a:lnSpc>
                <a:spcPts val="5200"/>
              </a:lnSpc>
              <a:defRPr sz="4667" b="1">
                <a:solidFill>
                  <a:schemeClr val="bg1"/>
                </a:solidFill>
                <a:latin typeface="Corbel"/>
                <a:cs typeface="Corbel"/>
              </a:defRPr>
            </a:lvl1pPr>
          </a:lstStyle>
          <a:p>
            <a:r>
              <a:rPr lang="en-US"/>
              <a:t>Click to edit Master </a:t>
            </a:r>
            <a:br>
              <a:rPr lang="en-US"/>
            </a:br>
            <a:r>
              <a:rPr lang="en-US"/>
              <a:t>title style</a:t>
            </a:r>
          </a:p>
        </p:txBody>
      </p:sp>
      <p:sp>
        <p:nvSpPr>
          <p:cNvPr id="14" name="Subtitle 2">
            <a:extLst>
              <a:ext uri="{FF2B5EF4-FFF2-40B4-BE49-F238E27FC236}">
                <a16:creationId xmlns:a16="http://schemas.microsoft.com/office/drawing/2014/main" id="{64AB8D6C-2D3E-4FFD-9ECF-79FC6DC0ACAE}"/>
              </a:ext>
            </a:extLst>
          </p:cNvPr>
          <p:cNvSpPr>
            <a:spLocks noGrp="1"/>
          </p:cNvSpPr>
          <p:nvPr>
            <p:ph type="subTitle" idx="1"/>
          </p:nvPr>
        </p:nvSpPr>
        <p:spPr>
          <a:xfrm>
            <a:off x="534022" y="4032901"/>
            <a:ext cx="5190917" cy="405392"/>
          </a:xfrm>
        </p:spPr>
        <p:txBody>
          <a:bodyPr wrap="none" lIns="0" tIns="0" rIns="0" bIns="0" anchor="t">
            <a:noAutofit/>
          </a:bodyPr>
          <a:lstStyle>
            <a:lvl1pPr marL="0" indent="0" algn="l">
              <a:buNone/>
              <a:defRPr sz="2933">
                <a:solidFill>
                  <a:schemeClr val="bg1"/>
                </a:solidFill>
                <a:latin typeface="Corbel"/>
                <a:cs typeface="Corbe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39635684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E082CEA-AAEC-45D4-8E6E-1B1FC0AD9C9C}" type="datetimeFigureOut">
              <a:rPr lang="en-GB" smtClean="0"/>
              <a:t>11/10/2024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74B992D-3D29-4F05-AFFD-4116E2AF16E8}" type="slidenum">
              <a:rPr lang="en-GB" smtClean="0"/>
              <a:t>‹#›</a:t>
            </a:fld>
            <a:endParaRPr lang="en-GB"/>
          </a:p>
        </p:txBody>
      </p:sp>
    </p:spTree>
    <p:extLst>
      <p:ext uri="{BB962C8B-B14F-4D97-AF65-F5344CB8AC3E}">
        <p14:creationId xmlns:p14="http://schemas.microsoft.com/office/powerpoint/2010/main" val="16184626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E082CEA-AAEC-45D4-8E6E-1B1FC0AD9C9C}" type="datetimeFigureOut">
              <a:rPr lang="en-GB" smtClean="0"/>
              <a:t>11/10/2024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74B992D-3D29-4F05-AFFD-4116E2AF16E8}" type="slidenum">
              <a:rPr lang="en-GB" smtClean="0"/>
              <a:t>‹#›</a:t>
            </a:fld>
            <a:endParaRPr lang="en-GB"/>
          </a:p>
        </p:txBody>
      </p:sp>
    </p:spTree>
    <p:extLst>
      <p:ext uri="{BB962C8B-B14F-4D97-AF65-F5344CB8AC3E}">
        <p14:creationId xmlns:p14="http://schemas.microsoft.com/office/powerpoint/2010/main" val="19017122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4E082CEA-AAEC-45D4-8E6E-1B1FC0AD9C9C}" type="datetimeFigureOut">
              <a:rPr lang="en-GB" smtClean="0"/>
              <a:t>11/10/2024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74B992D-3D29-4F05-AFFD-4116E2AF16E8}" type="slidenum">
              <a:rPr lang="en-GB" smtClean="0"/>
              <a:t>‹#›</a:t>
            </a:fld>
            <a:endParaRPr lang="en-GB"/>
          </a:p>
        </p:txBody>
      </p:sp>
    </p:spTree>
    <p:extLst>
      <p:ext uri="{BB962C8B-B14F-4D97-AF65-F5344CB8AC3E}">
        <p14:creationId xmlns:p14="http://schemas.microsoft.com/office/powerpoint/2010/main" val="41673827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4E082CEA-AAEC-45D4-8E6E-1B1FC0AD9C9C}" type="datetimeFigureOut">
              <a:rPr lang="en-GB" smtClean="0"/>
              <a:t>11/10/2024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274B992D-3D29-4F05-AFFD-4116E2AF16E8}" type="slidenum">
              <a:rPr lang="en-GB" smtClean="0"/>
              <a:t>‹#›</a:t>
            </a:fld>
            <a:endParaRPr lang="en-GB"/>
          </a:p>
        </p:txBody>
      </p:sp>
    </p:spTree>
    <p:extLst>
      <p:ext uri="{BB962C8B-B14F-4D97-AF65-F5344CB8AC3E}">
        <p14:creationId xmlns:p14="http://schemas.microsoft.com/office/powerpoint/2010/main" val="18203476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4E082CEA-AAEC-45D4-8E6E-1B1FC0AD9C9C}" type="datetimeFigureOut">
              <a:rPr lang="en-GB" smtClean="0"/>
              <a:t>11/10/2024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274B992D-3D29-4F05-AFFD-4116E2AF16E8}" type="slidenum">
              <a:rPr lang="en-GB" smtClean="0"/>
              <a:t>‹#›</a:t>
            </a:fld>
            <a:endParaRPr lang="en-GB"/>
          </a:p>
        </p:txBody>
      </p:sp>
    </p:spTree>
    <p:extLst>
      <p:ext uri="{BB962C8B-B14F-4D97-AF65-F5344CB8AC3E}">
        <p14:creationId xmlns:p14="http://schemas.microsoft.com/office/powerpoint/2010/main" val="16311026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082CEA-AAEC-45D4-8E6E-1B1FC0AD9C9C}" type="datetimeFigureOut">
              <a:rPr lang="en-GB" smtClean="0"/>
              <a:t>11/10/2024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274B992D-3D29-4F05-AFFD-4116E2AF16E8}" type="slidenum">
              <a:rPr lang="en-GB" smtClean="0"/>
              <a:t>‹#›</a:t>
            </a:fld>
            <a:endParaRPr lang="en-GB"/>
          </a:p>
        </p:txBody>
      </p:sp>
    </p:spTree>
    <p:extLst>
      <p:ext uri="{BB962C8B-B14F-4D97-AF65-F5344CB8AC3E}">
        <p14:creationId xmlns:p14="http://schemas.microsoft.com/office/powerpoint/2010/main" val="34439407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E082CEA-AAEC-45D4-8E6E-1B1FC0AD9C9C}" type="datetimeFigureOut">
              <a:rPr lang="en-GB" smtClean="0"/>
              <a:t>11/10/2024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74B992D-3D29-4F05-AFFD-4116E2AF16E8}" type="slidenum">
              <a:rPr lang="en-GB" smtClean="0"/>
              <a:t>‹#›</a:t>
            </a:fld>
            <a:endParaRPr lang="en-GB"/>
          </a:p>
        </p:txBody>
      </p:sp>
    </p:spTree>
    <p:extLst>
      <p:ext uri="{BB962C8B-B14F-4D97-AF65-F5344CB8AC3E}">
        <p14:creationId xmlns:p14="http://schemas.microsoft.com/office/powerpoint/2010/main" val="5072829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E082CEA-AAEC-45D4-8E6E-1B1FC0AD9C9C}" type="datetimeFigureOut">
              <a:rPr lang="en-GB" smtClean="0"/>
              <a:t>11/10/2024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74B992D-3D29-4F05-AFFD-4116E2AF16E8}" type="slidenum">
              <a:rPr lang="en-GB" smtClean="0"/>
              <a:t>‹#›</a:t>
            </a:fld>
            <a:endParaRPr lang="en-GB"/>
          </a:p>
        </p:txBody>
      </p:sp>
    </p:spTree>
    <p:extLst>
      <p:ext uri="{BB962C8B-B14F-4D97-AF65-F5344CB8AC3E}">
        <p14:creationId xmlns:p14="http://schemas.microsoft.com/office/powerpoint/2010/main" val="12792731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E082CEA-AAEC-45D4-8E6E-1B1FC0AD9C9C}" type="datetimeFigureOut">
              <a:rPr lang="en-GB" smtClean="0"/>
              <a:t>11/10/2024</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4B992D-3D29-4F05-AFFD-4116E2AF16E8}" type="slidenum">
              <a:rPr lang="en-GB" smtClean="0"/>
              <a:t>‹#›</a:t>
            </a:fld>
            <a:endParaRPr lang="en-GB"/>
          </a:p>
        </p:txBody>
      </p:sp>
    </p:spTree>
    <p:extLst>
      <p:ext uri="{BB962C8B-B14F-4D97-AF65-F5344CB8AC3E}">
        <p14:creationId xmlns:p14="http://schemas.microsoft.com/office/powerpoint/2010/main" val="7007365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hyperlink" Target="mailto:Kayley.lakin@westnorthants.gov.uk" TargetMode="External"/><Relationship Id="rId3" Type="http://schemas.openxmlformats.org/officeDocument/2006/relationships/image" Target="../media/image3.jpeg"/><Relationship Id="rId7" Type="http://schemas.openxmlformats.org/officeDocument/2006/relationships/hyperlink" Target="mailto:&#8195;&#8195;jacqueline.brooks@westnorthants.gov.uk" TargetMode="External"/><Relationship Id="rId2" Type="http://schemas.microsoft.com/office/2018/10/relationships/comments" Target="../comments/modernComment_142_92CD84E0.xml"/><Relationship Id="rId1" Type="http://schemas.openxmlformats.org/officeDocument/2006/relationships/slideLayout" Target="../slideLayouts/slideLayout2.xml"/><Relationship Id="rId6" Type="http://schemas.openxmlformats.org/officeDocument/2006/relationships/hyperlink" Target="mailto:Khyati.Vaughan@westnorthants.gov.uk" TargetMode="External"/><Relationship Id="rId5" Type="http://schemas.openxmlformats.org/officeDocument/2006/relationships/hyperlink" Target="mailto:Precious.williamson@westnorthants.gov.uk" TargetMode="External"/><Relationship Id="rId4" Type="http://schemas.openxmlformats.org/officeDocument/2006/relationships/hyperlink" Target="mailto:andrea.bushell@westnorthants.gov.uk"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hyperlink" Target="https://westnorthants.citizenspace.com/cet/699265bb" TargetMode="External"/><Relationship Id="rId5" Type="http://schemas.openxmlformats.org/officeDocument/2006/relationships/hyperlink" Target="mailto:WNCCommissioning@westnorthants.gov.uk" TargetMode="External"/><Relationship Id="rId4" Type="http://schemas.openxmlformats.org/officeDocument/2006/relationships/image" Target="../media/image8.jpeg"/></Relationships>
</file>

<file path=ppt/slides/_rels/slide23.xml.rels><?xml version="1.0" encoding="UTF-8" standalone="yes"?>
<Relationships xmlns="http://schemas.openxmlformats.org/package/2006/relationships"><Relationship Id="rId3" Type="http://schemas.openxmlformats.org/officeDocument/2006/relationships/hyperlink" Target="https://westnorthants.citizenspace.com/cet/699265bb" TargetMode="External"/><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D91FD10-07D8-3642-8532-7D718468E07C}" type="slidenum">
              <a:rPr lang="en-US" smtClean="0">
                <a:solidFill>
                  <a:schemeClr val="tx1"/>
                </a:solidFill>
              </a:rPr>
              <a:t>1</a:t>
            </a:fld>
            <a:endParaRPr lang="en-US">
              <a:solidFill>
                <a:schemeClr val="tx1"/>
              </a:solidFill>
            </a:endParaRPr>
          </a:p>
        </p:txBody>
      </p:sp>
      <p:pic>
        <p:nvPicPr>
          <p:cNvPr id="8" name="Picture 7" descr="alt=&quot;&quot;"/>
          <p:cNvPicPr>
            <a:picLocks noGrp="1" noRot="1" noChangeAspect="1" noMove="1" noResize="1" noEditPoints="1" noAdjustHandles="1" noChangeArrowheads="1" noChangeShapeType="1" noCrop="1"/>
          </p:cNvPicPr>
          <p:nvPr/>
        </p:nvPicPr>
        <p:blipFill rotWithShape="1">
          <a:blip r:embed="rId3" cstate="print">
            <a:extLst>
              <a:ext uri="{28A0092B-C50C-407E-A947-70E740481C1C}">
                <a14:useLocalDpi xmlns:a14="http://schemas.microsoft.com/office/drawing/2010/main" val="0"/>
              </a:ext>
            </a:extLst>
          </a:blip>
          <a:srcRect l="45897" t="34359"/>
          <a:stretch/>
        </p:blipFill>
        <p:spPr>
          <a:xfrm>
            <a:off x="6197256" y="1409700"/>
            <a:ext cx="5983836" cy="5445512"/>
          </a:xfrm>
          <a:prstGeom prst="rect">
            <a:avLst/>
          </a:prstGeom>
        </p:spPr>
      </p:pic>
      <p:sp>
        <p:nvSpPr>
          <p:cNvPr id="9" name="Rounded Rectangle 8">
            <a:extLs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nvSpPr>
        <p:spPr>
          <a:xfrm>
            <a:off x="0" y="2014448"/>
            <a:ext cx="6910939" cy="2555802"/>
          </a:xfrm>
          <a:prstGeom prst="roundRect">
            <a:avLst/>
          </a:prstGeom>
          <a:solidFill>
            <a:srgbClr val="3862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itle 10">
            <a:extLst>
              <a:ext uri="{FF2B5EF4-FFF2-40B4-BE49-F238E27FC236}">
                <a16:creationId xmlns:a16="http://schemas.microsoft.com/office/drawing/2014/main" id="{56BFFB6C-92B3-9F47-A45C-19BB382CBB70}"/>
              </a:ext>
            </a:extLst>
          </p:cNvPr>
          <p:cNvSpPr txBox="1">
            <a:spLocks noGrp="1" noRot="1" noMove="1" noResize="1" noEditPoints="1" noAdjustHandles="1" noChangeArrowheads="1" noChangeShapeType="1"/>
          </p:cNvSpPr>
          <p:nvPr>
            <p:ph type="title" idx="4294967295"/>
          </p:nvPr>
        </p:nvSpPr>
        <p:spPr>
          <a:xfrm>
            <a:off x="470218" y="2245301"/>
            <a:ext cx="6317857" cy="83099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00000"/>
              </a:lnSpc>
              <a:spcBef>
                <a:spcPts val="0"/>
              </a:spcBef>
              <a:spcAft>
                <a:spcPts val="400"/>
              </a:spcAft>
              <a:defRPr/>
            </a:pPr>
            <a:r>
              <a:rPr lang="en-GB" sz="2400" b="1">
                <a:solidFill>
                  <a:schemeClr val="bg1"/>
                </a:solidFill>
                <a:latin typeface="Roboto" panose="02000000000000000000" pitchFamily="2" charset="0"/>
                <a:ea typeface="Roboto" panose="02000000000000000000" pitchFamily="2" charset="0"/>
                <a:cs typeface="Roboto" panose="02000000000000000000" pitchFamily="2" charset="0"/>
              </a:rPr>
              <a:t>Broadmead Court, High Support Accommodation Service</a:t>
            </a:r>
            <a:endParaRPr lang="en-GB" sz="2400" b="1"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Roboto" panose="02000000000000000000" pitchFamily="2" charset="0"/>
            </a:endParaRPr>
          </a:p>
        </p:txBody>
      </p:sp>
      <p:sp>
        <p:nvSpPr>
          <p:cNvPr id="12" name="TextBox 11">
            <a:extLst>
              <a:ext uri="{FF2B5EF4-FFF2-40B4-BE49-F238E27FC236}">
                <a16:creationId xmlns:a16="http://schemas.microsoft.com/office/drawing/2014/main" id="{56BFFB6C-92B3-9F47-A45C-19BB382CBB70}"/>
              </a:ext>
            </a:extLst>
          </p:cNvPr>
          <p:cNvSpPr txBox="1">
            <a:spLocks noGrp="1" noRot="1" noMove="1" noResize="1" noEditPoints="1" noAdjustHandles="1" noChangeArrowheads="1" noChangeShapeType="1"/>
          </p:cNvSpPr>
          <p:nvPr/>
        </p:nvSpPr>
        <p:spPr>
          <a:xfrm>
            <a:off x="470218" y="3123905"/>
            <a:ext cx="6199523" cy="954107"/>
          </a:xfrm>
          <a:prstGeom prst="rect">
            <a:avLst/>
          </a:prstGeom>
          <a:noFill/>
        </p:spPr>
        <p:txBody>
          <a:bodyPr wrap="square" lIns="91440" tIns="45720" rIns="91440" bIns="45720" rtlCol="0" anchor="t">
            <a:spAutoFit/>
          </a:bodyPr>
          <a:lstStyle/>
          <a:p>
            <a:pPr>
              <a:spcAft>
                <a:spcPts val="1200"/>
              </a:spcAft>
            </a:pPr>
            <a:r>
              <a:rPr lang="en-GB" sz="2800" b="1">
                <a:solidFill>
                  <a:schemeClr val="bg1"/>
                </a:solidFill>
                <a:latin typeface="Roboto"/>
                <a:ea typeface="Roboto"/>
                <a:cs typeface="Roboto"/>
              </a:rPr>
              <a:t>Market Engagement Event              27</a:t>
            </a:r>
            <a:r>
              <a:rPr lang="en-GB" sz="2800" b="1" baseline="30000">
                <a:solidFill>
                  <a:schemeClr val="bg1"/>
                </a:solidFill>
                <a:latin typeface="Roboto"/>
                <a:ea typeface="Roboto"/>
                <a:cs typeface="Roboto"/>
              </a:rPr>
              <a:t>th</a:t>
            </a:r>
            <a:r>
              <a:rPr lang="en-GB" sz="2800" b="1">
                <a:solidFill>
                  <a:schemeClr val="bg1"/>
                </a:solidFill>
                <a:latin typeface="Roboto"/>
                <a:ea typeface="Roboto"/>
                <a:cs typeface="Roboto"/>
              </a:rPr>
              <a:t> September 2024</a:t>
            </a:r>
          </a:p>
        </p:txBody>
      </p:sp>
      <p:pic>
        <p:nvPicPr>
          <p:cNvPr id="13" name="Picture 12" descr="alt=&quot;&quot;">
            <a:extLst>
              <a:ext uri="{FF2B5EF4-FFF2-40B4-BE49-F238E27FC236}">
                <a16:creationId xmlns:a16="http://schemas.microsoft.com/office/drawing/2014/main" id="{16B60B6C-EA69-344A-8CC9-82BC9110922F}"/>
              </a:ext>
            </a:extLst>
          </p:cNvPr>
          <p:cNvPicPr>
            <a:picLocks noGrp="1" noRot="1" noChangeAspect="1" noMove="1" noResize="1" noEditPoints="1" noAdjustHandles="1" noChangeArrowheads="1" noChangeShapeType="1" noCrop="1"/>
          </p:cNvPicPr>
          <p:nvPr/>
        </p:nvPicPr>
        <p:blipFill rotWithShape="1">
          <a:blip r:embed="rId4"/>
          <a:srcRect l="3920" t="4701" r="78165" b="86708"/>
          <a:stretch/>
        </p:blipFill>
        <p:spPr>
          <a:xfrm>
            <a:off x="372707" y="385726"/>
            <a:ext cx="5126571" cy="1383789"/>
          </a:xfrm>
          <a:prstGeom prst="rect">
            <a:avLst/>
          </a:prstGeom>
        </p:spPr>
      </p:pic>
    </p:spTree>
    <p:extLst>
      <p:ext uri="{BB962C8B-B14F-4D97-AF65-F5344CB8AC3E}">
        <p14:creationId xmlns:p14="http://schemas.microsoft.com/office/powerpoint/2010/main" val="30935884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a:extLs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a:off x="3035300" y="-2"/>
            <a:ext cx="9156700" cy="831273"/>
          </a:xfrm>
          <a:prstGeom prst="roundRect">
            <a:avLst/>
          </a:prstGeom>
          <a:solidFill>
            <a:srgbClr val="6C9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itle 8" descr="What this briefing is about">
            <a:extLst>
              <a:ext uri="{FF2B5EF4-FFF2-40B4-BE49-F238E27FC236}">
                <a16:creationId xmlns:a16="http://schemas.microsoft.com/office/drawing/2014/main" id="{186F4C1E-4980-4053-962B-736D32235737}"/>
              </a:ext>
            </a:extLst>
          </p:cNvPr>
          <p:cNvSpPr txBox="1">
            <a:spLocks noGrp="1" noRot="1" noMove="1" noResize="1" noEditPoints="1" noAdjustHandles="1" noChangeArrowheads="1" noChangeShapeType="1"/>
          </p:cNvSpPr>
          <p:nvPr/>
        </p:nvSpPr>
        <p:spPr>
          <a:xfrm>
            <a:off x="3176617" y="92470"/>
            <a:ext cx="9156699" cy="64633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3600" b="1">
                <a:solidFill>
                  <a:schemeClr val="bg1"/>
                </a:solidFill>
                <a:latin typeface="Tahoma"/>
                <a:ea typeface="Tahoma"/>
                <a:cs typeface="Tahoma"/>
              </a:rPr>
              <a:t>What are we </a:t>
            </a:r>
            <a:r>
              <a:rPr lang="en-GB" sz="3600" b="1">
                <a:solidFill>
                  <a:schemeClr val="bg1"/>
                </a:solidFill>
                <a:latin typeface="Roboto" panose="02000000000000000000" pitchFamily="2" charset="0"/>
                <a:ea typeface="Roboto" panose="02000000000000000000" pitchFamily="2" charset="0"/>
                <a:cs typeface="Roboto" panose="02000000000000000000" pitchFamily="2" charset="0"/>
              </a:rPr>
              <a:t>commissioning</a:t>
            </a:r>
            <a:r>
              <a:rPr lang="en-GB" sz="3600" b="1">
                <a:solidFill>
                  <a:schemeClr val="bg1"/>
                </a:solidFill>
                <a:latin typeface="Tahoma"/>
                <a:ea typeface="Tahoma"/>
                <a:cs typeface="Tahoma"/>
              </a:rPr>
              <a:t>?</a:t>
            </a:r>
            <a:endParaRPr lang="en-GB" sz="3600" b="1">
              <a:solidFill>
                <a:schemeClr val="bg1"/>
              </a:solidFill>
              <a:latin typeface="Tahoma" panose="020B0604030504040204" pitchFamily="34" charset="0"/>
              <a:ea typeface="Tahoma" panose="020B0604030504040204" pitchFamily="34" charset="0"/>
              <a:cs typeface="Tahoma" panose="020B0604030504040204" pitchFamily="34" charset="0"/>
            </a:endParaRPr>
          </a:p>
        </p:txBody>
      </p:sp>
      <p:pic>
        <p:nvPicPr>
          <p:cNvPr id="7" name="Picture 6" descr="alt=&quot;&quot;">
            <a:extLst>
              <a:ext uri="{FF2B5EF4-FFF2-40B4-BE49-F238E27FC236}">
                <a16:creationId xmlns:a16="http://schemas.microsoft.com/office/drawing/2014/main" id="{16B60B6C-EA69-344A-8CC9-82BC9110922F}"/>
              </a:ext>
            </a:extLst>
          </p:cNvPr>
          <p:cNvPicPr>
            <a:picLocks noGrp="1" noRot="1" noChangeAspect="1" noMove="1" noResize="1" noEditPoints="1" noAdjustHandles="1" noChangeArrowheads="1" noChangeShapeType="1" noCrop="1"/>
          </p:cNvPicPr>
          <p:nvPr/>
        </p:nvPicPr>
        <p:blipFill rotWithShape="1">
          <a:blip r:embed="rId2"/>
          <a:srcRect l="3920" t="4701" r="78165" b="86708"/>
          <a:stretch/>
        </p:blipFill>
        <p:spPr>
          <a:xfrm>
            <a:off x="139952" y="216642"/>
            <a:ext cx="2195926" cy="592735"/>
          </a:xfrm>
          <a:prstGeom prst="rect">
            <a:avLst/>
          </a:prstGeom>
        </p:spPr>
      </p:pic>
      <p:sp>
        <p:nvSpPr>
          <p:cNvPr id="8" name="Rounded Rectangle 7">
            <a:extLs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a:off x="0" y="6392487"/>
            <a:ext cx="4202314" cy="465513"/>
          </a:xfrm>
          <a:prstGeom prst="roundRect">
            <a:avLst/>
          </a:prstGeom>
          <a:solidFill>
            <a:srgbClr val="6C9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a:extLst>
              <a:ext uri="{FF2B5EF4-FFF2-40B4-BE49-F238E27FC236}">
                <a16:creationId xmlns:a16="http://schemas.microsoft.com/office/drawing/2014/main" id="{3BADF654-AC24-2321-60E8-CDFA07BA683E}"/>
              </a:ext>
            </a:extLst>
          </p:cNvPr>
          <p:cNvSpPr>
            <a:spLocks noGrp="1"/>
          </p:cNvSpPr>
          <p:nvPr>
            <p:ph idx="1"/>
          </p:nvPr>
        </p:nvSpPr>
        <p:spPr>
          <a:xfrm>
            <a:off x="737937" y="1254125"/>
            <a:ext cx="10515600" cy="5013074"/>
          </a:xfrm>
        </p:spPr>
        <p:txBody>
          <a:bodyPr vert="horz" lIns="91440" tIns="45720" rIns="91440" bIns="45720" rtlCol="0" anchor="t">
            <a:normAutofit/>
          </a:bodyPr>
          <a:lstStyle/>
          <a:p>
            <a:pPr>
              <a:spcBef>
                <a:spcPts val="0"/>
              </a:spcBef>
            </a:pPr>
            <a:r>
              <a:rPr lang="en-US" sz="2400">
                <a:latin typeface="Roboto" panose="02000000000000000000" pitchFamily="2" charset="0"/>
                <a:ea typeface="Roboto" panose="02000000000000000000" pitchFamily="2" charset="0"/>
                <a:cs typeface="Roboto" panose="02000000000000000000" pitchFamily="2" charset="0"/>
              </a:rPr>
              <a:t>A single provider to deliver all the requirements of the service specification</a:t>
            </a:r>
          </a:p>
          <a:p>
            <a:pPr marL="0" indent="0">
              <a:spcBef>
                <a:spcPts val="0"/>
              </a:spcBef>
              <a:buNone/>
            </a:pPr>
            <a:endParaRPr lang="en-US" sz="2400">
              <a:latin typeface="Roboto" panose="02000000000000000000" pitchFamily="2" charset="0"/>
              <a:ea typeface="Roboto" panose="02000000000000000000" pitchFamily="2" charset="0"/>
              <a:cs typeface="Roboto" panose="02000000000000000000" pitchFamily="2" charset="0"/>
            </a:endParaRPr>
          </a:p>
          <a:p>
            <a:pPr>
              <a:spcBef>
                <a:spcPts val="0"/>
              </a:spcBef>
            </a:pPr>
            <a:r>
              <a:rPr lang="en-GB" sz="2400">
                <a:latin typeface="Roboto" panose="02000000000000000000" pitchFamily="2" charset="0"/>
                <a:ea typeface="Roboto" panose="02000000000000000000" pitchFamily="2" charset="0"/>
                <a:cs typeface="Roboto" panose="02000000000000000000" pitchFamily="2" charset="0"/>
              </a:rPr>
              <a:t>Contract term- 3 years with a possible 1 year extension subject to additional funding and a successful scheme</a:t>
            </a:r>
            <a:endParaRPr lang="en-US" sz="2400">
              <a:latin typeface="Roboto" panose="02000000000000000000" pitchFamily="2" charset="0"/>
              <a:ea typeface="Roboto" panose="02000000000000000000" pitchFamily="2" charset="0"/>
              <a:cs typeface="Roboto" panose="02000000000000000000" pitchFamily="2" charset="0"/>
            </a:endParaRPr>
          </a:p>
          <a:p>
            <a:pPr marL="0" indent="0">
              <a:spcBef>
                <a:spcPts val="0"/>
              </a:spcBef>
              <a:buNone/>
            </a:pPr>
            <a:endParaRPr lang="en-US" sz="2400">
              <a:latin typeface="Roboto" panose="02000000000000000000" pitchFamily="2" charset="0"/>
              <a:ea typeface="Roboto" panose="02000000000000000000" pitchFamily="2" charset="0"/>
              <a:cs typeface="Roboto" panose="02000000000000000000" pitchFamily="2" charset="0"/>
            </a:endParaRPr>
          </a:p>
          <a:p>
            <a:pPr>
              <a:spcBef>
                <a:spcPts val="0"/>
              </a:spcBef>
            </a:pPr>
            <a:r>
              <a:rPr lang="en-US" sz="2400">
                <a:latin typeface="Roboto" panose="02000000000000000000" pitchFamily="2" charset="0"/>
                <a:ea typeface="Roboto" panose="02000000000000000000" pitchFamily="2" charset="0"/>
                <a:cs typeface="Roboto" panose="02000000000000000000" pitchFamily="2" charset="0"/>
              </a:rPr>
              <a:t>Approximate Budget is £1,471,453 over three years and the breakdown is as follows:</a:t>
            </a:r>
          </a:p>
          <a:p>
            <a:pPr marL="0" indent="0">
              <a:spcBef>
                <a:spcPts val="0"/>
              </a:spcBef>
              <a:buNone/>
            </a:pPr>
            <a:endParaRPr lang="en-US" sz="2400">
              <a:latin typeface="Roboto" panose="02000000000000000000" pitchFamily="2" charset="0"/>
              <a:ea typeface="Roboto" panose="02000000000000000000" pitchFamily="2" charset="0"/>
              <a:cs typeface="Roboto" panose="02000000000000000000" pitchFamily="2" charset="0"/>
            </a:endParaRPr>
          </a:p>
          <a:p>
            <a:pPr marL="0" indent="0">
              <a:buNone/>
            </a:pPr>
            <a:endParaRPr lang="en-US" b="1">
              <a:latin typeface="Calibri"/>
              <a:ea typeface="Tahoma"/>
              <a:cs typeface="Calibri"/>
            </a:endParaRPr>
          </a:p>
        </p:txBody>
      </p:sp>
      <p:graphicFrame>
        <p:nvGraphicFramePr>
          <p:cNvPr id="6" name="Table 5">
            <a:extLst>
              <a:ext uri="{FF2B5EF4-FFF2-40B4-BE49-F238E27FC236}">
                <a16:creationId xmlns:a16="http://schemas.microsoft.com/office/drawing/2014/main" id="{B27584BA-0007-F295-BCBD-9B593BD967BB}"/>
              </a:ext>
            </a:extLst>
          </p:cNvPr>
          <p:cNvGraphicFramePr>
            <a:graphicFrameLocks noGrp="1"/>
          </p:cNvGraphicFramePr>
          <p:nvPr>
            <p:extLst>
              <p:ext uri="{D42A27DB-BD31-4B8C-83A1-F6EECF244321}">
                <p14:modId xmlns:p14="http://schemas.microsoft.com/office/powerpoint/2010/main" val="1501596083"/>
              </p:ext>
            </p:extLst>
          </p:nvPr>
        </p:nvGraphicFramePr>
        <p:xfrm>
          <a:off x="3035300" y="3859306"/>
          <a:ext cx="5115736" cy="1540497"/>
        </p:xfrm>
        <a:graphic>
          <a:graphicData uri="http://schemas.openxmlformats.org/drawingml/2006/table">
            <a:tbl>
              <a:tblPr firstRow="1" firstCol="1" bandRow="1"/>
              <a:tblGrid>
                <a:gridCol w="1852661">
                  <a:extLst>
                    <a:ext uri="{9D8B030D-6E8A-4147-A177-3AD203B41FA5}">
                      <a16:colId xmlns:a16="http://schemas.microsoft.com/office/drawing/2014/main" val="525168048"/>
                    </a:ext>
                  </a:extLst>
                </a:gridCol>
                <a:gridCol w="1697277">
                  <a:extLst>
                    <a:ext uri="{9D8B030D-6E8A-4147-A177-3AD203B41FA5}">
                      <a16:colId xmlns:a16="http://schemas.microsoft.com/office/drawing/2014/main" val="2252063832"/>
                    </a:ext>
                  </a:extLst>
                </a:gridCol>
                <a:gridCol w="1565798">
                  <a:extLst>
                    <a:ext uri="{9D8B030D-6E8A-4147-A177-3AD203B41FA5}">
                      <a16:colId xmlns:a16="http://schemas.microsoft.com/office/drawing/2014/main" val="201049971"/>
                    </a:ext>
                  </a:extLst>
                </a:gridCol>
              </a:tblGrid>
              <a:tr h="566620">
                <a:tc gridSpan="3">
                  <a:txBody>
                    <a:bodyPr/>
                    <a:lstStyle/>
                    <a:p>
                      <a:pPr indent="-457200" algn="ctr" fontAlgn="base"/>
                      <a:r>
                        <a:rPr lang="en-GB" sz="12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        DLUHC Revenue award (RDEL) </a:t>
                      </a:r>
                      <a:endParaRPr lang="en-GB" sz="1200">
                        <a:effectLst/>
                        <a:latin typeface="Times New Roman" panose="02020603050405020304" pitchFamily="18" charset="0"/>
                        <a:ea typeface="Times New Roman" panose="02020603050405020304" pitchFamily="18" charset="0"/>
                        <a:cs typeface="Arial" panose="020B0604020202020204" pitchFamily="34" charset="0"/>
                      </a:endParaRPr>
                    </a:p>
                    <a:p>
                      <a:pPr algn="ctr" fontAlgn="base"/>
                      <a:r>
                        <a:rPr lang="en-GB" sz="12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Forecast (£) per Contractual Year</a:t>
                      </a:r>
                      <a:r>
                        <a:rPr lang="en-GB"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GB" sz="1200">
                        <a:effectLst/>
                        <a:latin typeface="Times New Roman" panose="02020603050405020304" pitchFamily="18" charset="0"/>
                        <a:ea typeface="Times New Roman" panose="02020603050405020304" pitchFamily="18"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678987473"/>
                  </a:ext>
                </a:extLst>
              </a:tr>
              <a:tr h="575473">
                <a:tc>
                  <a:txBody>
                    <a:bodyPr/>
                    <a:lstStyle/>
                    <a:p>
                      <a:pPr algn="ctr" fontAlgn="base"/>
                      <a:r>
                        <a:rPr lang="en-GB" sz="1200" b="1">
                          <a:effectLst/>
                          <a:latin typeface="Arial" panose="020B0604020202020204" pitchFamily="34" charset="0"/>
                          <a:ea typeface="Times New Roman" panose="02020603050405020304" pitchFamily="18" charset="0"/>
                          <a:cs typeface="Arial" panose="020B0604020202020204" pitchFamily="34" charset="0"/>
                        </a:rPr>
                        <a:t>Year 1 </a:t>
                      </a:r>
                      <a:endParaRPr lang="en-GB" sz="1200">
                        <a:effectLst/>
                        <a:latin typeface="Times New Roman" panose="02020603050405020304" pitchFamily="18" charset="0"/>
                        <a:ea typeface="Times New Roman" panose="02020603050405020304" pitchFamily="18" charset="0"/>
                        <a:cs typeface="Arial" panose="020B0604020202020204" pitchFamily="34" charset="0"/>
                      </a:endParaRPr>
                    </a:p>
                    <a:p>
                      <a:pPr algn="ctr" fontAlgn="base"/>
                      <a:r>
                        <a:rPr lang="en-GB" sz="1200">
                          <a:effectLst/>
                          <a:latin typeface="Arial" panose="020B0604020202020204" pitchFamily="34" charset="0"/>
                          <a:ea typeface="Times New Roman" panose="02020603050405020304" pitchFamily="18" charset="0"/>
                          <a:cs typeface="Arial" panose="020B0604020202020204" pitchFamily="34" charset="0"/>
                        </a:rPr>
                        <a:t>(2025/26) </a:t>
                      </a:r>
                      <a:endParaRPr lang="en-GB" sz="1200">
                        <a:effectLst/>
                        <a:latin typeface="Times New Roman" panose="02020603050405020304" pitchFamily="18" charset="0"/>
                        <a:ea typeface="Times New Roman" panose="02020603050405020304" pitchFamily="18"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base"/>
                      <a:r>
                        <a:rPr lang="en-GB" sz="1200" b="1">
                          <a:effectLst/>
                          <a:latin typeface="Arial" panose="020B0604020202020204" pitchFamily="34" charset="0"/>
                          <a:ea typeface="Times New Roman" panose="02020603050405020304" pitchFamily="18" charset="0"/>
                          <a:cs typeface="Arial" panose="020B0604020202020204" pitchFamily="34" charset="0"/>
                        </a:rPr>
                        <a:t>Year 2 </a:t>
                      </a:r>
                      <a:endParaRPr lang="en-GB" sz="1200">
                        <a:effectLst/>
                        <a:latin typeface="Times New Roman" panose="02020603050405020304" pitchFamily="18" charset="0"/>
                        <a:ea typeface="Times New Roman" panose="02020603050405020304" pitchFamily="18" charset="0"/>
                        <a:cs typeface="Arial" panose="020B0604020202020204" pitchFamily="34" charset="0"/>
                      </a:endParaRPr>
                    </a:p>
                    <a:p>
                      <a:pPr algn="ctr" fontAlgn="base"/>
                      <a:r>
                        <a:rPr lang="en-GB" sz="1200">
                          <a:effectLst/>
                          <a:latin typeface="Arial" panose="020B0604020202020204" pitchFamily="34" charset="0"/>
                          <a:ea typeface="Times New Roman" panose="02020603050405020304" pitchFamily="18" charset="0"/>
                          <a:cs typeface="Arial" panose="020B0604020202020204" pitchFamily="34" charset="0"/>
                        </a:rPr>
                        <a:t>(2026/27) </a:t>
                      </a:r>
                      <a:endParaRPr lang="en-GB" sz="1200">
                        <a:effectLst/>
                        <a:latin typeface="Times New Roman" panose="02020603050405020304" pitchFamily="18" charset="0"/>
                        <a:ea typeface="Times New Roman" panose="02020603050405020304" pitchFamily="18"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base"/>
                      <a:r>
                        <a:rPr lang="en-GB" sz="1200" b="1">
                          <a:effectLst/>
                          <a:latin typeface="Arial" panose="020B0604020202020204" pitchFamily="34" charset="0"/>
                          <a:ea typeface="Times New Roman" panose="02020603050405020304" pitchFamily="18" charset="0"/>
                          <a:cs typeface="Arial" panose="020B0604020202020204" pitchFamily="34" charset="0"/>
                        </a:rPr>
                        <a:t>Year 3  </a:t>
                      </a:r>
                      <a:endParaRPr lang="en-GB" sz="1200">
                        <a:effectLst/>
                        <a:latin typeface="Times New Roman" panose="02020603050405020304" pitchFamily="18" charset="0"/>
                        <a:ea typeface="Times New Roman" panose="02020603050405020304" pitchFamily="18" charset="0"/>
                        <a:cs typeface="Arial" panose="020B0604020202020204" pitchFamily="34" charset="0"/>
                      </a:endParaRPr>
                    </a:p>
                    <a:p>
                      <a:pPr algn="ctr" fontAlgn="base"/>
                      <a:r>
                        <a:rPr lang="en-GB" sz="1200">
                          <a:effectLst/>
                          <a:latin typeface="Arial" panose="020B0604020202020204" pitchFamily="34" charset="0"/>
                          <a:ea typeface="Times New Roman" panose="02020603050405020304" pitchFamily="18" charset="0"/>
                          <a:cs typeface="Arial" panose="020B0604020202020204" pitchFamily="34" charset="0"/>
                        </a:rPr>
                        <a:t>(2027/28) </a:t>
                      </a:r>
                      <a:endParaRPr lang="en-GB" sz="1200">
                        <a:effectLst/>
                        <a:latin typeface="Times New Roman" panose="02020603050405020304" pitchFamily="18" charset="0"/>
                        <a:ea typeface="Times New Roman" panose="02020603050405020304" pitchFamily="18"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851408575"/>
                  </a:ext>
                </a:extLst>
              </a:tr>
              <a:tr h="398404">
                <a:tc>
                  <a:txBody>
                    <a:bodyPr/>
                    <a:lstStyle/>
                    <a:p>
                      <a:pPr algn="ctr" fontAlgn="base"/>
                      <a:r>
                        <a:rPr lang="en-GB" sz="1200">
                          <a:effectLst/>
                          <a:latin typeface="Arial" panose="020B0604020202020204" pitchFamily="34" charset="0"/>
                          <a:ea typeface="Times New Roman" panose="02020603050405020304" pitchFamily="18" charset="0"/>
                          <a:cs typeface="Arial" panose="020B0604020202020204" pitchFamily="34" charset="0"/>
                        </a:rPr>
                        <a:t>£463,985 </a:t>
                      </a:r>
                      <a:endParaRPr lang="en-GB" sz="1200">
                        <a:effectLst/>
                        <a:latin typeface="Times New Roman" panose="02020603050405020304" pitchFamily="18" charset="0"/>
                        <a:ea typeface="Times New Roman" panose="02020603050405020304" pitchFamily="18"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base"/>
                      <a:r>
                        <a:rPr lang="en-GB" sz="1200">
                          <a:effectLst/>
                          <a:latin typeface="Arial" panose="020B0604020202020204" pitchFamily="34" charset="0"/>
                          <a:ea typeface="Times New Roman" panose="02020603050405020304" pitchFamily="18" charset="0"/>
                          <a:cs typeface="Arial" panose="020B0604020202020204" pitchFamily="34" charset="0"/>
                        </a:rPr>
                        <a:t>£491,921 </a:t>
                      </a:r>
                      <a:endParaRPr lang="en-GB" sz="1200">
                        <a:effectLst/>
                        <a:latin typeface="Times New Roman" panose="02020603050405020304" pitchFamily="18" charset="0"/>
                        <a:ea typeface="Times New Roman" panose="02020603050405020304" pitchFamily="18"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base"/>
                      <a:r>
                        <a:rPr lang="en-GB" sz="1200">
                          <a:effectLst/>
                          <a:latin typeface="Arial" panose="020B0604020202020204" pitchFamily="34" charset="0"/>
                          <a:ea typeface="Times New Roman" panose="02020603050405020304" pitchFamily="18" charset="0"/>
                          <a:cs typeface="Arial" panose="020B0604020202020204" pitchFamily="34" charset="0"/>
                        </a:rPr>
                        <a:t>£515,547 </a:t>
                      </a:r>
                      <a:endParaRPr lang="en-GB" sz="1200">
                        <a:effectLst/>
                        <a:latin typeface="Times New Roman" panose="02020603050405020304" pitchFamily="18" charset="0"/>
                        <a:ea typeface="Times New Roman" panose="02020603050405020304" pitchFamily="18"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750558559"/>
                  </a:ext>
                </a:extLst>
              </a:tr>
            </a:tbl>
          </a:graphicData>
        </a:graphic>
      </p:graphicFrame>
    </p:spTree>
    <p:extLst>
      <p:ext uri="{BB962C8B-B14F-4D97-AF65-F5344CB8AC3E}">
        <p14:creationId xmlns:p14="http://schemas.microsoft.com/office/powerpoint/2010/main" val="24702843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a:extLst>
              <a:ext uri="{C183D7F6-B498-43B3-948B-1728B52AA6E4}">
                <adec:decorative xmlns:adec="http://schemas.microsoft.com/office/drawing/2017/decorative" val="1"/>
              </a:ext>
            </a:extLst>
          </p:cNvPr>
          <p:cNvSpPr/>
          <p:nvPr/>
        </p:nvSpPr>
        <p:spPr>
          <a:xfrm>
            <a:off x="3035300" y="0"/>
            <a:ext cx="9156700" cy="831273"/>
          </a:xfrm>
          <a:prstGeom prst="roundRect">
            <a:avLst/>
          </a:prstGeom>
          <a:solidFill>
            <a:srgbClr val="3862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itle 8" descr="What this briefing is about">
            <a:extLst>
              <a:ext uri="{FF2B5EF4-FFF2-40B4-BE49-F238E27FC236}">
                <a16:creationId xmlns:a16="http://schemas.microsoft.com/office/drawing/2014/main" id="{186F4C1E-4980-4053-962B-736D32235737}"/>
              </a:ext>
            </a:extLst>
          </p:cNvPr>
          <p:cNvSpPr txBox="1">
            <a:spLocks noGrp="1" noRot="1" noMove="1" noResize="1" noEditPoints="1" noAdjustHandles="1" noChangeArrowheads="1" noChangeShapeType="1"/>
          </p:cNvSpPr>
          <p:nvPr/>
        </p:nvSpPr>
        <p:spPr>
          <a:xfrm>
            <a:off x="3168305" y="92470"/>
            <a:ext cx="9156699" cy="64633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3600" b="1">
                <a:solidFill>
                  <a:schemeClr val="bg1"/>
                </a:solidFill>
                <a:latin typeface="Roboto" panose="02000000000000000000" pitchFamily="2" charset="0"/>
                <a:ea typeface="Roboto" panose="02000000000000000000" pitchFamily="2" charset="0"/>
                <a:cs typeface="Roboto" panose="02000000000000000000" pitchFamily="2" charset="0"/>
              </a:rPr>
              <a:t>Who are we commissioning for? </a:t>
            </a:r>
            <a:r>
              <a:rPr lang="en-GB" sz="3600" b="1">
                <a:solidFill>
                  <a:schemeClr val="bg1"/>
                </a:solidFill>
                <a:latin typeface="Tahoma"/>
                <a:ea typeface="Tahoma"/>
                <a:cs typeface="Tahoma"/>
              </a:rPr>
              <a:t> </a:t>
            </a:r>
            <a:endParaRPr lang="en-GB" sz="3600" b="1">
              <a:solidFill>
                <a:schemeClr val="bg1"/>
              </a:solidFill>
              <a:latin typeface="Tahoma" panose="020B0604030504040204" pitchFamily="34" charset="0"/>
              <a:ea typeface="Tahoma" panose="020B0604030504040204" pitchFamily="34" charset="0"/>
              <a:cs typeface="Tahoma" panose="020B0604030504040204" pitchFamily="34" charset="0"/>
            </a:endParaRPr>
          </a:p>
        </p:txBody>
      </p:sp>
      <p:pic>
        <p:nvPicPr>
          <p:cNvPr id="7" name="Picture 6" descr="alt=&quot;&quot;">
            <a:extLst>
              <a:ext uri="{FF2B5EF4-FFF2-40B4-BE49-F238E27FC236}">
                <a16:creationId xmlns:a16="http://schemas.microsoft.com/office/drawing/2014/main" id="{16B60B6C-EA69-344A-8CC9-82BC9110922F}"/>
              </a:ext>
            </a:extLst>
          </p:cNvPr>
          <p:cNvPicPr>
            <a:picLocks noGrp="1" noRot="1" noChangeAspect="1" noMove="1" noResize="1" noEditPoints="1" noAdjustHandles="1" noChangeArrowheads="1" noChangeShapeType="1" noCrop="1"/>
          </p:cNvPicPr>
          <p:nvPr/>
        </p:nvPicPr>
        <p:blipFill rotWithShape="1">
          <a:blip r:embed="rId3"/>
          <a:srcRect l="3920" t="4701" r="78165" b="86708"/>
          <a:stretch/>
        </p:blipFill>
        <p:spPr>
          <a:xfrm>
            <a:off x="139952" y="216642"/>
            <a:ext cx="2195926" cy="592735"/>
          </a:xfrm>
          <a:prstGeom prst="rect">
            <a:avLst/>
          </a:prstGeom>
        </p:spPr>
      </p:pic>
      <p:sp>
        <p:nvSpPr>
          <p:cNvPr id="8" name="Rounded Rectangle 7">
            <a:extLs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a:off x="0" y="6408601"/>
            <a:ext cx="4202314" cy="465513"/>
          </a:xfrm>
          <a:prstGeom prst="roundRect">
            <a:avLst/>
          </a:prstGeom>
          <a:solidFill>
            <a:srgbClr val="3862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a:extLst>
              <a:ext uri="{FF2B5EF4-FFF2-40B4-BE49-F238E27FC236}">
                <a16:creationId xmlns:a16="http://schemas.microsoft.com/office/drawing/2014/main" id="{B701FC6B-B322-470F-85A2-DC1B3B5400EE}"/>
              </a:ext>
            </a:extLst>
          </p:cNvPr>
          <p:cNvSpPr>
            <a:spLocks noGrp="1"/>
          </p:cNvSpPr>
          <p:nvPr>
            <p:ph idx="1"/>
          </p:nvPr>
        </p:nvSpPr>
        <p:spPr>
          <a:xfrm>
            <a:off x="811306" y="851756"/>
            <a:ext cx="11177665" cy="6050219"/>
          </a:xfrm>
        </p:spPr>
        <p:txBody>
          <a:bodyPr vert="horz" lIns="91440" tIns="45720" rIns="91440" bIns="45720" rtlCol="0" anchor="t">
            <a:normAutofit/>
          </a:bodyPr>
          <a:lstStyle/>
          <a:p>
            <a:pPr marL="457200" indent="-457200"/>
            <a:r>
              <a:rPr lang="en-US" sz="2400">
                <a:latin typeface="Roboto"/>
                <a:ea typeface="Roboto"/>
                <a:cs typeface="Roboto"/>
              </a:rPr>
              <a:t>People that are more complex and have multiple needs and have experienced rough sleeping or are at risk of rough sleeping </a:t>
            </a:r>
            <a:r>
              <a:rPr lang="en-GB" sz="2400">
                <a:latin typeface="Roboto"/>
                <a:ea typeface="Roboto"/>
                <a:cs typeface="Roboto"/>
              </a:rPr>
              <a:t>in two or more years out of the last three and in two or more months out of the last 12. </a:t>
            </a:r>
          </a:p>
          <a:p>
            <a:pPr marL="0" indent="0">
              <a:buNone/>
            </a:pPr>
            <a:r>
              <a:rPr lang="en-US" sz="2400">
                <a:latin typeface="Roboto"/>
                <a:ea typeface="Roboto"/>
                <a:cs typeface="Roboto"/>
              </a:rPr>
              <a:t>Have a dual diagnosis, experienced multiple exclusion homelessness and are:</a:t>
            </a:r>
            <a:endParaRPr lang="en-GB" sz="2400">
              <a:latin typeface="Roboto"/>
              <a:ea typeface="Roboto"/>
              <a:cs typeface="Roboto"/>
            </a:endParaRPr>
          </a:p>
          <a:p>
            <a:pPr marL="457200" indent="-457200"/>
            <a:r>
              <a:rPr lang="en-GB" sz="2400">
                <a:latin typeface="Roboto"/>
                <a:ea typeface="Roboto"/>
                <a:cs typeface="Roboto"/>
              </a:rPr>
              <a:t>assessed as requiring extensive support through supported accommodation with high-level on-site support </a:t>
            </a:r>
          </a:p>
          <a:p>
            <a:pPr marL="457200" indent="-457200"/>
            <a:r>
              <a:rPr lang="en-GB" sz="2400">
                <a:latin typeface="Roboto"/>
                <a:ea typeface="Roboto"/>
                <a:cs typeface="Roboto"/>
              </a:rPr>
              <a:t>assessed as being in either priority need or non-priority single and childless couples over 18 years of age at the start of tenancy</a:t>
            </a:r>
          </a:p>
          <a:p>
            <a:pPr marL="457200" indent="-457200"/>
            <a:r>
              <a:rPr lang="en-GB" sz="2400">
                <a:latin typeface="Roboto"/>
                <a:ea typeface="Roboto"/>
                <a:cs typeface="Roboto"/>
              </a:rPr>
              <a:t>individuals who have a local connection to West Northants </a:t>
            </a:r>
          </a:p>
          <a:p>
            <a:pPr marL="457200" indent="-457200"/>
            <a:r>
              <a:rPr lang="en-GB" sz="2400">
                <a:latin typeface="Roboto"/>
                <a:ea typeface="Roboto"/>
                <a:cs typeface="Roboto"/>
              </a:rPr>
              <a:t>Although the Service is not subject to CQC regulated requirements we will work with the Provider over the life of the contract to ensure customer needs are met. As part of service development, we will explore CQC requirements for the provision of care and support if required</a:t>
            </a:r>
            <a:r>
              <a:rPr lang="en-GB">
                <a:latin typeface="Roboto"/>
                <a:ea typeface="Roboto"/>
                <a:cs typeface="Roboto"/>
              </a:rPr>
              <a:t>.                          </a:t>
            </a:r>
            <a:endParaRPr lang="en-GB" sz="2400">
              <a:latin typeface="Roboto"/>
              <a:ea typeface="Roboto"/>
              <a:cs typeface="Roboto"/>
            </a:endParaRPr>
          </a:p>
          <a:p>
            <a:endParaRPr lang="en-GB">
              <a:latin typeface="Tahoma"/>
              <a:ea typeface="Tahoma"/>
              <a:cs typeface="Tahoma"/>
            </a:endParaRPr>
          </a:p>
          <a:p>
            <a:pPr lvl="1"/>
            <a:endParaRPr lang="en-GB">
              <a:ea typeface="Tahoma"/>
              <a:cs typeface="Tahoma"/>
            </a:endParaRPr>
          </a:p>
          <a:p>
            <a:pPr lvl="1"/>
            <a:endParaRPr lang="en-GB">
              <a:ea typeface="Tahoma"/>
              <a:cs typeface="Tahoma"/>
            </a:endParaRPr>
          </a:p>
        </p:txBody>
      </p:sp>
    </p:spTree>
    <p:extLst>
      <p:ext uri="{BB962C8B-B14F-4D97-AF65-F5344CB8AC3E}">
        <p14:creationId xmlns:p14="http://schemas.microsoft.com/office/powerpoint/2010/main" val="5017366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a:extLs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a:off x="3035300" y="-2"/>
            <a:ext cx="9156700" cy="831273"/>
          </a:xfrm>
          <a:prstGeom prst="roundRect">
            <a:avLst/>
          </a:prstGeom>
          <a:solidFill>
            <a:srgbClr val="6C9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itle 8" descr="What this briefing is about">
            <a:extLst>
              <a:ext uri="{FF2B5EF4-FFF2-40B4-BE49-F238E27FC236}">
                <a16:creationId xmlns:a16="http://schemas.microsoft.com/office/drawing/2014/main" id="{186F4C1E-4980-4053-962B-736D32235737}"/>
              </a:ext>
            </a:extLst>
          </p:cNvPr>
          <p:cNvSpPr txBox="1">
            <a:spLocks noGrp="1" noRot="1" noMove="1" noResize="1" noEditPoints="1" noAdjustHandles="1" noChangeArrowheads="1" noChangeShapeType="1"/>
          </p:cNvSpPr>
          <p:nvPr/>
        </p:nvSpPr>
        <p:spPr>
          <a:xfrm>
            <a:off x="3176617" y="92470"/>
            <a:ext cx="9156699" cy="64633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US" sz="3600" b="1">
                <a:solidFill>
                  <a:schemeClr val="bg1"/>
                </a:solidFill>
                <a:latin typeface="Roboto" panose="02000000000000000000" pitchFamily="2" charset="0"/>
                <a:ea typeface="Roboto" panose="02000000000000000000" pitchFamily="2" charset="0"/>
                <a:cs typeface="Roboto" panose="02000000000000000000" pitchFamily="2" charset="0"/>
              </a:rPr>
              <a:t>F</a:t>
            </a:r>
            <a:r>
              <a:rPr lang="en-GB" sz="3600" b="1">
                <a:solidFill>
                  <a:schemeClr val="bg1"/>
                </a:solidFill>
                <a:latin typeface="Roboto" panose="02000000000000000000" pitchFamily="2" charset="0"/>
                <a:ea typeface="Roboto" panose="02000000000000000000" pitchFamily="2" charset="0"/>
                <a:cs typeface="Roboto" panose="02000000000000000000" pitchFamily="2" charset="0"/>
              </a:rPr>
              <a:t>eedback and Engagement</a:t>
            </a:r>
          </a:p>
        </p:txBody>
      </p:sp>
      <p:pic>
        <p:nvPicPr>
          <p:cNvPr id="7" name="Picture 6" descr="alt=&quot;&quot;">
            <a:extLst>
              <a:ext uri="{FF2B5EF4-FFF2-40B4-BE49-F238E27FC236}">
                <a16:creationId xmlns:a16="http://schemas.microsoft.com/office/drawing/2014/main" id="{16B60B6C-EA69-344A-8CC9-82BC9110922F}"/>
              </a:ext>
            </a:extLst>
          </p:cNvPr>
          <p:cNvPicPr>
            <a:picLocks noGrp="1" noRot="1" noChangeAspect="1" noMove="1" noResize="1" noEditPoints="1" noAdjustHandles="1" noChangeArrowheads="1" noChangeShapeType="1" noCrop="1"/>
          </p:cNvPicPr>
          <p:nvPr/>
        </p:nvPicPr>
        <p:blipFill rotWithShape="1">
          <a:blip r:embed="rId2"/>
          <a:srcRect l="3920" t="4701" r="78165" b="86708"/>
          <a:stretch/>
        </p:blipFill>
        <p:spPr>
          <a:xfrm>
            <a:off x="139952" y="216642"/>
            <a:ext cx="2195926" cy="592735"/>
          </a:xfrm>
          <a:prstGeom prst="rect">
            <a:avLst/>
          </a:prstGeom>
        </p:spPr>
      </p:pic>
      <p:sp>
        <p:nvSpPr>
          <p:cNvPr id="8" name="Rounded Rectangle 7">
            <a:extLs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a:off x="0" y="6392487"/>
            <a:ext cx="4202314" cy="465513"/>
          </a:xfrm>
          <a:prstGeom prst="roundRect">
            <a:avLst/>
          </a:prstGeom>
          <a:solidFill>
            <a:srgbClr val="6C9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a:extLst>
              <a:ext uri="{FF2B5EF4-FFF2-40B4-BE49-F238E27FC236}">
                <a16:creationId xmlns:a16="http://schemas.microsoft.com/office/drawing/2014/main" id="{3BADF654-AC24-2321-60E8-CDFA07BA683E}"/>
              </a:ext>
            </a:extLst>
          </p:cNvPr>
          <p:cNvSpPr>
            <a:spLocks noGrp="1"/>
          </p:cNvSpPr>
          <p:nvPr>
            <p:ph idx="1"/>
          </p:nvPr>
        </p:nvSpPr>
        <p:spPr>
          <a:xfrm>
            <a:off x="737937" y="1254125"/>
            <a:ext cx="10515600" cy="5013074"/>
          </a:xfrm>
        </p:spPr>
        <p:txBody>
          <a:bodyPr vert="horz" lIns="91440" tIns="45720" rIns="91440" bIns="45720" rtlCol="0" anchor="t">
            <a:normAutofit fontScale="85000" lnSpcReduction="20000"/>
          </a:bodyPr>
          <a:lstStyle/>
          <a:p>
            <a:pPr marL="0" indent="0">
              <a:buNone/>
            </a:pPr>
            <a:r>
              <a:rPr lang="en-US" b="1">
                <a:latin typeface="Roboto" panose="02000000000000000000" pitchFamily="2" charset="0"/>
                <a:ea typeface="Roboto" panose="02000000000000000000" pitchFamily="2" charset="0"/>
                <a:cs typeface="Roboto" panose="02000000000000000000" pitchFamily="2" charset="0"/>
              </a:rPr>
              <a:t>Engagement undertaken to date:</a:t>
            </a:r>
          </a:p>
          <a:p>
            <a:pPr marL="457200" indent="-457200"/>
            <a:r>
              <a:rPr lang="en-US">
                <a:latin typeface="Roboto" panose="02000000000000000000" pitchFamily="2" charset="0"/>
                <a:ea typeface="Roboto" panose="02000000000000000000" pitchFamily="2" charset="0"/>
                <a:cs typeface="Roboto" panose="02000000000000000000" pitchFamily="2" charset="0"/>
              </a:rPr>
              <a:t>Benchmarking</a:t>
            </a:r>
          </a:p>
          <a:p>
            <a:pPr marL="457200" indent="-457200"/>
            <a:r>
              <a:rPr lang="en-US">
                <a:latin typeface="Roboto" panose="02000000000000000000" pitchFamily="2" charset="0"/>
                <a:ea typeface="Roboto" panose="02000000000000000000" pitchFamily="2" charset="0"/>
                <a:cs typeface="Roboto" panose="02000000000000000000" pitchFamily="2" charset="0"/>
              </a:rPr>
              <a:t>External Stakeholders</a:t>
            </a:r>
          </a:p>
          <a:p>
            <a:pPr marL="457200" indent="-457200"/>
            <a:r>
              <a:rPr lang="en-US">
                <a:latin typeface="Roboto" panose="02000000000000000000" pitchFamily="2" charset="0"/>
                <a:ea typeface="Roboto" panose="02000000000000000000" pitchFamily="2" charset="0"/>
                <a:cs typeface="Roboto" panose="02000000000000000000" pitchFamily="2" charset="0"/>
              </a:rPr>
              <a:t>Internal Stakeholders</a:t>
            </a:r>
          </a:p>
          <a:p>
            <a:pPr marL="457200" indent="-457200"/>
            <a:r>
              <a:rPr lang="en-US">
                <a:latin typeface="Roboto" panose="02000000000000000000" pitchFamily="2" charset="0"/>
                <a:ea typeface="Roboto" panose="02000000000000000000" pitchFamily="2" charset="0"/>
                <a:cs typeface="Roboto" panose="02000000000000000000" pitchFamily="2" charset="0"/>
              </a:rPr>
              <a:t>People with lived experience</a:t>
            </a:r>
          </a:p>
          <a:p>
            <a:pPr marL="0" indent="0">
              <a:buNone/>
            </a:pPr>
            <a:r>
              <a:rPr lang="en-US" b="1">
                <a:latin typeface="Roboto" panose="02000000000000000000" pitchFamily="2" charset="0"/>
                <a:ea typeface="Roboto" panose="02000000000000000000" pitchFamily="2" charset="0"/>
                <a:cs typeface="Roboto" panose="02000000000000000000" pitchFamily="2" charset="0"/>
              </a:rPr>
              <a:t>Feedback themes:</a:t>
            </a:r>
          </a:p>
          <a:p>
            <a:pPr marL="457200" indent="-457200"/>
            <a:r>
              <a:rPr lang="en-US">
                <a:latin typeface="Roboto" panose="02000000000000000000" pitchFamily="2" charset="0"/>
                <a:ea typeface="Roboto" panose="02000000000000000000" pitchFamily="2" charset="0"/>
                <a:cs typeface="Roboto" panose="02000000000000000000" pitchFamily="2" charset="0"/>
              </a:rPr>
              <a:t>Wrap around and holistic support including daily check ins</a:t>
            </a:r>
          </a:p>
          <a:p>
            <a:pPr marL="457200" indent="-457200"/>
            <a:r>
              <a:rPr lang="en-US">
                <a:latin typeface="Roboto" panose="02000000000000000000" pitchFamily="2" charset="0"/>
                <a:ea typeface="Roboto" panose="02000000000000000000" pitchFamily="2" charset="0"/>
                <a:cs typeface="Roboto" panose="02000000000000000000" pitchFamily="2" charset="0"/>
              </a:rPr>
              <a:t>Personalised support</a:t>
            </a:r>
          </a:p>
          <a:p>
            <a:pPr marL="457200" indent="-457200"/>
            <a:r>
              <a:rPr lang="en-US">
                <a:latin typeface="Roboto" panose="02000000000000000000" pitchFamily="2" charset="0"/>
                <a:ea typeface="Roboto" panose="02000000000000000000" pitchFamily="2" charset="0"/>
                <a:cs typeface="Roboto" panose="02000000000000000000" pitchFamily="2" charset="0"/>
              </a:rPr>
              <a:t>Trauma/psychologically informed environment</a:t>
            </a:r>
          </a:p>
          <a:p>
            <a:pPr marL="457200" indent="-457200"/>
            <a:r>
              <a:rPr lang="en-US">
                <a:latin typeface="Roboto"/>
                <a:ea typeface="Roboto"/>
                <a:cs typeface="Roboto"/>
              </a:rPr>
              <a:t>Safety and feeling safe</a:t>
            </a:r>
            <a:endParaRPr lang="en-US">
              <a:latin typeface="Roboto" panose="02000000000000000000" pitchFamily="2" charset="0"/>
              <a:ea typeface="Roboto" panose="02000000000000000000" pitchFamily="2" charset="0"/>
              <a:cs typeface="Roboto" panose="02000000000000000000" pitchFamily="2" charset="0"/>
            </a:endParaRPr>
          </a:p>
          <a:p>
            <a:pPr marL="457200" indent="-457200"/>
            <a:r>
              <a:rPr lang="en-US">
                <a:latin typeface="Roboto"/>
                <a:ea typeface="Roboto"/>
                <a:cs typeface="Roboto"/>
              </a:rPr>
              <a:t>Unconditional support provision</a:t>
            </a:r>
          </a:p>
          <a:p>
            <a:pPr marL="457200" indent="-457200"/>
            <a:r>
              <a:rPr lang="en-US">
                <a:latin typeface="Roboto" panose="02000000000000000000" pitchFamily="2" charset="0"/>
                <a:ea typeface="Roboto" panose="02000000000000000000" pitchFamily="2" charset="0"/>
                <a:cs typeface="Roboto" panose="02000000000000000000" pitchFamily="2" charset="0"/>
              </a:rPr>
              <a:t>Communication</a:t>
            </a:r>
          </a:p>
          <a:p>
            <a:pPr marL="457200" indent="-457200"/>
            <a:r>
              <a:rPr lang="en-US">
                <a:latin typeface="Roboto" panose="02000000000000000000" pitchFamily="2" charset="0"/>
                <a:ea typeface="Roboto" panose="02000000000000000000" pitchFamily="2" charset="0"/>
                <a:cs typeface="Roboto" panose="02000000000000000000" pitchFamily="2" charset="0"/>
              </a:rPr>
              <a:t>Joined-up approach in service delivery</a:t>
            </a:r>
          </a:p>
          <a:p>
            <a:pPr marL="0" indent="0">
              <a:buNone/>
            </a:pPr>
            <a:endParaRPr lang="en-US">
              <a:latin typeface="Tahoma"/>
              <a:ea typeface="Tahoma"/>
              <a:cs typeface="Calibri"/>
            </a:endParaRPr>
          </a:p>
          <a:p>
            <a:pPr marL="0" indent="0">
              <a:buNone/>
            </a:pPr>
            <a:endParaRPr lang="en-US">
              <a:latin typeface="Calibri"/>
              <a:ea typeface="Tahoma"/>
              <a:cs typeface="Calibri"/>
            </a:endParaRPr>
          </a:p>
          <a:p>
            <a:pPr marL="0" indent="0">
              <a:buNone/>
            </a:pPr>
            <a:endParaRPr lang="en-US">
              <a:latin typeface="Calibri"/>
              <a:ea typeface="Tahoma"/>
              <a:cs typeface="Calibri"/>
            </a:endParaRPr>
          </a:p>
          <a:p>
            <a:endParaRPr lang="en-GB">
              <a:ea typeface="Tahoma"/>
              <a:cs typeface="Tahoma"/>
            </a:endParaRPr>
          </a:p>
          <a:p>
            <a:pPr lvl="1"/>
            <a:endParaRPr lang="en-GB">
              <a:ea typeface="Tahoma"/>
              <a:cs typeface="Tahoma"/>
            </a:endParaRPr>
          </a:p>
          <a:p>
            <a:pPr lvl="1"/>
            <a:endParaRPr lang="en-GB">
              <a:ea typeface="Tahoma"/>
              <a:cs typeface="Tahoma"/>
            </a:endParaRPr>
          </a:p>
        </p:txBody>
      </p:sp>
    </p:spTree>
    <p:extLst>
      <p:ext uri="{BB962C8B-B14F-4D97-AF65-F5344CB8AC3E}">
        <p14:creationId xmlns:p14="http://schemas.microsoft.com/office/powerpoint/2010/main" val="12551347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a:extLs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a:off x="3035300" y="-2"/>
            <a:ext cx="9156700" cy="831273"/>
          </a:xfrm>
          <a:prstGeom prst="roundRect">
            <a:avLst/>
          </a:prstGeom>
          <a:solidFill>
            <a:srgbClr val="9D19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itle 8" descr="What this briefing is about">
            <a:extLst>
              <a:ext uri="{FF2B5EF4-FFF2-40B4-BE49-F238E27FC236}">
                <a16:creationId xmlns:a16="http://schemas.microsoft.com/office/drawing/2014/main" id="{186F4C1E-4980-4053-962B-736D32235737}"/>
              </a:ext>
            </a:extLst>
          </p:cNvPr>
          <p:cNvSpPr txBox="1">
            <a:spLocks noGrp="1" noRot="1" noMove="1" noResize="1" noEditPoints="1" noAdjustHandles="1" noChangeArrowheads="1" noChangeShapeType="1"/>
          </p:cNvSpPr>
          <p:nvPr/>
        </p:nvSpPr>
        <p:spPr>
          <a:xfrm>
            <a:off x="3176617" y="92470"/>
            <a:ext cx="9156699" cy="64633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3600" b="1">
                <a:solidFill>
                  <a:schemeClr val="bg1"/>
                </a:solidFill>
                <a:latin typeface="Roboto" panose="02000000000000000000" pitchFamily="2" charset="0"/>
                <a:ea typeface="Roboto" panose="02000000000000000000" pitchFamily="2" charset="0"/>
                <a:cs typeface="Roboto" panose="02000000000000000000" pitchFamily="2" charset="0"/>
              </a:rPr>
              <a:t>Specification- Overview of the Service </a:t>
            </a:r>
          </a:p>
        </p:txBody>
      </p:sp>
      <p:pic>
        <p:nvPicPr>
          <p:cNvPr id="7" name="Picture 6" descr="alt=&quot;&quot;">
            <a:extLst>
              <a:ext uri="{FF2B5EF4-FFF2-40B4-BE49-F238E27FC236}">
                <a16:creationId xmlns:a16="http://schemas.microsoft.com/office/drawing/2014/main" id="{16B60B6C-EA69-344A-8CC9-82BC9110922F}"/>
              </a:ext>
            </a:extLst>
          </p:cNvPr>
          <p:cNvPicPr>
            <a:picLocks noGrp="1" noRot="1" noChangeAspect="1" noMove="1" noResize="1" noEditPoints="1" noAdjustHandles="1" noChangeArrowheads="1" noChangeShapeType="1" noCrop="1"/>
          </p:cNvPicPr>
          <p:nvPr/>
        </p:nvPicPr>
        <p:blipFill rotWithShape="1">
          <a:blip r:embed="rId3"/>
          <a:srcRect l="3920" t="4701" r="78165" b="86708"/>
          <a:stretch/>
        </p:blipFill>
        <p:spPr>
          <a:xfrm>
            <a:off x="139952" y="216642"/>
            <a:ext cx="2195926" cy="592735"/>
          </a:xfrm>
          <a:prstGeom prst="rect">
            <a:avLst/>
          </a:prstGeom>
        </p:spPr>
      </p:pic>
      <p:sp>
        <p:nvSpPr>
          <p:cNvPr id="8" name="Rounded Rectangle 7">
            <a:extLs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a:off x="0" y="6392487"/>
            <a:ext cx="4202314" cy="465513"/>
          </a:xfrm>
          <a:prstGeom prst="roundRect">
            <a:avLst/>
          </a:prstGeom>
          <a:solidFill>
            <a:srgbClr val="9D19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a:extLst>
              <a:ext uri="{FF2B5EF4-FFF2-40B4-BE49-F238E27FC236}">
                <a16:creationId xmlns:a16="http://schemas.microsoft.com/office/drawing/2014/main" id="{3BADF654-AC24-2321-60E8-CDFA07BA683E}"/>
              </a:ext>
            </a:extLst>
          </p:cNvPr>
          <p:cNvSpPr>
            <a:spLocks noGrp="1"/>
          </p:cNvSpPr>
          <p:nvPr>
            <p:ph idx="1"/>
          </p:nvPr>
        </p:nvSpPr>
        <p:spPr>
          <a:xfrm>
            <a:off x="737937" y="1254125"/>
            <a:ext cx="10515600" cy="5013074"/>
          </a:xfrm>
        </p:spPr>
        <p:txBody>
          <a:bodyPr vert="horz" lIns="91440" tIns="45720" rIns="91440" bIns="45720" rtlCol="0" anchor="t">
            <a:normAutofit fontScale="92500" lnSpcReduction="10000"/>
          </a:bodyPr>
          <a:lstStyle/>
          <a:p>
            <a:pPr marL="457200" indent="-457200"/>
            <a:r>
              <a:rPr lang="en-US">
                <a:latin typeface="Roboto"/>
                <a:ea typeface="Roboto"/>
                <a:cs typeface="Roboto"/>
              </a:rPr>
              <a:t>Provide high support accommodation for people that are more complex as a result of having multiple needs and have a history of rough sleeping.</a:t>
            </a:r>
          </a:p>
          <a:p>
            <a:pPr marL="457200" indent="-457200"/>
            <a:r>
              <a:rPr lang="en-US">
                <a:latin typeface="Roboto"/>
                <a:ea typeface="Roboto"/>
                <a:cs typeface="Roboto"/>
              </a:rPr>
              <a:t>Address needs, increase resilience, equip them with necessary tools to successfully maintain their accommodation and move on to sustainable independent living.</a:t>
            </a:r>
          </a:p>
          <a:p>
            <a:pPr marL="457200" indent="-457200"/>
            <a:r>
              <a:rPr lang="en-US">
                <a:latin typeface="Roboto"/>
                <a:ea typeface="Roboto"/>
                <a:cs typeface="Roboto"/>
              </a:rPr>
              <a:t>Service aims to support ongoing recovery, improve quality of life and prevent a return to rough sleeping and break the cycle of homelessness.</a:t>
            </a:r>
          </a:p>
          <a:p>
            <a:pPr marL="457200" indent="-457200"/>
            <a:r>
              <a:rPr lang="en-US">
                <a:latin typeface="Roboto"/>
                <a:ea typeface="Roboto"/>
                <a:cs typeface="Roboto"/>
              </a:rPr>
              <a:t>Service is underpinned by housing led support models and the principles associated with housing first approach i.e. </a:t>
            </a:r>
            <a:r>
              <a:rPr lang="en-US" err="1">
                <a:latin typeface="Roboto"/>
                <a:ea typeface="Roboto"/>
                <a:cs typeface="Roboto"/>
              </a:rPr>
              <a:t>prioritising</a:t>
            </a:r>
            <a:r>
              <a:rPr lang="en-US">
                <a:latin typeface="Roboto"/>
                <a:ea typeface="Roboto"/>
                <a:cs typeface="Roboto"/>
              </a:rPr>
              <a:t> providing permanent accommodation without preconditions such as sobriety or participation in treatment </a:t>
            </a:r>
            <a:r>
              <a:rPr lang="en-US" err="1">
                <a:latin typeface="Roboto"/>
                <a:ea typeface="Roboto"/>
                <a:cs typeface="Roboto"/>
              </a:rPr>
              <a:t>programmes</a:t>
            </a:r>
            <a:r>
              <a:rPr lang="en-US">
                <a:latin typeface="Roboto"/>
                <a:ea typeface="Roboto"/>
                <a:cs typeface="Roboto"/>
              </a:rPr>
              <a:t>. The idea is that stable housing is a foundation for addressing other issues.</a:t>
            </a:r>
          </a:p>
          <a:p>
            <a:pPr marL="0" indent="0">
              <a:buNone/>
            </a:pPr>
            <a:endParaRPr lang="en-US">
              <a:latin typeface="Calibri"/>
              <a:ea typeface="Tahoma"/>
              <a:cs typeface="Calibri"/>
            </a:endParaRPr>
          </a:p>
          <a:p>
            <a:pPr marL="0" indent="0">
              <a:buNone/>
            </a:pPr>
            <a:endParaRPr lang="en-US">
              <a:latin typeface="Calibri"/>
              <a:ea typeface="Tahoma"/>
              <a:cs typeface="Calibri"/>
            </a:endParaRPr>
          </a:p>
          <a:p>
            <a:pPr marL="0" indent="0">
              <a:buNone/>
            </a:pPr>
            <a:endParaRPr lang="en-GB">
              <a:ea typeface="Tahoma"/>
              <a:cs typeface="Tahoma"/>
            </a:endParaRPr>
          </a:p>
          <a:p>
            <a:pPr marL="457200" lvl="1" indent="0">
              <a:buNone/>
            </a:pPr>
            <a:endParaRPr lang="en-GB">
              <a:ea typeface="Tahoma"/>
              <a:cs typeface="Tahoma"/>
            </a:endParaRPr>
          </a:p>
          <a:p>
            <a:pPr lvl="1"/>
            <a:endParaRPr lang="en-GB">
              <a:ea typeface="Tahoma"/>
              <a:cs typeface="Tahoma"/>
            </a:endParaRPr>
          </a:p>
        </p:txBody>
      </p:sp>
    </p:spTree>
    <p:extLst>
      <p:ext uri="{BB962C8B-B14F-4D97-AF65-F5344CB8AC3E}">
        <p14:creationId xmlns:p14="http://schemas.microsoft.com/office/powerpoint/2010/main" val="9081543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a:extLs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a:off x="3035300" y="-2"/>
            <a:ext cx="9156700" cy="831273"/>
          </a:xfrm>
          <a:prstGeom prst="roundRect">
            <a:avLst/>
          </a:prstGeom>
          <a:solidFill>
            <a:srgbClr val="6C9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itle 8" descr="What this briefing is about">
            <a:extLst>
              <a:ext uri="{FF2B5EF4-FFF2-40B4-BE49-F238E27FC236}">
                <a16:creationId xmlns:a16="http://schemas.microsoft.com/office/drawing/2014/main" id="{186F4C1E-4980-4053-962B-736D32235737}"/>
              </a:ext>
            </a:extLst>
          </p:cNvPr>
          <p:cNvSpPr txBox="1">
            <a:spLocks noGrp="1" noRot="1" noMove="1" noResize="1" noEditPoints="1" noAdjustHandles="1" noChangeArrowheads="1" noChangeShapeType="1"/>
          </p:cNvSpPr>
          <p:nvPr/>
        </p:nvSpPr>
        <p:spPr>
          <a:xfrm>
            <a:off x="3176617" y="92470"/>
            <a:ext cx="9156699" cy="64633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3600" b="1">
                <a:solidFill>
                  <a:schemeClr val="bg1"/>
                </a:solidFill>
                <a:latin typeface="Roboto" panose="02000000000000000000" pitchFamily="2" charset="0"/>
                <a:ea typeface="Roboto" panose="02000000000000000000" pitchFamily="2" charset="0"/>
                <a:cs typeface="Roboto" panose="02000000000000000000" pitchFamily="2" charset="0"/>
              </a:rPr>
              <a:t>Specification- Objectives</a:t>
            </a:r>
          </a:p>
        </p:txBody>
      </p:sp>
      <p:pic>
        <p:nvPicPr>
          <p:cNvPr id="7" name="Picture 6" descr="alt=&quot;&quot;">
            <a:extLst>
              <a:ext uri="{FF2B5EF4-FFF2-40B4-BE49-F238E27FC236}">
                <a16:creationId xmlns:a16="http://schemas.microsoft.com/office/drawing/2014/main" id="{16B60B6C-EA69-344A-8CC9-82BC9110922F}"/>
              </a:ext>
            </a:extLst>
          </p:cNvPr>
          <p:cNvPicPr>
            <a:picLocks noGrp="1" noRot="1" noChangeAspect="1" noMove="1" noResize="1" noEditPoints="1" noAdjustHandles="1" noChangeArrowheads="1" noChangeShapeType="1" noCrop="1"/>
          </p:cNvPicPr>
          <p:nvPr/>
        </p:nvPicPr>
        <p:blipFill rotWithShape="1">
          <a:blip r:embed="rId2"/>
          <a:srcRect l="3920" t="4701" r="78165" b="86708"/>
          <a:stretch/>
        </p:blipFill>
        <p:spPr>
          <a:xfrm>
            <a:off x="139952" y="216642"/>
            <a:ext cx="2195926" cy="592735"/>
          </a:xfrm>
          <a:prstGeom prst="rect">
            <a:avLst/>
          </a:prstGeom>
        </p:spPr>
      </p:pic>
      <p:sp>
        <p:nvSpPr>
          <p:cNvPr id="8" name="Rounded Rectangle 7">
            <a:extLs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a:off x="0" y="6392487"/>
            <a:ext cx="4202314" cy="465513"/>
          </a:xfrm>
          <a:prstGeom prst="roundRect">
            <a:avLst/>
          </a:prstGeom>
          <a:solidFill>
            <a:srgbClr val="6C9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a:extLst>
              <a:ext uri="{FF2B5EF4-FFF2-40B4-BE49-F238E27FC236}">
                <a16:creationId xmlns:a16="http://schemas.microsoft.com/office/drawing/2014/main" id="{3BADF654-AC24-2321-60E8-CDFA07BA683E}"/>
              </a:ext>
            </a:extLst>
          </p:cNvPr>
          <p:cNvSpPr>
            <a:spLocks noGrp="1"/>
          </p:cNvSpPr>
          <p:nvPr>
            <p:ph idx="1"/>
          </p:nvPr>
        </p:nvSpPr>
        <p:spPr>
          <a:xfrm>
            <a:off x="737937" y="1254125"/>
            <a:ext cx="10515600" cy="5013074"/>
          </a:xfrm>
        </p:spPr>
        <p:txBody>
          <a:bodyPr vert="horz" lIns="91440" tIns="45720" rIns="91440" bIns="45720" rtlCol="0" anchor="t">
            <a:normAutofit fontScale="77500" lnSpcReduction="20000"/>
          </a:bodyPr>
          <a:lstStyle/>
          <a:p>
            <a:r>
              <a:rPr lang="en-US">
                <a:latin typeface="Roboto" panose="02000000000000000000" pitchFamily="2" charset="0"/>
                <a:ea typeface="Roboto" panose="02000000000000000000" pitchFamily="2" charset="0"/>
                <a:cs typeface="Roboto" panose="02000000000000000000" pitchFamily="2" charset="0"/>
              </a:rPr>
              <a:t>Prevent and reduce homelessness and repeat rough sleeping.</a:t>
            </a:r>
          </a:p>
          <a:p>
            <a:r>
              <a:rPr lang="en-US">
                <a:latin typeface="Roboto" panose="02000000000000000000" pitchFamily="2" charset="0"/>
                <a:ea typeface="Roboto" panose="02000000000000000000" pitchFamily="2" charset="0"/>
                <a:cs typeface="Roboto" panose="02000000000000000000" pitchFamily="2" charset="0"/>
              </a:rPr>
              <a:t>Prevent people from offending and re-offending. </a:t>
            </a:r>
          </a:p>
          <a:p>
            <a:r>
              <a:rPr lang="en-US">
                <a:latin typeface="Roboto" panose="02000000000000000000" pitchFamily="2" charset="0"/>
                <a:ea typeface="Roboto" panose="02000000000000000000" pitchFamily="2" charset="0"/>
                <a:cs typeface="Roboto" panose="02000000000000000000" pitchFamily="2" charset="0"/>
              </a:rPr>
              <a:t>De-escalate crisis points in people’s lives and prevent escalation into crisis. </a:t>
            </a:r>
          </a:p>
          <a:p>
            <a:r>
              <a:rPr lang="en-US">
                <a:latin typeface="Roboto" panose="02000000000000000000" pitchFamily="2" charset="0"/>
                <a:ea typeface="Roboto" panose="02000000000000000000" pitchFamily="2" charset="0"/>
                <a:cs typeface="Roboto" panose="02000000000000000000" pitchFamily="2" charset="0"/>
              </a:rPr>
              <a:t>Prevent or delay the need for people to access Adult Social Care Services or Primary Health Care Services and to prevent or delay entry into institutional care or clinical services.</a:t>
            </a:r>
          </a:p>
          <a:p>
            <a:r>
              <a:rPr lang="en-US">
                <a:latin typeface="Roboto" panose="02000000000000000000" pitchFamily="2" charset="0"/>
                <a:ea typeface="Roboto" panose="02000000000000000000" pitchFamily="2" charset="0"/>
                <a:cs typeface="Roboto" panose="02000000000000000000" pitchFamily="2" charset="0"/>
              </a:rPr>
              <a:t>Promote the independence of individuals and the development of independent living skills. </a:t>
            </a:r>
          </a:p>
          <a:p>
            <a:r>
              <a:rPr lang="en-US">
                <a:latin typeface="Roboto" panose="02000000000000000000" pitchFamily="2" charset="0"/>
                <a:ea typeface="Roboto" panose="02000000000000000000" pitchFamily="2" charset="0"/>
                <a:cs typeface="Roboto" panose="02000000000000000000" pitchFamily="2" charset="0"/>
              </a:rPr>
              <a:t>Prevent or limit social exclusion and isolation. </a:t>
            </a:r>
          </a:p>
          <a:p>
            <a:r>
              <a:rPr lang="en-US">
                <a:latin typeface="Roboto" panose="02000000000000000000" pitchFamily="2" charset="0"/>
                <a:ea typeface="Roboto" panose="02000000000000000000" pitchFamily="2" charset="0"/>
                <a:cs typeface="Roboto" panose="02000000000000000000" pitchFamily="2" charset="0"/>
              </a:rPr>
              <a:t>Promote the financial management skills needed for tenancy sustainment. </a:t>
            </a:r>
          </a:p>
          <a:p>
            <a:r>
              <a:rPr lang="en-US">
                <a:latin typeface="Roboto" panose="02000000000000000000" pitchFamily="2" charset="0"/>
                <a:ea typeface="Roboto" panose="02000000000000000000" pitchFamily="2" charset="0"/>
                <a:cs typeface="Roboto" panose="02000000000000000000" pitchFamily="2" charset="0"/>
              </a:rPr>
              <a:t>Overcome housing barriers.</a:t>
            </a:r>
          </a:p>
          <a:p>
            <a:r>
              <a:rPr lang="en-US">
                <a:latin typeface="Roboto" panose="02000000000000000000" pitchFamily="2" charset="0"/>
                <a:ea typeface="Roboto" panose="02000000000000000000" pitchFamily="2" charset="0"/>
                <a:cs typeface="Roboto" panose="02000000000000000000" pitchFamily="2" charset="0"/>
              </a:rPr>
              <a:t>Secure better outcomes and enable them to move on to sustainable long-term accommodation and independent living.  </a:t>
            </a:r>
          </a:p>
          <a:p>
            <a:r>
              <a:rPr lang="en-US">
                <a:latin typeface="Roboto" panose="02000000000000000000" pitchFamily="2" charset="0"/>
                <a:ea typeface="Roboto" panose="02000000000000000000" pitchFamily="2" charset="0"/>
                <a:cs typeface="Roboto" panose="02000000000000000000" pitchFamily="2" charset="0"/>
              </a:rPr>
              <a:t>Build resilience, personal growth and positive change. </a:t>
            </a:r>
          </a:p>
          <a:p>
            <a:pPr marL="0" indent="0">
              <a:buNone/>
            </a:pPr>
            <a:endParaRPr lang="en-US">
              <a:latin typeface="Calibri"/>
              <a:ea typeface="Tahoma"/>
              <a:cs typeface="Calibri"/>
            </a:endParaRPr>
          </a:p>
          <a:p>
            <a:pPr marL="0" indent="0">
              <a:buNone/>
            </a:pPr>
            <a:endParaRPr lang="en-US">
              <a:latin typeface="Calibri"/>
              <a:ea typeface="Tahoma"/>
              <a:cs typeface="Calibri"/>
            </a:endParaRPr>
          </a:p>
          <a:p>
            <a:endParaRPr lang="en-GB">
              <a:ea typeface="Tahoma"/>
              <a:cs typeface="Tahoma"/>
            </a:endParaRPr>
          </a:p>
          <a:p>
            <a:pPr lvl="1"/>
            <a:endParaRPr lang="en-GB">
              <a:ea typeface="Tahoma"/>
              <a:cs typeface="Tahoma"/>
            </a:endParaRPr>
          </a:p>
          <a:p>
            <a:pPr lvl="1"/>
            <a:endParaRPr lang="en-GB">
              <a:ea typeface="Tahoma"/>
              <a:cs typeface="Tahoma"/>
            </a:endParaRPr>
          </a:p>
        </p:txBody>
      </p:sp>
    </p:spTree>
    <p:extLst>
      <p:ext uri="{BB962C8B-B14F-4D97-AF65-F5344CB8AC3E}">
        <p14:creationId xmlns:p14="http://schemas.microsoft.com/office/powerpoint/2010/main" val="12965166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a:extLs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a:off x="3035300" y="-2"/>
            <a:ext cx="9156700" cy="831273"/>
          </a:xfrm>
          <a:prstGeom prst="roundRect">
            <a:avLst/>
          </a:prstGeom>
          <a:solidFill>
            <a:srgbClr val="3862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itle 8" descr="What this briefing is about">
            <a:extLst>
              <a:ext uri="{FF2B5EF4-FFF2-40B4-BE49-F238E27FC236}">
                <a16:creationId xmlns:a16="http://schemas.microsoft.com/office/drawing/2014/main" id="{186F4C1E-4980-4053-962B-736D32235737}"/>
              </a:ext>
            </a:extLst>
          </p:cNvPr>
          <p:cNvSpPr txBox="1">
            <a:spLocks noGrp="1" noRot="1" noMove="1" noResize="1" noEditPoints="1" noAdjustHandles="1" noChangeArrowheads="1" noChangeShapeType="1"/>
          </p:cNvSpPr>
          <p:nvPr/>
        </p:nvSpPr>
        <p:spPr>
          <a:xfrm>
            <a:off x="3176617" y="92470"/>
            <a:ext cx="9156699" cy="64633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3600" b="1">
                <a:solidFill>
                  <a:schemeClr val="bg1"/>
                </a:solidFill>
                <a:latin typeface="Roboto" panose="02000000000000000000" pitchFamily="2" charset="0"/>
                <a:ea typeface="Roboto" panose="02000000000000000000" pitchFamily="2" charset="0"/>
                <a:cs typeface="Roboto" panose="02000000000000000000" pitchFamily="2" charset="0"/>
              </a:rPr>
              <a:t>Specification- Model &amp; Approaches</a:t>
            </a:r>
          </a:p>
        </p:txBody>
      </p:sp>
      <p:pic>
        <p:nvPicPr>
          <p:cNvPr id="7" name="Picture 6" descr="alt=&quot;&quot;">
            <a:extLst>
              <a:ext uri="{FF2B5EF4-FFF2-40B4-BE49-F238E27FC236}">
                <a16:creationId xmlns:a16="http://schemas.microsoft.com/office/drawing/2014/main" id="{16B60B6C-EA69-344A-8CC9-82BC9110922F}"/>
              </a:ext>
            </a:extLst>
          </p:cNvPr>
          <p:cNvPicPr>
            <a:picLocks noGrp="1" noRot="1" noChangeAspect="1" noMove="1" noResize="1" noEditPoints="1" noAdjustHandles="1" noChangeArrowheads="1" noChangeShapeType="1" noCrop="1"/>
          </p:cNvPicPr>
          <p:nvPr/>
        </p:nvPicPr>
        <p:blipFill rotWithShape="1">
          <a:blip r:embed="rId2"/>
          <a:srcRect l="3920" t="4701" r="78165" b="86708"/>
          <a:stretch/>
        </p:blipFill>
        <p:spPr>
          <a:xfrm>
            <a:off x="139952" y="216642"/>
            <a:ext cx="2195926" cy="592735"/>
          </a:xfrm>
          <a:prstGeom prst="rect">
            <a:avLst/>
          </a:prstGeom>
        </p:spPr>
      </p:pic>
      <p:sp>
        <p:nvSpPr>
          <p:cNvPr id="8" name="Rounded Rectangle 7">
            <a:extLs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a:off x="0" y="6392487"/>
            <a:ext cx="4202314" cy="465513"/>
          </a:xfrm>
          <a:prstGeom prst="roundRect">
            <a:avLst/>
          </a:prstGeom>
          <a:solidFill>
            <a:srgbClr val="3862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a:extLst>
              <a:ext uri="{FF2B5EF4-FFF2-40B4-BE49-F238E27FC236}">
                <a16:creationId xmlns:a16="http://schemas.microsoft.com/office/drawing/2014/main" id="{3BADF654-AC24-2321-60E8-CDFA07BA683E}"/>
              </a:ext>
            </a:extLst>
          </p:cNvPr>
          <p:cNvSpPr>
            <a:spLocks noGrp="1"/>
          </p:cNvSpPr>
          <p:nvPr>
            <p:ph idx="1"/>
          </p:nvPr>
        </p:nvSpPr>
        <p:spPr>
          <a:xfrm>
            <a:off x="737937" y="1254125"/>
            <a:ext cx="10515600" cy="5013074"/>
          </a:xfrm>
        </p:spPr>
        <p:txBody>
          <a:bodyPr vert="horz" lIns="91440" tIns="45720" rIns="91440" bIns="45720" rtlCol="0" anchor="t">
            <a:normAutofit fontScale="92500"/>
          </a:bodyPr>
          <a:lstStyle/>
          <a:p>
            <a:pPr marL="457200" indent="-457200"/>
            <a:r>
              <a:rPr lang="en-US">
                <a:latin typeface="Roboto" panose="02000000000000000000" pitchFamily="2" charset="0"/>
                <a:ea typeface="Roboto" panose="02000000000000000000" pitchFamily="2" charset="0"/>
                <a:cs typeface="Roboto" panose="02000000000000000000" pitchFamily="2" charset="0"/>
              </a:rPr>
              <a:t>Wrap around personalised approaches, tailored to what works for each individual</a:t>
            </a:r>
          </a:p>
          <a:p>
            <a:pPr marL="457200" indent="-457200"/>
            <a:r>
              <a:rPr lang="en-US">
                <a:latin typeface="Roboto" panose="02000000000000000000" pitchFamily="2" charset="0"/>
                <a:ea typeface="Roboto" panose="02000000000000000000" pitchFamily="2" charset="0"/>
                <a:cs typeface="Roboto" panose="02000000000000000000" pitchFamily="2" charset="0"/>
              </a:rPr>
              <a:t>Approaches to service provision extends beyond a purely housing model incorporating elements of care and support.</a:t>
            </a:r>
          </a:p>
          <a:p>
            <a:pPr marL="457200" indent="-457200"/>
            <a:r>
              <a:rPr lang="en-US">
                <a:latin typeface="Roboto" panose="02000000000000000000" pitchFamily="2" charset="0"/>
                <a:ea typeface="Roboto" panose="02000000000000000000" pitchFamily="2" charset="0"/>
                <a:cs typeface="Roboto" panose="02000000000000000000" pitchFamily="2" charset="0"/>
              </a:rPr>
              <a:t>Not just looking to prevent homelessness and reduce rough sleeping</a:t>
            </a:r>
          </a:p>
          <a:p>
            <a:pPr marL="457200" indent="-457200"/>
            <a:r>
              <a:rPr lang="en-US">
                <a:latin typeface="Roboto" panose="02000000000000000000" pitchFamily="2" charset="0"/>
                <a:ea typeface="Roboto" panose="02000000000000000000" pitchFamily="2" charset="0"/>
                <a:cs typeface="Roboto" panose="02000000000000000000" pitchFamily="2" charset="0"/>
              </a:rPr>
              <a:t>Aiming to improve wider personal circumstances and quality of life</a:t>
            </a:r>
          </a:p>
          <a:p>
            <a:pPr marL="457200" indent="-457200"/>
            <a:r>
              <a:rPr lang="en-US">
                <a:latin typeface="Roboto" panose="02000000000000000000" pitchFamily="2" charset="0"/>
                <a:ea typeface="Roboto" panose="02000000000000000000" pitchFamily="2" charset="0"/>
                <a:cs typeface="Roboto" panose="02000000000000000000" pitchFamily="2" charset="0"/>
              </a:rPr>
              <a:t>Provide support beyond traditional ‘housing-related’ support</a:t>
            </a:r>
          </a:p>
          <a:p>
            <a:pPr marL="457200" indent="-457200"/>
            <a:r>
              <a:rPr lang="en-US">
                <a:latin typeface="Roboto" panose="02000000000000000000" pitchFamily="2" charset="0"/>
                <a:ea typeface="Roboto" panose="02000000000000000000" pitchFamily="2" charset="0"/>
                <a:cs typeface="Roboto" panose="02000000000000000000" pitchFamily="2" charset="0"/>
              </a:rPr>
              <a:t>Trauma and psychologically informed accommodation and support</a:t>
            </a:r>
          </a:p>
          <a:p>
            <a:pPr marL="457200" indent="-457200"/>
            <a:r>
              <a:rPr lang="en-US">
                <a:latin typeface="Roboto" panose="02000000000000000000" pitchFamily="2" charset="0"/>
                <a:ea typeface="Roboto" panose="02000000000000000000" pitchFamily="2" charset="0"/>
                <a:cs typeface="Roboto" panose="02000000000000000000" pitchFamily="2" charset="0"/>
              </a:rPr>
              <a:t>Strengths based approach to identify strengths, goals and aspirations and service input that is responsive to individual needs</a:t>
            </a:r>
          </a:p>
          <a:p>
            <a:pPr marL="0" indent="0">
              <a:buNone/>
            </a:pPr>
            <a:endParaRPr lang="en-US">
              <a:latin typeface="Calibri"/>
              <a:ea typeface="Tahoma"/>
              <a:cs typeface="Calibri"/>
            </a:endParaRPr>
          </a:p>
          <a:p>
            <a:pPr marL="0" indent="0">
              <a:buNone/>
            </a:pPr>
            <a:endParaRPr lang="en-US">
              <a:latin typeface="Calibri"/>
              <a:ea typeface="Tahoma"/>
              <a:cs typeface="Calibri"/>
            </a:endParaRPr>
          </a:p>
          <a:p>
            <a:endParaRPr lang="en-GB">
              <a:ea typeface="Tahoma"/>
              <a:cs typeface="Tahoma"/>
            </a:endParaRPr>
          </a:p>
          <a:p>
            <a:pPr lvl="1"/>
            <a:endParaRPr lang="en-GB">
              <a:ea typeface="Tahoma"/>
              <a:cs typeface="Tahoma"/>
            </a:endParaRPr>
          </a:p>
          <a:p>
            <a:pPr lvl="1"/>
            <a:endParaRPr lang="en-GB">
              <a:ea typeface="Tahoma"/>
              <a:cs typeface="Tahoma"/>
            </a:endParaRPr>
          </a:p>
        </p:txBody>
      </p:sp>
    </p:spTree>
    <p:extLst>
      <p:ext uri="{BB962C8B-B14F-4D97-AF65-F5344CB8AC3E}">
        <p14:creationId xmlns:p14="http://schemas.microsoft.com/office/powerpoint/2010/main" val="16796162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a:extLs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a:off x="3035300" y="-2"/>
            <a:ext cx="9156700" cy="831273"/>
          </a:xfrm>
          <a:prstGeom prst="roundRect">
            <a:avLst/>
          </a:prstGeom>
          <a:solidFill>
            <a:srgbClr val="9D19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itle 8" descr="What this briefing is about">
            <a:extLst>
              <a:ext uri="{FF2B5EF4-FFF2-40B4-BE49-F238E27FC236}">
                <a16:creationId xmlns:a16="http://schemas.microsoft.com/office/drawing/2014/main" id="{186F4C1E-4980-4053-962B-736D32235737}"/>
              </a:ext>
            </a:extLst>
          </p:cNvPr>
          <p:cNvSpPr txBox="1">
            <a:spLocks noGrp="1" noRot="1" noMove="1" noResize="1" noEditPoints="1" noAdjustHandles="1" noChangeArrowheads="1" noChangeShapeType="1"/>
          </p:cNvSpPr>
          <p:nvPr/>
        </p:nvSpPr>
        <p:spPr>
          <a:xfrm>
            <a:off x="3176617" y="92470"/>
            <a:ext cx="9156699" cy="64633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US" sz="3600" b="1">
                <a:solidFill>
                  <a:schemeClr val="bg1"/>
                </a:solidFill>
                <a:latin typeface="Roboto" panose="02000000000000000000" pitchFamily="2" charset="0"/>
                <a:ea typeface="Roboto" panose="02000000000000000000" pitchFamily="2" charset="0"/>
                <a:cs typeface="Roboto" panose="02000000000000000000" pitchFamily="2" charset="0"/>
              </a:rPr>
              <a:t>Specification- O</a:t>
            </a:r>
            <a:r>
              <a:rPr lang="en-GB" sz="3600" b="1" err="1">
                <a:solidFill>
                  <a:schemeClr val="bg1"/>
                </a:solidFill>
                <a:latin typeface="Roboto" panose="02000000000000000000" pitchFamily="2" charset="0"/>
                <a:ea typeface="Roboto" panose="02000000000000000000" pitchFamily="2" charset="0"/>
                <a:cs typeface="Roboto" panose="02000000000000000000" pitchFamily="2" charset="0"/>
              </a:rPr>
              <a:t>utcomes</a:t>
            </a:r>
            <a:endParaRPr lang="en-GB" sz="3600" b="1">
              <a:solidFill>
                <a:schemeClr val="bg1"/>
              </a:solidFill>
              <a:latin typeface="Roboto" panose="02000000000000000000" pitchFamily="2" charset="0"/>
              <a:ea typeface="Roboto" panose="02000000000000000000" pitchFamily="2" charset="0"/>
              <a:cs typeface="Roboto" panose="02000000000000000000" pitchFamily="2" charset="0"/>
            </a:endParaRPr>
          </a:p>
        </p:txBody>
      </p:sp>
      <p:pic>
        <p:nvPicPr>
          <p:cNvPr id="7" name="Picture 6" descr="alt=&quot;&quot;">
            <a:extLst>
              <a:ext uri="{FF2B5EF4-FFF2-40B4-BE49-F238E27FC236}">
                <a16:creationId xmlns:a16="http://schemas.microsoft.com/office/drawing/2014/main" id="{16B60B6C-EA69-344A-8CC9-82BC9110922F}"/>
              </a:ext>
            </a:extLst>
          </p:cNvPr>
          <p:cNvPicPr>
            <a:picLocks noGrp="1" noRot="1" noChangeAspect="1" noMove="1" noResize="1" noEditPoints="1" noAdjustHandles="1" noChangeArrowheads="1" noChangeShapeType="1" noCrop="1"/>
          </p:cNvPicPr>
          <p:nvPr/>
        </p:nvPicPr>
        <p:blipFill rotWithShape="1">
          <a:blip r:embed="rId2"/>
          <a:srcRect l="3920" t="4701" r="78165" b="86708"/>
          <a:stretch/>
        </p:blipFill>
        <p:spPr>
          <a:xfrm>
            <a:off x="139952" y="216642"/>
            <a:ext cx="2195926" cy="592735"/>
          </a:xfrm>
          <a:prstGeom prst="rect">
            <a:avLst/>
          </a:prstGeom>
        </p:spPr>
      </p:pic>
      <p:sp>
        <p:nvSpPr>
          <p:cNvPr id="8" name="Rounded Rectangle 7">
            <a:extLs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a:off x="0" y="6392487"/>
            <a:ext cx="4202314" cy="465513"/>
          </a:xfrm>
          <a:prstGeom prst="roundRect">
            <a:avLst/>
          </a:prstGeom>
          <a:solidFill>
            <a:srgbClr val="9D19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a:extLst>
              <a:ext uri="{FF2B5EF4-FFF2-40B4-BE49-F238E27FC236}">
                <a16:creationId xmlns:a16="http://schemas.microsoft.com/office/drawing/2014/main" id="{3BADF654-AC24-2321-60E8-CDFA07BA683E}"/>
              </a:ext>
            </a:extLst>
          </p:cNvPr>
          <p:cNvSpPr>
            <a:spLocks noGrp="1"/>
          </p:cNvSpPr>
          <p:nvPr>
            <p:ph idx="1"/>
          </p:nvPr>
        </p:nvSpPr>
        <p:spPr>
          <a:xfrm>
            <a:off x="737937" y="1254125"/>
            <a:ext cx="10515600" cy="5013074"/>
          </a:xfrm>
        </p:spPr>
        <p:txBody>
          <a:bodyPr vert="horz" lIns="91440" tIns="45720" rIns="91440" bIns="45720" rtlCol="0" anchor="t">
            <a:normAutofit fontScale="85000" lnSpcReduction="20000"/>
          </a:bodyPr>
          <a:lstStyle/>
          <a:p>
            <a:r>
              <a:rPr lang="en-US">
                <a:latin typeface="Roboto" panose="02000000000000000000" pitchFamily="2" charset="0"/>
                <a:ea typeface="Roboto" panose="02000000000000000000" pitchFamily="2" charset="0"/>
                <a:cs typeface="Roboto" panose="02000000000000000000" pitchFamily="2" charset="0"/>
              </a:rPr>
              <a:t>Improved physical health</a:t>
            </a:r>
          </a:p>
          <a:p>
            <a:r>
              <a:rPr lang="en-US">
                <a:latin typeface="Roboto" panose="02000000000000000000" pitchFamily="2" charset="0"/>
                <a:ea typeface="Roboto" panose="02000000000000000000" pitchFamily="2" charset="0"/>
                <a:cs typeface="Roboto" panose="02000000000000000000" pitchFamily="2" charset="0"/>
              </a:rPr>
              <a:t>Improved mental health</a:t>
            </a:r>
          </a:p>
          <a:p>
            <a:r>
              <a:rPr lang="en-US">
                <a:latin typeface="Roboto" panose="02000000000000000000" pitchFamily="2" charset="0"/>
                <a:ea typeface="Roboto" panose="02000000000000000000" pitchFamily="2" charset="0"/>
                <a:cs typeface="Roboto" panose="02000000000000000000" pitchFamily="2" charset="0"/>
              </a:rPr>
              <a:t>Substance misuse stabilisation</a:t>
            </a:r>
          </a:p>
          <a:p>
            <a:r>
              <a:rPr lang="en-US">
                <a:latin typeface="Roboto" panose="02000000000000000000" pitchFamily="2" charset="0"/>
                <a:ea typeface="Roboto" panose="02000000000000000000" pitchFamily="2" charset="0"/>
                <a:cs typeface="Roboto" panose="02000000000000000000" pitchFamily="2" charset="0"/>
              </a:rPr>
              <a:t>Improved wellbeing and support recovery</a:t>
            </a:r>
          </a:p>
          <a:p>
            <a:r>
              <a:rPr lang="en-US">
                <a:latin typeface="Roboto" panose="02000000000000000000" pitchFamily="2" charset="0"/>
                <a:ea typeface="Roboto" panose="02000000000000000000" pitchFamily="2" charset="0"/>
                <a:cs typeface="Roboto" panose="02000000000000000000" pitchFamily="2" charset="0"/>
              </a:rPr>
              <a:t>Increase access to education, employment or training </a:t>
            </a:r>
          </a:p>
          <a:p>
            <a:r>
              <a:rPr lang="en-US">
                <a:latin typeface="Roboto" panose="02000000000000000000" pitchFamily="2" charset="0"/>
                <a:ea typeface="Roboto" panose="02000000000000000000" pitchFamily="2" charset="0"/>
                <a:cs typeface="Roboto" panose="02000000000000000000" pitchFamily="2" charset="0"/>
              </a:rPr>
              <a:t>Tenant satisfaction of wellbeing</a:t>
            </a:r>
          </a:p>
          <a:p>
            <a:r>
              <a:rPr lang="en-US">
                <a:latin typeface="Roboto" panose="02000000000000000000" pitchFamily="2" charset="0"/>
                <a:ea typeface="Roboto" panose="02000000000000000000" pitchFamily="2" charset="0"/>
                <a:cs typeface="Roboto" panose="02000000000000000000" pitchFamily="2" charset="0"/>
              </a:rPr>
              <a:t>Increase resilience and equip individual’s with necessary tools to enable them to settle into their accommodation </a:t>
            </a:r>
          </a:p>
          <a:p>
            <a:r>
              <a:rPr lang="en-US">
                <a:latin typeface="Roboto" panose="02000000000000000000" pitchFamily="2" charset="0"/>
                <a:ea typeface="Roboto" panose="02000000000000000000" pitchFamily="2" charset="0"/>
                <a:cs typeface="Roboto" panose="02000000000000000000" pitchFamily="2" charset="0"/>
              </a:rPr>
              <a:t>Improved confidence and quality of life and pursue aspirations and areas of interest </a:t>
            </a:r>
          </a:p>
          <a:p>
            <a:r>
              <a:rPr lang="en-US">
                <a:latin typeface="Roboto" panose="02000000000000000000" pitchFamily="2" charset="0"/>
                <a:ea typeface="Roboto" panose="02000000000000000000" pitchFamily="2" charset="0"/>
                <a:cs typeface="Roboto" panose="02000000000000000000" pitchFamily="2" charset="0"/>
              </a:rPr>
              <a:t>Reduction of self-harm, self-neglect and tenant safety</a:t>
            </a:r>
          </a:p>
          <a:p>
            <a:r>
              <a:rPr lang="en-US">
                <a:latin typeface="Roboto" panose="02000000000000000000" pitchFamily="2" charset="0"/>
                <a:ea typeface="Roboto" panose="02000000000000000000" pitchFamily="2" charset="0"/>
                <a:cs typeface="Roboto" panose="02000000000000000000" pitchFamily="2" charset="0"/>
              </a:rPr>
              <a:t>Improved access to services such as GP, dentist, mental health, drugs and alcohol service and other related support</a:t>
            </a:r>
          </a:p>
          <a:p>
            <a:r>
              <a:rPr lang="en-US">
                <a:latin typeface="Roboto" panose="02000000000000000000" pitchFamily="2" charset="0"/>
                <a:ea typeface="Roboto" panose="02000000000000000000" pitchFamily="2" charset="0"/>
                <a:cs typeface="Roboto" panose="02000000000000000000" pitchFamily="2" charset="0"/>
              </a:rPr>
              <a:t>Better sense of community participation</a:t>
            </a:r>
          </a:p>
          <a:p>
            <a:pPr marL="0" indent="0">
              <a:buNone/>
            </a:pPr>
            <a:endParaRPr lang="en-US">
              <a:latin typeface="Calibri"/>
              <a:ea typeface="Tahoma"/>
              <a:cs typeface="Calibri"/>
            </a:endParaRPr>
          </a:p>
          <a:p>
            <a:pPr marL="0" indent="0">
              <a:buNone/>
            </a:pPr>
            <a:endParaRPr lang="en-US">
              <a:latin typeface="Calibri"/>
              <a:ea typeface="Tahoma"/>
              <a:cs typeface="Calibri"/>
            </a:endParaRPr>
          </a:p>
          <a:p>
            <a:endParaRPr lang="en-GB">
              <a:ea typeface="Tahoma"/>
              <a:cs typeface="Tahoma"/>
            </a:endParaRPr>
          </a:p>
          <a:p>
            <a:pPr lvl="1"/>
            <a:endParaRPr lang="en-GB">
              <a:ea typeface="Tahoma"/>
              <a:cs typeface="Tahoma"/>
            </a:endParaRPr>
          </a:p>
          <a:p>
            <a:pPr lvl="1"/>
            <a:endParaRPr lang="en-GB">
              <a:ea typeface="Tahoma"/>
              <a:cs typeface="Tahoma"/>
            </a:endParaRPr>
          </a:p>
        </p:txBody>
      </p:sp>
    </p:spTree>
    <p:extLst>
      <p:ext uri="{BB962C8B-B14F-4D97-AF65-F5344CB8AC3E}">
        <p14:creationId xmlns:p14="http://schemas.microsoft.com/office/powerpoint/2010/main" val="13534396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a:extLs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a:off x="3035300" y="-2"/>
            <a:ext cx="9156700" cy="831273"/>
          </a:xfrm>
          <a:prstGeom prst="roundRect">
            <a:avLst/>
          </a:prstGeom>
          <a:solidFill>
            <a:srgbClr val="3862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itle 8" descr="What this briefing is about">
            <a:extLst>
              <a:ext uri="{FF2B5EF4-FFF2-40B4-BE49-F238E27FC236}">
                <a16:creationId xmlns:a16="http://schemas.microsoft.com/office/drawing/2014/main" id="{186F4C1E-4980-4053-962B-736D32235737}"/>
              </a:ext>
            </a:extLst>
          </p:cNvPr>
          <p:cNvSpPr txBox="1">
            <a:spLocks noGrp="1" noRot="1" noMove="1" noResize="1" noEditPoints="1" noAdjustHandles="1" noChangeArrowheads="1" noChangeShapeType="1"/>
          </p:cNvSpPr>
          <p:nvPr/>
        </p:nvSpPr>
        <p:spPr>
          <a:xfrm>
            <a:off x="3176617" y="92470"/>
            <a:ext cx="9156699" cy="64633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3600" b="1">
                <a:solidFill>
                  <a:schemeClr val="bg1"/>
                </a:solidFill>
                <a:latin typeface="Roboto" panose="02000000000000000000" pitchFamily="2" charset="0"/>
                <a:ea typeface="Roboto" panose="02000000000000000000" pitchFamily="2" charset="0"/>
                <a:cs typeface="Roboto" panose="02000000000000000000" pitchFamily="2" charset="0"/>
              </a:rPr>
              <a:t>What are we seeking?</a:t>
            </a:r>
          </a:p>
        </p:txBody>
      </p:sp>
      <p:pic>
        <p:nvPicPr>
          <p:cNvPr id="7" name="Picture 6" descr="alt=&quot;&quot;">
            <a:extLst>
              <a:ext uri="{FF2B5EF4-FFF2-40B4-BE49-F238E27FC236}">
                <a16:creationId xmlns:a16="http://schemas.microsoft.com/office/drawing/2014/main" id="{16B60B6C-EA69-344A-8CC9-82BC9110922F}"/>
              </a:ext>
            </a:extLst>
          </p:cNvPr>
          <p:cNvPicPr>
            <a:picLocks noGrp="1" noRot="1" noChangeAspect="1" noMove="1" noResize="1" noEditPoints="1" noAdjustHandles="1" noChangeArrowheads="1" noChangeShapeType="1" noCrop="1"/>
          </p:cNvPicPr>
          <p:nvPr/>
        </p:nvPicPr>
        <p:blipFill rotWithShape="1">
          <a:blip r:embed="rId2"/>
          <a:srcRect l="3920" t="4701" r="78165" b="86708"/>
          <a:stretch/>
        </p:blipFill>
        <p:spPr>
          <a:xfrm>
            <a:off x="139952" y="216642"/>
            <a:ext cx="2195926" cy="592735"/>
          </a:xfrm>
          <a:prstGeom prst="rect">
            <a:avLst/>
          </a:prstGeom>
        </p:spPr>
      </p:pic>
      <p:sp>
        <p:nvSpPr>
          <p:cNvPr id="8" name="Rounded Rectangle 7">
            <a:extLs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a:off x="0" y="6392487"/>
            <a:ext cx="4202314" cy="465513"/>
          </a:xfrm>
          <a:prstGeom prst="roundRect">
            <a:avLst/>
          </a:prstGeom>
          <a:solidFill>
            <a:srgbClr val="3862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Content Placeholder 2">
            <a:extLst>
              <a:ext uri="{FF2B5EF4-FFF2-40B4-BE49-F238E27FC236}">
                <a16:creationId xmlns:a16="http://schemas.microsoft.com/office/drawing/2014/main" id="{3B42AC82-C11D-75B6-72E3-DFD522622ED2}"/>
              </a:ext>
            </a:extLst>
          </p:cNvPr>
          <p:cNvSpPr>
            <a:spLocks noGrp="1"/>
          </p:cNvSpPr>
          <p:nvPr>
            <p:ph idx="1"/>
          </p:nvPr>
        </p:nvSpPr>
        <p:spPr>
          <a:xfrm>
            <a:off x="737937" y="1254125"/>
            <a:ext cx="10515600" cy="5013074"/>
          </a:xfrm>
        </p:spPr>
        <p:txBody>
          <a:bodyPr vert="horz" lIns="91440" tIns="45720" rIns="91440" bIns="45720" rtlCol="0" anchor="t">
            <a:normAutofit fontScale="85000" lnSpcReduction="10000"/>
          </a:bodyPr>
          <a:lstStyle/>
          <a:p>
            <a:pPr marL="0" indent="0">
              <a:buNone/>
            </a:pPr>
            <a:r>
              <a:rPr lang="en-US">
                <a:latin typeface="Roboto" panose="02000000000000000000" pitchFamily="2" charset="0"/>
                <a:ea typeface="Roboto" panose="02000000000000000000" pitchFamily="2" charset="0"/>
                <a:cs typeface="Roboto" panose="02000000000000000000" pitchFamily="2" charset="0"/>
              </a:rPr>
              <a:t>We are looking for suppliers to work with us to:</a:t>
            </a:r>
          </a:p>
          <a:p>
            <a:pPr marL="457200" indent="-457200"/>
            <a:r>
              <a:rPr lang="en-US">
                <a:latin typeface="Roboto" panose="02000000000000000000" pitchFamily="2" charset="0"/>
                <a:ea typeface="Roboto" panose="02000000000000000000" pitchFamily="2" charset="0"/>
                <a:cs typeface="Roboto" panose="02000000000000000000" pitchFamily="2" charset="0"/>
              </a:rPr>
              <a:t>Develop and inform our service specification together with internal and external stakeholders, people with lived experience and partners</a:t>
            </a:r>
          </a:p>
          <a:p>
            <a:pPr marL="457200" indent="-457200"/>
            <a:r>
              <a:rPr lang="en-US">
                <a:latin typeface="Roboto" panose="02000000000000000000" pitchFamily="2" charset="0"/>
                <a:ea typeface="Roboto" panose="02000000000000000000" pitchFamily="2" charset="0"/>
                <a:cs typeface="Roboto" panose="02000000000000000000" pitchFamily="2" charset="0"/>
              </a:rPr>
              <a:t>Gain valuable information on service model and approaches- what could a high accommodation support service look like and how would the proposed service model best be delivered?</a:t>
            </a:r>
          </a:p>
          <a:p>
            <a:pPr marL="457200" indent="-457200"/>
            <a:r>
              <a:rPr lang="en-US">
                <a:latin typeface="Roboto" panose="02000000000000000000" pitchFamily="2" charset="0"/>
                <a:ea typeface="Roboto" panose="02000000000000000000" pitchFamily="2" charset="0"/>
                <a:cs typeface="Roboto" panose="02000000000000000000" pitchFamily="2" charset="0"/>
              </a:rPr>
              <a:t>How customers can be best supported and what does good look like?</a:t>
            </a:r>
          </a:p>
          <a:p>
            <a:pPr marL="457200" indent="-457200"/>
            <a:r>
              <a:rPr lang="en-US">
                <a:latin typeface="Roboto" panose="02000000000000000000" pitchFamily="2" charset="0"/>
                <a:ea typeface="Roboto" panose="02000000000000000000" pitchFamily="2" charset="0"/>
                <a:cs typeface="Roboto" panose="02000000000000000000" pitchFamily="2" charset="0"/>
              </a:rPr>
              <a:t>Share best practice including benefits and issues on commissioning this type of service</a:t>
            </a:r>
          </a:p>
          <a:p>
            <a:pPr marL="457200" indent="-457200"/>
            <a:r>
              <a:rPr lang="en-US">
                <a:latin typeface="Roboto" panose="02000000000000000000" pitchFamily="2" charset="0"/>
                <a:ea typeface="Roboto" panose="02000000000000000000" pitchFamily="2" charset="0"/>
                <a:cs typeface="Roboto" panose="02000000000000000000" pitchFamily="2" charset="0"/>
              </a:rPr>
              <a:t>Achieve our strategic aims</a:t>
            </a:r>
          </a:p>
          <a:p>
            <a:pPr marL="457200" indent="-457200"/>
            <a:r>
              <a:rPr lang="en-US">
                <a:latin typeface="Roboto" panose="02000000000000000000" pitchFamily="2" charset="0"/>
                <a:ea typeface="Roboto" panose="02000000000000000000" pitchFamily="2" charset="0"/>
                <a:cs typeface="Roboto" panose="02000000000000000000" pitchFamily="2" charset="0"/>
              </a:rPr>
              <a:t>Deliver quality service</a:t>
            </a:r>
          </a:p>
          <a:p>
            <a:pPr marL="457200" indent="-457200"/>
            <a:r>
              <a:rPr lang="en-US">
                <a:latin typeface="Roboto" panose="02000000000000000000" pitchFamily="2" charset="0"/>
                <a:ea typeface="Roboto" panose="02000000000000000000" pitchFamily="2" charset="0"/>
                <a:cs typeface="Roboto" panose="02000000000000000000" pitchFamily="2" charset="0"/>
              </a:rPr>
              <a:t>Achieve Value for Money </a:t>
            </a:r>
          </a:p>
          <a:p>
            <a:pPr marL="457200" indent="-457200"/>
            <a:r>
              <a:rPr lang="en-US">
                <a:latin typeface="Roboto" panose="02000000000000000000" pitchFamily="2" charset="0"/>
                <a:ea typeface="Roboto" panose="02000000000000000000" pitchFamily="2" charset="0"/>
                <a:cs typeface="Roboto" panose="02000000000000000000" pitchFamily="2" charset="0"/>
              </a:rPr>
              <a:t>Outcomes focused service</a:t>
            </a:r>
          </a:p>
          <a:p>
            <a:pPr marL="457200" indent="-457200"/>
            <a:endParaRPr lang="en-US">
              <a:latin typeface="Calibri"/>
              <a:ea typeface="Tahoma"/>
              <a:cs typeface="Calibri"/>
            </a:endParaRPr>
          </a:p>
          <a:p>
            <a:endParaRPr lang="en-GB">
              <a:ea typeface="Tahoma"/>
              <a:cs typeface="Tahoma"/>
            </a:endParaRPr>
          </a:p>
          <a:p>
            <a:pPr lvl="1"/>
            <a:endParaRPr lang="en-GB">
              <a:ea typeface="Tahoma"/>
              <a:cs typeface="Tahoma"/>
            </a:endParaRPr>
          </a:p>
          <a:p>
            <a:pPr lvl="1"/>
            <a:endParaRPr lang="en-GB">
              <a:ea typeface="Tahoma"/>
              <a:cs typeface="Tahoma"/>
            </a:endParaRPr>
          </a:p>
        </p:txBody>
      </p:sp>
    </p:spTree>
    <p:extLst>
      <p:ext uri="{BB962C8B-B14F-4D97-AF65-F5344CB8AC3E}">
        <p14:creationId xmlns:p14="http://schemas.microsoft.com/office/powerpoint/2010/main" val="28950192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a:extLs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a:off x="3035300" y="-2"/>
            <a:ext cx="9156700" cy="831273"/>
          </a:xfrm>
          <a:prstGeom prst="roundRect">
            <a:avLst/>
          </a:prstGeom>
          <a:solidFill>
            <a:srgbClr val="3862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itle 8" descr="What this briefing is about">
            <a:extLst>
              <a:ext uri="{FF2B5EF4-FFF2-40B4-BE49-F238E27FC236}">
                <a16:creationId xmlns:a16="http://schemas.microsoft.com/office/drawing/2014/main" id="{186F4C1E-4980-4053-962B-736D32235737}"/>
              </a:ext>
            </a:extLst>
          </p:cNvPr>
          <p:cNvSpPr txBox="1">
            <a:spLocks noGrp="1" noRot="1" noMove="1" noResize="1" noEditPoints="1" noAdjustHandles="1" noChangeArrowheads="1" noChangeShapeType="1"/>
          </p:cNvSpPr>
          <p:nvPr/>
        </p:nvSpPr>
        <p:spPr>
          <a:xfrm>
            <a:off x="3176617" y="92470"/>
            <a:ext cx="9156699" cy="64633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3600" b="1">
                <a:solidFill>
                  <a:schemeClr val="bg1"/>
                </a:solidFill>
                <a:latin typeface="Roboto" panose="02000000000000000000" pitchFamily="2" charset="0"/>
                <a:ea typeface="Roboto" panose="02000000000000000000" pitchFamily="2" charset="0"/>
                <a:cs typeface="Roboto" panose="02000000000000000000" pitchFamily="2" charset="0"/>
              </a:rPr>
              <a:t>Procurement Process &amp; timescales</a:t>
            </a:r>
          </a:p>
        </p:txBody>
      </p:sp>
      <p:pic>
        <p:nvPicPr>
          <p:cNvPr id="7" name="Picture 6" descr="alt=&quot;&quot;">
            <a:extLst>
              <a:ext uri="{FF2B5EF4-FFF2-40B4-BE49-F238E27FC236}">
                <a16:creationId xmlns:a16="http://schemas.microsoft.com/office/drawing/2014/main" id="{16B60B6C-EA69-344A-8CC9-82BC9110922F}"/>
              </a:ext>
            </a:extLst>
          </p:cNvPr>
          <p:cNvPicPr>
            <a:picLocks noGrp="1" noRot="1" noChangeAspect="1" noMove="1" noResize="1" noEditPoints="1" noAdjustHandles="1" noChangeArrowheads="1" noChangeShapeType="1" noCrop="1"/>
          </p:cNvPicPr>
          <p:nvPr/>
        </p:nvPicPr>
        <p:blipFill rotWithShape="1">
          <a:blip r:embed="rId2"/>
          <a:srcRect l="3920" t="4701" r="78165" b="86708"/>
          <a:stretch/>
        </p:blipFill>
        <p:spPr>
          <a:xfrm>
            <a:off x="139952" y="216642"/>
            <a:ext cx="2195926" cy="592735"/>
          </a:xfrm>
          <a:prstGeom prst="rect">
            <a:avLst/>
          </a:prstGeom>
        </p:spPr>
      </p:pic>
      <p:sp>
        <p:nvSpPr>
          <p:cNvPr id="8" name="Rounded Rectangle 7">
            <a:extLs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a:off x="0" y="6392487"/>
            <a:ext cx="4202314" cy="465513"/>
          </a:xfrm>
          <a:prstGeom prst="roundRect">
            <a:avLst/>
          </a:prstGeom>
          <a:solidFill>
            <a:srgbClr val="3862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a:extLst>
              <a:ext uri="{FF2B5EF4-FFF2-40B4-BE49-F238E27FC236}">
                <a16:creationId xmlns:a16="http://schemas.microsoft.com/office/drawing/2014/main" id="{3BADF654-AC24-2321-60E8-CDFA07BA683E}"/>
              </a:ext>
            </a:extLst>
          </p:cNvPr>
          <p:cNvSpPr>
            <a:spLocks noGrp="1"/>
          </p:cNvSpPr>
          <p:nvPr>
            <p:ph idx="1"/>
          </p:nvPr>
        </p:nvSpPr>
        <p:spPr>
          <a:xfrm>
            <a:off x="737937" y="1254125"/>
            <a:ext cx="10515600" cy="5013074"/>
          </a:xfrm>
        </p:spPr>
        <p:txBody>
          <a:bodyPr vert="horz" lIns="91440" tIns="45720" rIns="91440" bIns="45720" rtlCol="0" anchor="t">
            <a:normAutofit/>
          </a:bodyPr>
          <a:lstStyle/>
          <a:p>
            <a:pPr marL="457200" indent="-457200"/>
            <a:r>
              <a:rPr lang="en-US">
                <a:latin typeface="Roboto" panose="02000000000000000000" pitchFamily="2" charset="0"/>
                <a:ea typeface="Roboto" panose="02000000000000000000" pitchFamily="2" charset="0"/>
                <a:cs typeface="Roboto" panose="02000000000000000000" pitchFamily="2" charset="0"/>
              </a:rPr>
              <a:t>The purpose of this Procurement briefing is to support you through the potential tender process, implement fairness and transparency and create an open networking opportunity for all. </a:t>
            </a:r>
          </a:p>
          <a:p>
            <a:pPr marL="457200" indent="-457200"/>
            <a:endParaRPr lang="en-US">
              <a:latin typeface="Roboto" panose="02000000000000000000" pitchFamily="2" charset="0"/>
              <a:ea typeface="Roboto" panose="02000000000000000000" pitchFamily="2" charset="0"/>
              <a:cs typeface="Roboto" panose="02000000000000000000" pitchFamily="2" charset="0"/>
            </a:endParaRPr>
          </a:p>
          <a:p>
            <a:pPr marL="457200" indent="-457200"/>
            <a:r>
              <a:rPr lang="en-US">
                <a:latin typeface="Roboto" panose="02000000000000000000" pitchFamily="2" charset="0"/>
                <a:ea typeface="Roboto" panose="02000000000000000000" pitchFamily="2" charset="0"/>
                <a:cs typeface="Roboto" panose="02000000000000000000" pitchFamily="2" charset="0"/>
              </a:rPr>
              <a:t>The Council reserves the right to amend what is set out today and any procurement process will be conducted only in accordance with the procurement documents that are published</a:t>
            </a:r>
          </a:p>
          <a:p>
            <a:pPr marL="457200" indent="-457200"/>
            <a:endParaRPr lang="en-US" b="1">
              <a:latin typeface="Calibri"/>
              <a:ea typeface="Tahoma"/>
              <a:cs typeface="Calibri"/>
            </a:endParaRPr>
          </a:p>
          <a:p>
            <a:pPr marL="0" indent="0">
              <a:buNone/>
            </a:pPr>
            <a:endParaRPr lang="en-US" b="1">
              <a:latin typeface="Calibri"/>
              <a:ea typeface="Tahoma"/>
              <a:cs typeface="Calibri"/>
            </a:endParaRPr>
          </a:p>
          <a:p>
            <a:pPr marL="0" indent="0">
              <a:buNone/>
            </a:pPr>
            <a:endParaRPr lang="en-US">
              <a:latin typeface="Calibri"/>
              <a:ea typeface="Tahoma"/>
              <a:cs typeface="Calibri"/>
            </a:endParaRPr>
          </a:p>
          <a:p>
            <a:endParaRPr lang="en-GB">
              <a:ea typeface="Tahoma"/>
              <a:cs typeface="Tahoma"/>
            </a:endParaRPr>
          </a:p>
          <a:p>
            <a:pPr lvl="1"/>
            <a:endParaRPr lang="en-GB">
              <a:ea typeface="Tahoma"/>
              <a:cs typeface="Tahoma"/>
            </a:endParaRPr>
          </a:p>
          <a:p>
            <a:pPr lvl="1"/>
            <a:endParaRPr lang="en-GB">
              <a:ea typeface="Tahoma"/>
              <a:cs typeface="Tahoma"/>
            </a:endParaRPr>
          </a:p>
        </p:txBody>
      </p:sp>
    </p:spTree>
    <p:extLst>
      <p:ext uri="{BB962C8B-B14F-4D97-AF65-F5344CB8AC3E}">
        <p14:creationId xmlns:p14="http://schemas.microsoft.com/office/powerpoint/2010/main" val="32934048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a:extLs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a:off x="3035300" y="-2"/>
            <a:ext cx="9156700" cy="831273"/>
          </a:xfrm>
          <a:prstGeom prst="roundRect">
            <a:avLst/>
          </a:prstGeom>
          <a:solidFill>
            <a:srgbClr val="9D19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itle 8" descr="What this briefing is about">
            <a:extLst>
              <a:ext uri="{FF2B5EF4-FFF2-40B4-BE49-F238E27FC236}">
                <a16:creationId xmlns:a16="http://schemas.microsoft.com/office/drawing/2014/main" id="{186F4C1E-4980-4053-962B-736D32235737}"/>
              </a:ext>
            </a:extLst>
          </p:cNvPr>
          <p:cNvSpPr txBox="1">
            <a:spLocks noGrp="1" noRot="1" noMove="1" noResize="1" noEditPoints="1" noAdjustHandles="1" noChangeArrowheads="1" noChangeShapeType="1"/>
          </p:cNvSpPr>
          <p:nvPr/>
        </p:nvSpPr>
        <p:spPr>
          <a:xfrm>
            <a:off x="3176617" y="92470"/>
            <a:ext cx="9156699" cy="64633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3600" b="1">
                <a:solidFill>
                  <a:schemeClr val="bg1"/>
                </a:solidFill>
                <a:latin typeface="Roboto" panose="02000000000000000000" pitchFamily="2" charset="0"/>
                <a:ea typeface="Roboto" panose="02000000000000000000" pitchFamily="2" charset="0"/>
                <a:cs typeface="Roboto" panose="02000000000000000000" pitchFamily="2" charset="0"/>
              </a:rPr>
              <a:t>Procurement Process &amp; timescales</a:t>
            </a:r>
          </a:p>
        </p:txBody>
      </p:sp>
      <p:pic>
        <p:nvPicPr>
          <p:cNvPr id="7" name="Picture 6" descr="alt=&quot;&quot;">
            <a:extLst>
              <a:ext uri="{FF2B5EF4-FFF2-40B4-BE49-F238E27FC236}">
                <a16:creationId xmlns:a16="http://schemas.microsoft.com/office/drawing/2014/main" id="{16B60B6C-EA69-344A-8CC9-82BC9110922F}"/>
              </a:ext>
            </a:extLst>
          </p:cNvPr>
          <p:cNvPicPr>
            <a:picLocks noGrp="1" noRot="1" noChangeAspect="1" noMove="1" noResize="1" noEditPoints="1" noAdjustHandles="1" noChangeArrowheads="1" noChangeShapeType="1" noCrop="1"/>
          </p:cNvPicPr>
          <p:nvPr/>
        </p:nvPicPr>
        <p:blipFill rotWithShape="1">
          <a:blip r:embed="rId2"/>
          <a:srcRect l="3920" t="4701" r="78165" b="86708"/>
          <a:stretch/>
        </p:blipFill>
        <p:spPr>
          <a:xfrm>
            <a:off x="139952" y="216642"/>
            <a:ext cx="2195926" cy="592735"/>
          </a:xfrm>
          <a:prstGeom prst="rect">
            <a:avLst/>
          </a:prstGeom>
        </p:spPr>
      </p:pic>
      <p:sp>
        <p:nvSpPr>
          <p:cNvPr id="8" name="Rounded Rectangle 7">
            <a:extLs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a:off x="0" y="6392487"/>
            <a:ext cx="4202314" cy="465513"/>
          </a:xfrm>
          <a:prstGeom prst="roundRect">
            <a:avLst/>
          </a:prstGeom>
          <a:solidFill>
            <a:srgbClr val="9D19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a:extLst>
              <a:ext uri="{FF2B5EF4-FFF2-40B4-BE49-F238E27FC236}">
                <a16:creationId xmlns:a16="http://schemas.microsoft.com/office/drawing/2014/main" id="{3BADF654-AC24-2321-60E8-CDFA07BA683E}"/>
              </a:ext>
            </a:extLst>
          </p:cNvPr>
          <p:cNvSpPr>
            <a:spLocks noGrp="1"/>
          </p:cNvSpPr>
          <p:nvPr>
            <p:ph idx="1"/>
          </p:nvPr>
        </p:nvSpPr>
        <p:spPr>
          <a:xfrm>
            <a:off x="737937" y="1254125"/>
            <a:ext cx="10515600" cy="5013074"/>
          </a:xfrm>
        </p:spPr>
        <p:txBody>
          <a:bodyPr vert="horz" lIns="91440" tIns="45720" rIns="91440" bIns="45720" rtlCol="0" anchor="t">
            <a:normAutofit lnSpcReduction="10000"/>
          </a:bodyPr>
          <a:lstStyle/>
          <a:p>
            <a:pPr marL="457200" indent="-457200"/>
            <a:r>
              <a:rPr lang="en-US" dirty="0">
                <a:latin typeface="Roboto"/>
                <a:ea typeface="Roboto"/>
                <a:cs typeface="Roboto"/>
              </a:rPr>
              <a:t>The procurement will follow a compliant procurement process, under the Light Touch Regime under the new Procurement regulations (Procurement Act 2023), and the Council’s Contract Procedure Rules and Constitution. </a:t>
            </a:r>
            <a:endParaRPr lang="en-US" b="1" dirty="0">
              <a:latin typeface="Roboto"/>
              <a:ea typeface="Roboto"/>
              <a:cs typeface="Roboto"/>
            </a:endParaRPr>
          </a:p>
          <a:p>
            <a:pPr marL="457200" indent="-457200"/>
            <a:r>
              <a:rPr lang="en-US" dirty="0">
                <a:latin typeface="Roboto"/>
                <a:ea typeface="Roboto"/>
                <a:cs typeface="Roboto"/>
              </a:rPr>
              <a:t>The contract will be advertised to the market via an open tender.</a:t>
            </a:r>
            <a:endParaRPr lang="en-US" b="1" dirty="0">
              <a:latin typeface="Roboto"/>
              <a:ea typeface="Roboto"/>
              <a:cs typeface="Roboto"/>
            </a:endParaRPr>
          </a:p>
          <a:p>
            <a:pPr marL="457200" indent="-457200"/>
            <a:r>
              <a:rPr lang="en-US" dirty="0">
                <a:latin typeface="Roboto"/>
                <a:ea typeface="Roboto"/>
                <a:cs typeface="Roboto"/>
              </a:rPr>
              <a:t>The opportunity will be advertised on the Council's tendering portal and on the new Central Digital Platform.</a:t>
            </a:r>
          </a:p>
          <a:p>
            <a:pPr marL="457200" indent="-457200"/>
            <a:r>
              <a:rPr lang="en-US" dirty="0">
                <a:latin typeface="Roboto"/>
                <a:ea typeface="Roboto"/>
                <a:cs typeface="Roboto"/>
              </a:rPr>
              <a:t>To access the Supplier Portal to view tender documents and respond to active tenders you must register on both In-tend and the Central Digital Platform. </a:t>
            </a:r>
          </a:p>
          <a:p>
            <a:pPr marL="457200" indent="-457200"/>
            <a:r>
              <a:rPr lang="en-US" dirty="0">
                <a:latin typeface="Roboto"/>
                <a:ea typeface="Roboto"/>
                <a:cs typeface="Roboto"/>
              </a:rPr>
              <a:t> It is free to register.</a:t>
            </a:r>
          </a:p>
          <a:p>
            <a:pPr marL="0" indent="0">
              <a:buNone/>
            </a:pPr>
            <a:endParaRPr lang="en-US" b="1">
              <a:latin typeface="Calibri"/>
              <a:ea typeface="Tahoma"/>
              <a:cs typeface="Calibri"/>
            </a:endParaRPr>
          </a:p>
          <a:p>
            <a:pPr marL="0" indent="0">
              <a:buNone/>
            </a:pPr>
            <a:endParaRPr lang="en-US">
              <a:latin typeface="Calibri"/>
              <a:ea typeface="Tahoma"/>
              <a:cs typeface="Calibri"/>
            </a:endParaRPr>
          </a:p>
          <a:p>
            <a:endParaRPr lang="en-GB">
              <a:ea typeface="Tahoma"/>
              <a:cs typeface="Tahoma"/>
            </a:endParaRPr>
          </a:p>
          <a:p>
            <a:pPr lvl="1"/>
            <a:endParaRPr lang="en-GB">
              <a:ea typeface="Tahoma"/>
              <a:cs typeface="Tahoma"/>
            </a:endParaRPr>
          </a:p>
          <a:p>
            <a:pPr lvl="1"/>
            <a:endParaRPr lang="en-GB">
              <a:ea typeface="Tahoma"/>
              <a:cs typeface="Tahoma"/>
            </a:endParaRPr>
          </a:p>
        </p:txBody>
      </p:sp>
    </p:spTree>
    <p:extLst>
      <p:ext uri="{BB962C8B-B14F-4D97-AF65-F5344CB8AC3E}">
        <p14:creationId xmlns:p14="http://schemas.microsoft.com/office/powerpoint/2010/main" val="26119862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a:extLst>
              <a:ext uri="{C183D7F6-B498-43B3-948B-1728B52AA6E4}">
                <adec:decorative xmlns:adec="http://schemas.microsoft.com/office/drawing/2017/decorative" val="1"/>
              </a:ext>
            </a:extLst>
          </p:cNvPr>
          <p:cNvSpPr/>
          <p:nvPr/>
        </p:nvSpPr>
        <p:spPr>
          <a:xfrm>
            <a:off x="3035300" y="0"/>
            <a:ext cx="9156700" cy="831273"/>
          </a:xfrm>
          <a:prstGeom prst="roundRect">
            <a:avLst/>
          </a:prstGeom>
          <a:solidFill>
            <a:srgbClr val="3862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itle 8" descr="What this briefing is about">
            <a:extLst>
              <a:ext uri="{FF2B5EF4-FFF2-40B4-BE49-F238E27FC236}">
                <a16:creationId xmlns:a16="http://schemas.microsoft.com/office/drawing/2014/main" id="{186F4C1E-4980-4053-962B-736D32235737}"/>
              </a:ext>
            </a:extLst>
          </p:cNvPr>
          <p:cNvSpPr txBox="1">
            <a:spLocks noGrp="1" noRot="1" noMove="1" noResize="1" noEditPoints="1" noAdjustHandles="1" noChangeArrowheads="1" noChangeShapeType="1"/>
          </p:cNvSpPr>
          <p:nvPr/>
        </p:nvSpPr>
        <p:spPr>
          <a:xfrm>
            <a:off x="3168305" y="92470"/>
            <a:ext cx="9156699" cy="64633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3600" b="1">
                <a:solidFill>
                  <a:schemeClr val="bg1"/>
                </a:solidFill>
                <a:latin typeface="Roboto" panose="02000000000000000000" pitchFamily="2" charset="0"/>
                <a:ea typeface="Roboto" panose="02000000000000000000" pitchFamily="2" charset="0"/>
                <a:cs typeface="Roboto" panose="02000000000000000000" pitchFamily="2" charset="0"/>
              </a:rPr>
              <a:t>Welcome and Introductions</a:t>
            </a:r>
          </a:p>
        </p:txBody>
      </p:sp>
      <p:pic>
        <p:nvPicPr>
          <p:cNvPr id="7" name="Picture 6" descr="alt=&quot;&quot;">
            <a:extLst>
              <a:ext uri="{FF2B5EF4-FFF2-40B4-BE49-F238E27FC236}">
                <a16:creationId xmlns:a16="http://schemas.microsoft.com/office/drawing/2014/main" id="{16B60B6C-EA69-344A-8CC9-82BC9110922F}"/>
              </a:ext>
            </a:extLst>
          </p:cNvPr>
          <p:cNvPicPr>
            <a:picLocks noGrp="1" noRot="1" noChangeAspect="1" noMove="1" noResize="1" noEditPoints="1" noAdjustHandles="1" noChangeArrowheads="1" noChangeShapeType="1" noCrop="1"/>
          </p:cNvPicPr>
          <p:nvPr/>
        </p:nvPicPr>
        <p:blipFill rotWithShape="1">
          <a:blip r:embed="rId3"/>
          <a:srcRect l="3920" t="4701" r="78165" b="86708"/>
          <a:stretch/>
        </p:blipFill>
        <p:spPr>
          <a:xfrm>
            <a:off x="139952" y="216642"/>
            <a:ext cx="2195926" cy="592735"/>
          </a:xfrm>
          <a:prstGeom prst="rect">
            <a:avLst/>
          </a:prstGeom>
        </p:spPr>
      </p:pic>
      <p:sp>
        <p:nvSpPr>
          <p:cNvPr id="8" name="Rounded Rectangle 7">
            <a:extLs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a:off x="0" y="6408601"/>
            <a:ext cx="4202314" cy="465513"/>
          </a:xfrm>
          <a:prstGeom prst="roundRect">
            <a:avLst/>
          </a:prstGeom>
          <a:solidFill>
            <a:srgbClr val="3862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a:extLst>
              <a:ext uri="{FF2B5EF4-FFF2-40B4-BE49-F238E27FC236}">
                <a16:creationId xmlns:a16="http://schemas.microsoft.com/office/drawing/2014/main" id="{B701FC6B-B322-470F-85A2-DC1B3B5400EE}"/>
              </a:ext>
            </a:extLst>
          </p:cNvPr>
          <p:cNvSpPr>
            <a:spLocks noGrp="1"/>
          </p:cNvSpPr>
          <p:nvPr>
            <p:ph idx="1"/>
          </p:nvPr>
        </p:nvSpPr>
        <p:spPr>
          <a:xfrm>
            <a:off x="581140" y="1256420"/>
            <a:ext cx="10772660" cy="5159239"/>
          </a:xfrm>
        </p:spPr>
        <p:txBody>
          <a:bodyPr vert="horz" lIns="91440" tIns="45720" rIns="91440" bIns="45720" rtlCol="0" anchor="t">
            <a:normAutofit fontScale="70000" lnSpcReduction="20000"/>
          </a:bodyPr>
          <a:lstStyle/>
          <a:p>
            <a:pPr marL="0" indent="0">
              <a:buNone/>
            </a:pPr>
            <a:r>
              <a:rPr lang="en-US" sz="2000" dirty="0">
                <a:latin typeface="Roboto"/>
                <a:ea typeface="Roboto"/>
                <a:cs typeface="Roboto"/>
              </a:rPr>
              <a:t>Andrea Bushell – Service Manger Commissioning &amp; Performance​</a:t>
            </a:r>
          </a:p>
          <a:p>
            <a:pPr marL="0" indent="0">
              <a:buNone/>
            </a:pPr>
            <a:r>
              <a:rPr lang="en-US" sz="2000" dirty="0">
                <a:latin typeface="Roboto"/>
                <a:ea typeface="Roboto"/>
                <a:cs typeface="Roboto"/>
                <a:hlinkClick r:id="rId4"/>
              </a:rPr>
              <a:t>andrea.bushell@westnorthants.gov.uk</a:t>
            </a:r>
            <a:endParaRPr lang="en-US" sz="2000" dirty="0">
              <a:latin typeface="Roboto"/>
              <a:ea typeface="Roboto"/>
              <a:cs typeface="Roboto"/>
            </a:endParaRPr>
          </a:p>
          <a:p>
            <a:pPr marL="0" indent="0">
              <a:buNone/>
            </a:pPr>
            <a:endParaRPr lang="en-US" sz="2000" dirty="0">
              <a:latin typeface="Roboto" panose="02000000000000000000" pitchFamily="2" charset="0"/>
              <a:ea typeface="Roboto" panose="02000000000000000000" pitchFamily="2" charset="0"/>
              <a:cs typeface="Roboto" panose="02000000000000000000" pitchFamily="2" charset="0"/>
            </a:endParaRPr>
          </a:p>
          <a:p>
            <a:pPr marL="0" indent="0">
              <a:buNone/>
            </a:pPr>
            <a:r>
              <a:rPr lang="en-US" sz="2000" dirty="0">
                <a:latin typeface="Roboto"/>
                <a:ea typeface="Roboto"/>
                <a:cs typeface="Roboto"/>
              </a:rPr>
              <a:t>Precious Williamson- Commissioning Manager​</a:t>
            </a:r>
          </a:p>
          <a:p>
            <a:pPr marL="0" indent="0">
              <a:buNone/>
            </a:pPr>
            <a:r>
              <a:rPr lang="en-US" sz="2000" dirty="0">
                <a:latin typeface="Roboto"/>
                <a:ea typeface="Roboto"/>
                <a:cs typeface="Roboto"/>
                <a:hlinkClick r:id="rId5"/>
              </a:rPr>
              <a:t>Precious.williamson@westnorthants.gov.uk</a:t>
            </a:r>
            <a:endParaRPr lang="en-US" sz="2000" dirty="0">
              <a:latin typeface="Roboto"/>
              <a:ea typeface="Roboto"/>
              <a:cs typeface="Roboto"/>
            </a:endParaRPr>
          </a:p>
          <a:p>
            <a:pPr marL="0" indent="0">
              <a:buNone/>
            </a:pPr>
            <a:endParaRPr lang="en-US" sz="2000" dirty="0">
              <a:latin typeface="Roboto" panose="02000000000000000000" pitchFamily="2" charset="0"/>
              <a:ea typeface="Roboto" panose="02000000000000000000" pitchFamily="2" charset="0"/>
              <a:cs typeface="Roboto" panose="02000000000000000000" pitchFamily="2" charset="0"/>
            </a:endParaRPr>
          </a:p>
          <a:p>
            <a:pPr marL="0" indent="0">
              <a:buNone/>
            </a:pPr>
            <a:r>
              <a:rPr lang="en-US" sz="2000" dirty="0">
                <a:latin typeface="Roboto"/>
                <a:ea typeface="Roboto"/>
                <a:cs typeface="Roboto"/>
              </a:rPr>
              <a:t>Khyati Vaughan- Housing Strategy Officer</a:t>
            </a:r>
            <a:endParaRPr lang="en-US" sz="2000" dirty="0">
              <a:latin typeface="Roboto" panose="02000000000000000000" pitchFamily="2" charset="0"/>
              <a:ea typeface="Roboto" panose="02000000000000000000" pitchFamily="2" charset="0"/>
              <a:cs typeface="Roboto" panose="02000000000000000000" pitchFamily="2" charset="0"/>
            </a:endParaRPr>
          </a:p>
          <a:p>
            <a:pPr marL="0" indent="0">
              <a:buNone/>
            </a:pPr>
            <a:r>
              <a:rPr lang="en-US" sz="2000" dirty="0">
                <a:latin typeface="Roboto"/>
                <a:ea typeface="Roboto"/>
                <a:cs typeface="Roboto"/>
                <a:hlinkClick r:id="rId6"/>
              </a:rPr>
              <a:t>Khyati.Vaughan@westnorthants.gov.uk</a:t>
            </a:r>
            <a:endParaRPr lang="en-US" sz="2000" dirty="0">
              <a:latin typeface="Roboto" panose="02000000000000000000" pitchFamily="2" charset="0"/>
              <a:ea typeface="Roboto" panose="02000000000000000000" pitchFamily="2" charset="0"/>
              <a:cs typeface="Roboto" panose="02000000000000000000" pitchFamily="2" charset="0"/>
            </a:endParaRPr>
          </a:p>
          <a:p>
            <a:pPr marL="0" indent="0">
              <a:buNone/>
            </a:pPr>
            <a:endParaRPr lang="en-US" sz="2000" dirty="0">
              <a:latin typeface="Roboto" panose="02000000000000000000" pitchFamily="2" charset="0"/>
              <a:ea typeface="Roboto" panose="02000000000000000000" pitchFamily="2" charset="0"/>
              <a:cs typeface="Roboto" panose="02000000000000000000" pitchFamily="2" charset="0"/>
            </a:endParaRPr>
          </a:p>
          <a:p>
            <a:pPr marL="0" indent="0">
              <a:buNone/>
            </a:pPr>
            <a:r>
              <a:rPr lang="en-US" sz="2000" dirty="0">
                <a:latin typeface="Roboto"/>
                <a:ea typeface="Roboto"/>
                <a:cs typeface="Roboto"/>
              </a:rPr>
              <a:t>Jacqueline Brooks- Housing Services Manager </a:t>
            </a:r>
          </a:p>
          <a:p>
            <a:pPr marL="0" indent="0">
              <a:buNone/>
            </a:pPr>
            <a:r>
              <a:rPr lang="en-US" sz="2000" dirty="0">
                <a:latin typeface="Roboto"/>
                <a:ea typeface="Roboto"/>
                <a:cs typeface="Roboto"/>
                <a:hlinkClick r:id="rId7"/>
              </a:rPr>
              <a:t>jacqueline.brooks@westnorthants.gov.uk</a:t>
            </a:r>
            <a:endParaRPr lang="en-US" sz="2000" dirty="0">
              <a:latin typeface="Roboto"/>
              <a:ea typeface="Roboto"/>
              <a:cs typeface="Roboto"/>
            </a:endParaRPr>
          </a:p>
          <a:p>
            <a:pPr marL="0" indent="0">
              <a:buNone/>
            </a:pPr>
            <a:endParaRPr lang="en-US" sz="2000" dirty="0">
              <a:latin typeface="Roboto"/>
              <a:ea typeface="Roboto"/>
              <a:cs typeface="Roboto"/>
            </a:endParaRPr>
          </a:p>
          <a:p>
            <a:pPr marL="0" indent="0">
              <a:buNone/>
            </a:pPr>
            <a:r>
              <a:rPr lang="en-US" sz="2000" dirty="0">
                <a:latin typeface="Roboto"/>
                <a:ea typeface="Roboto"/>
                <a:cs typeface="Roboto"/>
              </a:rPr>
              <a:t>Kayley Lakin – Procurement Business Partner</a:t>
            </a:r>
          </a:p>
          <a:p>
            <a:pPr marL="0" indent="0">
              <a:buNone/>
            </a:pPr>
            <a:r>
              <a:rPr lang="en-US" sz="2000" dirty="0">
                <a:latin typeface="Roboto"/>
                <a:ea typeface="Roboto"/>
                <a:cs typeface="Roboto"/>
                <a:hlinkClick r:id="rId8"/>
              </a:rPr>
              <a:t>Kayley.lakin@westnorthants.gov.uk</a:t>
            </a:r>
            <a:r>
              <a:rPr lang="en-US" sz="2000" dirty="0">
                <a:latin typeface="Roboto"/>
                <a:ea typeface="Roboto"/>
                <a:cs typeface="Roboto"/>
              </a:rPr>
              <a:t> </a:t>
            </a:r>
          </a:p>
          <a:p>
            <a:pPr marL="0" indent="0">
              <a:buNone/>
            </a:pPr>
            <a:endParaRPr lang="en-US" sz="2000" dirty="0">
              <a:latin typeface="Roboto"/>
              <a:ea typeface="Roboto"/>
              <a:cs typeface="Roboto"/>
            </a:endParaRPr>
          </a:p>
          <a:p>
            <a:pPr marL="0" indent="0">
              <a:buNone/>
            </a:pPr>
            <a:endParaRPr lang="en-US" sz="2000" dirty="0">
              <a:latin typeface="Roboto"/>
              <a:ea typeface="Roboto"/>
              <a:cs typeface="Roboto"/>
            </a:endParaRPr>
          </a:p>
          <a:p>
            <a:pPr marL="0" indent="0">
              <a:buNone/>
            </a:pPr>
            <a:endParaRPr lang="en-US" sz="2000" dirty="0">
              <a:ea typeface="Tahoma"/>
              <a:cs typeface="Tahoma"/>
            </a:endParaRPr>
          </a:p>
          <a:p>
            <a:pPr marL="0" indent="0">
              <a:buNone/>
            </a:pPr>
            <a:r>
              <a:rPr lang="en-US" sz="2000" dirty="0">
                <a:ea typeface="Tahoma"/>
                <a:cs typeface="Tahoma"/>
              </a:rPr>
              <a:t> ​</a:t>
            </a:r>
          </a:p>
          <a:p>
            <a:pPr marL="0" indent="0">
              <a:buNone/>
            </a:pPr>
            <a:endParaRPr lang="en-US" sz="2000" dirty="0">
              <a:ea typeface="Tahoma"/>
              <a:cs typeface="Tahoma"/>
            </a:endParaRPr>
          </a:p>
          <a:p>
            <a:pPr marL="0" indent="0">
              <a:buNone/>
            </a:pPr>
            <a:endParaRPr lang="en-GB" dirty="0">
              <a:ea typeface="Tahoma"/>
              <a:cs typeface="Tahoma"/>
            </a:endParaRPr>
          </a:p>
          <a:p>
            <a:endParaRPr lang="en-GB" dirty="0">
              <a:ea typeface="Tahoma"/>
              <a:cs typeface="Tahoma"/>
            </a:endParaRPr>
          </a:p>
          <a:p>
            <a:endParaRPr lang="en-GB" dirty="0">
              <a:ea typeface="Tahoma"/>
              <a:cs typeface="Tahoma"/>
            </a:endParaRPr>
          </a:p>
          <a:p>
            <a:pPr lvl="1"/>
            <a:endParaRPr lang="en-GB" dirty="0">
              <a:ea typeface="Tahoma"/>
              <a:cs typeface="Tahoma"/>
            </a:endParaRPr>
          </a:p>
        </p:txBody>
      </p:sp>
    </p:spTree>
    <p:extLst>
      <p:ext uri="{BB962C8B-B14F-4D97-AF65-F5344CB8AC3E}">
        <p14:creationId xmlns:p14="http://schemas.microsoft.com/office/powerpoint/2010/main" val="2462942432"/>
      </p:ext>
    </p:extLst>
  </p:cSld>
  <p:clrMapOvr>
    <a:masterClrMapping/>
  </p:clrMapOvr>
  <p:extLst>
    <p:ext uri="{6950BFC3-D8DA-4A85-94F7-54DA5524770B}">
      <p188:commentRel xmlns:p188="http://schemas.microsoft.com/office/powerpoint/2018/8/main" r:id="rId2"/>
    </p:ext>
  </p:extLs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a:extLst>
              <a:ext uri="{C183D7F6-B498-43B3-948B-1728B52AA6E4}">
                <adec:decorative xmlns:adec="http://schemas.microsoft.com/office/drawing/2017/decorative" val="1"/>
              </a:ext>
            </a:extLst>
          </p:cNvPr>
          <p:cNvSpPr/>
          <p:nvPr/>
        </p:nvSpPr>
        <p:spPr>
          <a:xfrm>
            <a:off x="2809702" y="-82054"/>
            <a:ext cx="9509760" cy="831273"/>
          </a:xfrm>
          <a:prstGeom prst="roundRect">
            <a:avLst/>
          </a:prstGeom>
          <a:solidFill>
            <a:srgbClr val="6C9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itle 8" descr="What this briefing is about">
            <a:extLst>
              <a:ext uri="{FF2B5EF4-FFF2-40B4-BE49-F238E27FC236}">
                <a16:creationId xmlns:a16="http://schemas.microsoft.com/office/drawing/2014/main" id="{186F4C1E-4980-4053-962B-736D32235737}"/>
              </a:ext>
            </a:extLst>
          </p:cNvPr>
          <p:cNvSpPr txBox="1">
            <a:spLocks noGrp="1"/>
          </p:cNvSpPr>
          <p:nvPr>
            <p:ph type="title" idx="4294967295"/>
          </p:nvPr>
        </p:nvSpPr>
        <p:spPr>
          <a:xfrm>
            <a:off x="3035300" y="70338"/>
            <a:ext cx="9156699" cy="113877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00000"/>
              </a:lnSpc>
              <a:spcBef>
                <a:spcPts val="0"/>
              </a:spcBef>
              <a:defRPr/>
            </a:pPr>
            <a:r>
              <a:rPr lang="en-GB" sz="4000" b="1" i="0">
                <a:solidFill>
                  <a:srgbClr val="000000"/>
                </a:solidFill>
                <a:effectLst/>
                <a:latin typeface="Roboto" panose="02000000000000000000" pitchFamily="2" charset="0"/>
              </a:rPr>
              <a:t>Indicative Timelines ….</a:t>
            </a:r>
            <a:br>
              <a:rPr lang="en-GB" sz="2800">
                <a:solidFill>
                  <a:schemeClr val="bg1"/>
                </a:solidFill>
                <a:latin typeface="Tahoma" panose="020B0604030504040204" pitchFamily="34" charset="0"/>
                <a:ea typeface="Tahoma" panose="020B0604030504040204" pitchFamily="34" charset="0"/>
                <a:cs typeface="Tahoma" panose="020B0604030504040204" pitchFamily="34" charset="0"/>
              </a:rPr>
            </a:br>
            <a:endParaRPr kumimoji="0" lang="en-GB" sz="2800" b="1" i="0" u="none" strike="noStrike" kern="1200" cap="none" spc="0" normalizeH="0" baseline="0" noProof="0">
              <a:ln>
                <a:noFill/>
              </a:ln>
              <a:solidFill>
                <a:schemeClr val="bg1"/>
              </a:solidFill>
              <a:effectLst/>
              <a:uLnTx/>
              <a:uFillTx/>
              <a:latin typeface="Tahoma" panose="020B0604030504040204" pitchFamily="34" charset="0"/>
              <a:ea typeface="Tahoma" panose="020B0604030504040204" pitchFamily="34" charset="0"/>
              <a:cs typeface="Tahoma" panose="020B0604030504040204" pitchFamily="34" charset="0"/>
            </a:endParaRPr>
          </a:p>
        </p:txBody>
      </p:sp>
      <p:pic>
        <p:nvPicPr>
          <p:cNvPr id="11" name="Picture 10" descr="alt=&quot;&quot;">
            <a:extLst>
              <a:ext uri="{FF2B5EF4-FFF2-40B4-BE49-F238E27FC236}">
                <a16:creationId xmlns:a16="http://schemas.microsoft.com/office/drawing/2014/main" id="{16B60B6C-EA69-344A-8CC9-82BC9110922F}"/>
              </a:ext>
            </a:extLst>
          </p:cNvPr>
          <p:cNvPicPr>
            <a:picLocks noChangeAspect="1"/>
          </p:cNvPicPr>
          <p:nvPr/>
        </p:nvPicPr>
        <p:blipFill rotWithShape="1">
          <a:blip r:embed="rId3"/>
          <a:srcRect l="3485" r="80967" b="84584"/>
          <a:stretch/>
        </p:blipFill>
        <p:spPr>
          <a:xfrm>
            <a:off x="424543" y="-9808"/>
            <a:ext cx="1894114" cy="1057212"/>
          </a:xfrm>
          <a:prstGeom prst="rect">
            <a:avLst/>
          </a:prstGeom>
        </p:spPr>
      </p:pic>
      <p:sp>
        <p:nvSpPr>
          <p:cNvPr id="12" name="Rounded Rectangle 11" descr="alt=&quot;&quot;"/>
          <p:cNvSpPr/>
          <p:nvPr/>
        </p:nvSpPr>
        <p:spPr>
          <a:xfrm>
            <a:off x="-66500" y="6450676"/>
            <a:ext cx="4023360" cy="407324"/>
          </a:xfrm>
          <a:prstGeom prst="roundRect">
            <a:avLst/>
          </a:prstGeom>
          <a:solidFill>
            <a:srgbClr val="6C9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descr="To provide you with further information about:&#10;&#10;Our Future Ways of Working approach&#10;Office optimisation and rationalisation – why we are currently reviewing our properties&#10;The first phase of our review and future plans for Daventry&#10;Next steps and the opportunity for you to &#10;ask questions&#10;"/>
          <p:cNvSpPr txBox="1"/>
          <p:nvPr/>
        </p:nvSpPr>
        <p:spPr>
          <a:xfrm>
            <a:off x="665504" y="901611"/>
            <a:ext cx="9554029" cy="7017306"/>
          </a:xfrm>
          <a:prstGeom prst="rect">
            <a:avLst/>
          </a:prstGeom>
          <a:noFill/>
        </p:spPr>
        <p:txBody>
          <a:bodyPr wrap="square" lIns="91440" tIns="45720" rIns="91440" bIns="45720" rtlCol="0" anchor="t">
            <a:spAutoFit/>
          </a:bodyPr>
          <a:lstStyle/>
          <a:p>
            <a:r>
              <a:rPr lang="en-GB" sz="2400" b="1" dirty="0">
                <a:latin typeface="Roboto"/>
                <a:ea typeface="Roboto"/>
                <a:cs typeface="Roboto"/>
              </a:rPr>
              <a:t>Anticipated timelines</a:t>
            </a:r>
          </a:p>
          <a:p>
            <a:endParaRPr lang="en-GB" sz="2400" b="1">
              <a:latin typeface="Roboto" panose="02000000000000000000" pitchFamily="2" charset="0"/>
              <a:ea typeface="Roboto" panose="02000000000000000000" pitchFamily="2" charset="0"/>
              <a:cs typeface="Roboto" panose="02000000000000000000" pitchFamily="2" charset="0"/>
            </a:endParaRPr>
          </a:p>
          <a:p>
            <a:r>
              <a:rPr lang="en-GB" sz="2400" dirty="0">
                <a:latin typeface="Roboto"/>
                <a:ea typeface="Roboto"/>
                <a:cs typeface="Roboto"/>
              </a:rPr>
              <a:t>Follow up Market Engagement Workshops: Spring 2025</a:t>
            </a:r>
          </a:p>
          <a:p>
            <a:endParaRPr lang="en-GB" sz="2400" b="1">
              <a:latin typeface="Roboto" panose="02000000000000000000" pitchFamily="2" charset="0"/>
              <a:ea typeface="Roboto" panose="02000000000000000000" pitchFamily="2" charset="0"/>
              <a:cs typeface="Roboto" panose="02000000000000000000" pitchFamily="2" charset="0"/>
            </a:endParaRPr>
          </a:p>
          <a:p>
            <a:r>
              <a:rPr lang="en-GB" sz="2400" dirty="0">
                <a:latin typeface="Roboto"/>
                <a:ea typeface="Roboto"/>
                <a:cs typeface="Roboto"/>
              </a:rPr>
              <a:t>Publication: Summer 2025</a:t>
            </a:r>
            <a:endParaRPr lang="en-GB" sz="2400" dirty="0">
              <a:effectLst/>
              <a:latin typeface="Roboto"/>
              <a:ea typeface="Roboto"/>
              <a:cs typeface="Roboto"/>
            </a:endParaRPr>
          </a:p>
          <a:p>
            <a:endParaRPr lang="en-GB" sz="2400">
              <a:latin typeface="Roboto" panose="02000000000000000000" pitchFamily="2" charset="0"/>
              <a:ea typeface="Roboto" panose="02000000000000000000" pitchFamily="2" charset="0"/>
              <a:cs typeface="Roboto" panose="02000000000000000000" pitchFamily="2" charset="0"/>
            </a:endParaRPr>
          </a:p>
          <a:p>
            <a:r>
              <a:rPr lang="en-GB" sz="2400" dirty="0">
                <a:latin typeface="Roboto"/>
                <a:ea typeface="Roboto"/>
                <a:cs typeface="Roboto"/>
              </a:rPr>
              <a:t>Submission date: Summer 2025</a:t>
            </a:r>
          </a:p>
          <a:p>
            <a:endParaRPr lang="en-GB" sz="2400">
              <a:latin typeface="Roboto" panose="02000000000000000000" pitchFamily="2" charset="0"/>
              <a:ea typeface="Roboto" panose="02000000000000000000" pitchFamily="2" charset="0"/>
              <a:cs typeface="Roboto" panose="02000000000000000000" pitchFamily="2" charset="0"/>
            </a:endParaRPr>
          </a:p>
          <a:p>
            <a:r>
              <a:rPr lang="en-GB" sz="2400" dirty="0">
                <a:latin typeface="Roboto"/>
                <a:ea typeface="Roboto"/>
                <a:cs typeface="Roboto"/>
              </a:rPr>
              <a:t>Contract Award: Autumn 2025</a:t>
            </a:r>
          </a:p>
          <a:p>
            <a:endParaRPr lang="en-GB" sz="2400">
              <a:latin typeface="Roboto" panose="02000000000000000000" pitchFamily="2" charset="0"/>
              <a:ea typeface="Roboto" panose="02000000000000000000" pitchFamily="2" charset="0"/>
              <a:cs typeface="Roboto" panose="02000000000000000000" pitchFamily="2" charset="0"/>
            </a:endParaRPr>
          </a:p>
          <a:p>
            <a:r>
              <a:rPr lang="en-GB" sz="2400" dirty="0">
                <a:latin typeface="Roboto"/>
                <a:ea typeface="Roboto"/>
                <a:cs typeface="Roboto"/>
              </a:rPr>
              <a:t>Mobilisation: Autumn 2025</a:t>
            </a:r>
            <a:endParaRPr lang="en-GB" sz="2400" dirty="0">
              <a:effectLst/>
              <a:latin typeface="Roboto"/>
              <a:ea typeface="Roboto"/>
              <a:cs typeface="Roboto"/>
            </a:endParaRPr>
          </a:p>
          <a:p>
            <a:endParaRPr lang="en-GB" sz="2400">
              <a:latin typeface="Roboto" panose="02000000000000000000" pitchFamily="2" charset="0"/>
              <a:ea typeface="Roboto" panose="02000000000000000000" pitchFamily="2" charset="0"/>
              <a:cs typeface="Roboto" panose="02000000000000000000" pitchFamily="2" charset="0"/>
            </a:endParaRPr>
          </a:p>
          <a:p>
            <a:r>
              <a:rPr lang="en-GB" sz="2400" dirty="0">
                <a:latin typeface="Roboto"/>
                <a:ea typeface="Roboto"/>
                <a:cs typeface="Roboto"/>
              </a:rPr>
              <a:t>Contract Start date: Winter 2025</a:t>
            </a:r>
          </a:p>
          <a:p>
            <a:endParaRPr lang="en-US" sz="900">
              <a:latin typeface="Roboto" panose="02000000000000000000" pitchFamily="2" charset="0"/>
              <a:ea typeface="Roboto" panose="02000000000000000000" pitchFamily="2" charset="0"/>
              <a:cs typeface="Roboto" panose="02000000000000000000" pitchFamily="2" charset="0"/>
            </a:endParaRPr>
          </a:p>
          <a:p>
            <a:r>
              <a:rPr lang="en-US" sz="1000" b="1" dirty="0">
                <a:latin typeface="Roboto"/>
                <a:ea typeface="Roboto"/>
                <a:cs typeface="Roboto"/>
              </a:rPr>
              <a:t>These timescales are indicative only and are subject to change at the Council's sole discretion. Any significant changes to the procurement timetable during the tender process shall be notified to all Tenderers as soon as practicable. Changes to these timescales will be notified to Tenderers via the means of the online discussions function within the e-Tendering system when the tender is live. Dates communicated to Tenderers via these means take precedent over the dates listed in the above table.</a:t>
            </a:r>
          </a:p>
          <a:p>
            <a:endParaRPr lang="en-GB" sz="2000">
              <a:latin typeface="Roboto" panose="02000000000000000000" pitchFamily="2" charset="0"/>
              <a:ea typeface="Roboto" panose="02000000000000000000" pitchFamily="2" charset="0"/>
              <a:cs typeface="Roboto" panose="02000000000000000000" pitchFamily="2" charset="0"/>
            </a:endParaRPr>
          </a:p>
          <a:p>
            <a:endParaRPr lang="en-GB" sz="2000">
              <a:latin typeface="Tahoma"/>
              <a:ea typeface="Tahoma"/>
              <a:cs typeface="Tahoma"/>
            </a:endParaRPr>
          </a:p>
          <a:p>
            <a:endParaRPr lang="en-GB" sz="2000">
              <a:latin typeface="Tahoma"/>
              <a:ea typeface="Tahoma"/>
              <a:cs typeface="Tahoma"/>
            </a:endParaRPr>
          </a:p>
          <a:p>
            <a:endParaRPr lang="en-GB" sz="200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3670721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a:extLs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a:off x="3035300" y="-2"/>
            <a:ext cx="9156700" cy="831273"/>
          </a:xfrm>
          <a:prstGeom prst="roundRect">
            <a:avLst/>
          </a:prstGeom>
          <a:solidFill>
            <a:srgbClr val="3862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itle 8" descr="What this briefing is about">
            <a:extLst>
              <a:ext uri="{FF2B5EF4-FFF2-40B4-BE49-F238E27FC236}">
                <a16:creationId xmlns:a16="http://schemas.microsoft.com/office/drawing/2014/main" id="{186F4C1E-4980-4053-962B-736D32235737}"/>
              </a:ext>
            </a:extLst>
          </p:cNvPr>
          <p:cNvSpPr txBox="1">
            <a:spLocks noGrp="1" noRot="1" noMove="1" noResize="1" noEditPoints="1" noAdjustHandles="1" noChangeArrowheads="1" noChangeShapeType="1"/>
          </p:cNvSpPr>
          <p:nvPr/>
        </p:nvSpPr>
        <p:spPr>
          <a:xfrm>
            <a:off x="3168305" y="92470"/>
            <a:ext cx="9156699" cy="5847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3200" b="1">
                <a:solidFill>
                  <a:schemeClr val="bg1"/>
                </a:solidFill>
                <a:latin typeface="Roboto" panose="02000000000000000000" pitchFamily="2" charset="0"/>
                <a:ea typeface="Roboto" panose="02000000000000000000" pitchFamily="2" charset="0"/>
                <a:cs typeface="Roboto" panose="02000000000000000000" pitchFamily="2" charset="0"/>
              </a:rPr>
              <a:t>What are not doing and (why)…</a:t>
            </a:r>
          </a:p>
        </p:txBody>
      </p:sp>
      <p:pic>
        <p:nvPicPr>
          <p:cNvPr id="7" name="Picture 6" descr="alt=&quot;&quot;">
            <a:extLst>
              <a:ext uri="{FF2B5EF4-FFF2-40B4-BE49-F238E27FC236}">
                <a16:creationId xmlns:a16="http://schemas.microsoft.com/office/drawing/2014/main" id="{16B60B6C-EA69-344A-8CC9-82BC9110922F}"/>
              </a:ext>
            </a:extLst>
          </p:cNvPr>
          <p:cNvPicPr>
            <a:picLocks noGrp="1" noRot="1" noChangeAspect="1" noMove="1" noResize="1" noEditPoints="1" noAdjustHandles="1" noChangeArrowheads="1" noChangeShapeType="1" noCrop="1"/>
          </p:cNvPicPr>
          <p:nvPr/>
        </p:nvPicPr>
        <p:blipFill rotWithShape="1">
          <a:blip r:embed="rId2"/>
          <a:srcRect l="3920" t="4701" r="78165" b="86708"/>
          <a:stretch/>
        </p:blipFill>
        <p:spPr>
          <a:xfrm>
            <a:off x="139952" y="216642"/>
            <a:ext cx="2195926" cy="592735"/>
          </a:xfrm>
          <a:prstGeom prst="rect">
            <a:avLst/>
          </a:prstGeom>
        </p:spPr>
      </p:pic>
      <p:sp>
        <p:nvSpPr>
          <p:cNvPr id="8" name="Rounded Rectangle 7">
            <a:extLs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a:off x="0" y="6392487"/>
            <a:ext cx="4202314" cy="465513"/>
          </a:xfrm>
          <a:prstGeom prst="roundRect">
            <a:avLst/>
          </a:prstGeom>
          <a:solidFill>
            <a:srgbClr val="3862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a:extLst>
              <a:ext uri="{FF2B5EF4-FFF2-40B4-BE49-F238E27FC236}">
                <a16:creationId xmlns:a16="http://schemas.microsoft.com/office/drawing/2014/main" id="{31A2F6AE-CD92-FCAC-AB96-3E5D5E5238A0}"/>
              </a:ext>
            </a:extLst>
          </p:cNvPr>
          <p:cNvSpPr>
            <a:spLocks noGrp="1"/>
          </p:cNvSpPr>
          <p:nvPr>
            <p:ph idx="1"/>
          </p:nvPr>
        </p:nvSpPr>
        <p:spPr>
          <a:xfrm>
            <a:off x="838200" y="1825625"/>
            <a:ext cx="10515600" cy="4351338"/>
          </a:xfrm>
        </p:spPr>
        <p:txBody>
          <a:bodyPr vert="horz" lIns="91440" tIns="45720" rIns="91440" bIns="45720" rtlCol="0" anchor="t">
            <a:normAutofit/>
          </a:bodyPr>
          <a:lstStyle/>
          <a:p>
            <a:endParaRPr lang="en-US" sz="2000">
              <a:ea typeface="Tahoma"/>
              <a:cs typeface="Calibri"/>
            </a:endParaRPr>
          </a:p>
          <a:p>
            <a:pPr lvl="1"/>
            <a:endParaRPr lang="en-GB">
              <a:ea typeface="Tahoma"/>
              <a:cs typeface="Tahoma"/>
            </a:endParaRPr>
          </a:p>
          <a:p>
            <a:pPr lvl="1"/>
            <a:endParaRPr lang="en-GB">
              <a:ea typeface="Tahoma"/>
              <a:cs typeface="Tahoma"/>
            </a:endParaRPr>
          </a:p>
        </p:txBody>
      </p:sp>
      <p:sp>
        <p:nvSpPr>
          <p:cNvPr id="6" name="Content Placeholder 2">
            <a:extLst>
              <a:ext uri="{FF2B5EF4-FFF2-40B4-BE49-F238E27FC236}">
                <a16:creationId xmlns:a16="http://schemas.microsoft.com/office/drawing/2014/main" id="{F8FB842F-A102-B7F9-CAC6-2705BD63E765}"/>
              </a:ext>
            </a:extLst>
          </p:cNvPr>
          <p:cNvSpPr txBox="1">
            <a:spLocks/>
          </p:cNvSpPr>
          <p:nvPr/>
        </p:nvSpPr>
        <p:spPr>
          <a:xfrm>
            <a:off x="920416" y="1336341"/>
            <a:ext cx="10515600" cy="5065713"/>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latin typeface="Roboto"/>
                <a:ea typeface="Roboto"/>
                <a:cs typeface="Roboto"/>
              </a:rPr>
              <a:t>Questions posed during this event will be collated and responded to via Contracts Finder in an </a:t>
            </a:r>
            <a:r>
              <a:rPr lang="en-US" dirty="0" err="1">
                <a:latin typeface="Roboto"/>
                <a:ea typeface="Roboto"/>
                <a:cs typeface="Roboto"/>
              </a:rPr>
              <a:t>anonymised</a:t>
            </a:r>
            <a:r>
              <a:rPr lang="en-US" dirty="0">
                <a:latin typeface="Roboto"/>
                <a:ea typeface="Roboto"/>
                <a:cs typeface="Roboto"/>
              </a:rPr>
              <a:t> format</a:t>
            </a:r>
          </a:p>
          <a:p>
            <a:r>
              <a:rPr lang="en-US" dirty="0">
                <a:latin typeface="Roboto"/>
                <a:ea typeface="Roboto"/>
                <a:cs typeface="Roboto"/>
              </a:rPr>
              <a:t>Any communication related procurement process after this event must be directed through the portal, answers will be published unless commercially sensitive</a:t>
            </a:r>
          </a:p>
          <a:p>
            <a:r>
              <a:rPr lang="en-US" dirty="0">
                <a:latin typeface="Roboto"/>
                <a:ea typeface="Roboto"/>
                <a:cs typeface="Roboto"/>
              </a:rPr>
              <a:t>Look out for the survey, questionnaires and follow up engagement events in 2025</a:t>
            </a:r>
          </a:p>
          <a:p>
            <a:pPr marL="0" indent="0">
              <a:buNone/>
            </a:pPr>
            <a:endParaRPr lang="en-US">
              <a:ea typeface="Tahoma"/>
              <a:cs typeface="Calibri"/>
            </a:endParaRPr>
          </a:p>
          <a:p>
            <a:endParaRPr lang="en-GB">
              <a:ea typeface="Tahoma"/>
              <a:cs typeface="Tahoma"/>
            </a:endParaRPr>
          </a:p>
          <a:p>
            <a:endParaRPr lang="en-GB">
              <a:ea typeface="Tahoma"/>
              <a:cs typeface="Tahoma"/>
            </a:endParaRPr>
          </a:p>
          <a:p>
            <a:pPr lvl="1"/>
            <a:endParaRPr lang="en-GB">
              <a:ea typeface="Tahoma"/>
              <a:cs typeface="Tahoma"/>
            </a:endParaRPr>
          </a:p>
          <a:p>
            <a:pPr lvl="1"/>
            <a:endParaRPr lang="en-GB">
              <a:ea typeface="Tahoma"/>
              <a:cs typeface="Tahoma"/>
            </a:endParaRPr>
          </a:p>
        </p:txBody>
      </p:sp>
    </p:spTree>
    <p:extLst>
      <p:ext uri="{BB962C8B-B14F-4D97-AF65-F5344CB8AC3E}">
        <p14:creationId xmlns:p14="http://schemas.microsoft.com/office/powerpoint/2010/main" val="36247787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4">
            <a:extLst>
              <a:ext uri="{FF2B5EF4-FFF2-40B4-BE49-F238E27FC236}">
                <a16:creationId xmlns:a16="http://schemas.microsoft.com/office/drawing/2014/main" id="{F2E3EAA2-6926-4F12-A0FA-562D49C0D445}"/>
              </a:ext>
              <a:ext uri="{C183D7F6-B498-43B3-948B-1728B52AA6E4}">
                <adec:decorative xmlns:adec="http://schemas.microsoft.com/office/drawing/2017/decorative" val="1"/>
              </a:ext>
            </a:extLst>
          </p:cNvPr>
          <p:cNvSpPr txBox="1">
            <a:spLocks/>
          </p:cNvSpPr>
          <p:nvPr/>
        </p:nvSpPr>
        <p:spPr>
          <a:xfrm>
            <a:off x="424543" y="1139638"/>
            <a:ext cx="8796139" cy="3080035"/>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spcBef>
                <a:spcPts val="1600"/>
              </a:spcBef>
            </a:pPr>
            <a:endParaRPr lang="en-GB">
              <a:latin typeface="Tahoma" panose="020B0604030504040204" pitchFamily="34" charset="0"/>
              <a:ea typeface="Tahoma" panose="020B0604030504040204" pitchFamily="34" charset="0"/>
              <a:cs typeface="Tahoma" panose="020B0604030504040204" pitchFamily="34" charset="0"/>
            </a:endParaRPr>
          </a:p>
        </p:txBody>
      </p:sp>
      <p:sp>
        <p:nvSpPr>
          <p:cNvPr id="6" name="Rounded Rectangle 5">
            <a:extLst>
              <a:ext uri="{C183D7F6-B498-43B3-948B-1728B52AA6E4}">
                <adec:decorative xmlns:adec="http://schemas.microsoft.com/office/drawing/2017/decorative" val="1"/>
              </a:ext>
            </a:extLst>
          </p:cNvPr>
          <p:cNvSpPr/>
          <p:nvPr/>
        </p:nvSpPr>
        <p:spPr>
          <a:xfrm>
            <a:off x="2809702" y="-82054"/>
            <a:ext cx="9509760" cy="831273"/>
          </a:xfrm>
          <a:prstGeom prst="roundRect">
            <a:avLst/>
          </a:prstGeom>
          <a:solidFill>
            <a:srgbClr val="9D19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itle 8" descr="What this briefing is about">
            <a:extLst>
              <a:ext uri="{FF2B5EF4-FFF2-40B4-BE49-F238E27FC236}">
                <a16:creationId xmlns:a16="http://schemas.microsoft.com/office/drawing/2014/main" id="{186F4C1E-4980-4053-962B-736D32235737}"/>
              </a:ext>
            </a:extLst>
          </p:cNvPr>
          <p:cNvSpPr txBox="1">
            <a:spLocks noGrp="1"/>
          </p:cNvSpPr>
          <p:nvPr>
            <p:ph type="title" idx="4294967295"/>
          </p:nvPr>
        </p:nvSpPr>
        <p:spPr>
          <a:xfrm>
            <a:off x="3035300" y="70338"/>
            <a:ext cx="9156699" cy="1323439"/>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lnSpc>
                <a:spcPct val="100000"/>
              </a:lnSpc>
              <a:spcBef>
                <a:spcPts val="0"/>
              </a:spcBef>
              <a:defRPr/>
            </a:pPr>
            <a:r>
              <a:rPr lang="en-GB" sz="4000">
                <a:solidFill>
                  <a:srgbClr val="000000"/>
                </a:solidFill>
                <a:latin typeface="Roboto" panose="02000000000000000000" pitchFamily="2" charset="0"/>
                <a:ea typeface="Roboto" panose="02000000000000000000" pitchFamily="2" charset="0"/>
                <a:cs typeface="Roboto" panose="02000000000000000000" pitchFamily="2" charset="0"/>
              </a:rPr>
              <a:t>Questions, clarifications &amp; Survey</a:t>
            </a:r>
            <a:br>
              <a:rPr lang="en-GB" sz="4000">
                <a:solidFill>
                  <a:schemeClr val="bg1"/>
                </a:solidFill>
                <a:latin typeface="Roboto" panose="02000000000000000000" pitchFamily="2" charset="0"/>
                <a:ea typeface="Roboto" panose="02000000000000000000" pitchFamily="2" charset="0"/>
                <a:cs typeface="Roboto" panose="02000000000000000000" pitchFamily="2" charset="0"/>
              </a:rPr>
            </a:br>
            <a:endParaRPr kumimoji="0" lang="en-GB" sz="4000" b="1"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Roboto" panose="02000000000000000000" pitchFamily="2" charset="0"/>
            </a:endParaRPr>
          </a:p>
        </p:txBody>
      </p:sp>
      <p:pic>
        <p:nvPicPr>
          <p:cNvPr id="11" name="Picture 10" descr="alt=&quot;&quot;">
            <a:extLst>
              <a:ext uri="{FF2B5EF4-FFF2-40B4-BE49-F238E27FC236}">
                <a16:creationId xmlns:a16="http://schemas.microsoft.com/office/drawing/2014/main" id="{16B60B6C-EA69-344A-8CC9-82BC9110922F}"/>
              </a:ext>
            </a:extLst>
          </p:cNvPr>
          <p:cNvPicPr>
            <a:picLocks noChangeAspect="1"/>
          </p:cNvPicPr>
          <p:nvPr/>
        </p:nvPicPr>
        <p:blipFill rotWithShape="1">
          <a:blip r:embed="rId3"/>
          <a:srcRect l="3485" r="80967" b="84584"/>
          <a:stretch/>
        </p:blipFill>
        <p:spPr>
          <a:xfrm>
            <a:off x="424543" y="-9808"/>
            <a:ext cx="1894114" cy="1057212"/>
          </a:xfrm>
          <a:prstGeom prst="rect">
            <a:avLst/>
          </a:prstGeom>
        </p:spPr>
      </p:pic>
      <p:sp>
        <p:nvSpPr>
          <p:cNvPr id="12" name="Rounded Rectangle 11" descr="alt=&quot;&quot;"/>
          <p:cNvSpPr/>
          <p:nvPr/>
        </p:nvSpPr>
        <p:spPr>
          <a:xfrm>
            <a:off x="0" y="6292516"/>
            <a:ext cx="3956860" cy="613611"/>
          </a:xfrm>
          <a:prstGeom prst="roundRect">
            <a:avLst/>
          </a:prstGeom>
          <a:solidFill>
            <a:srgbClr val="9D19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 name="Picture 12" descr="Questions">
            <a:extLst>
              <a:ext uri="{FF2B5EF4-FFF2-40B4-BE49-F238E27FC236}">
                <a16:creationId xmlns:a16="http://schemas.microsoft.com/office/drawing/2014/main" id="{B4758F19-BF86-C533-0483-F467EC8EF8C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1613" y="1715511"/>
            <a:ext cx="4214087" cy="275802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6AC70117-D287-23CB-E06D-1DF7BC538F63}"/>
              </a:ext>
            </a:extLst>
          </p:cNvPr>
          <p:cNvSpPr txBox="1"/>
          <p:nvPr/>
        </p:nvSpPr>
        <p:spPr>
          <a:xfrm rot="-10800000" flipV="1">
            <a:off x="236659" y="4796704"/>
            <a:ext cx="4668715"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a:latin typeface="Roboto" panose="02000000000000000000" pitchFamily="2" charset="0"/>
                <a:ea typeface="Roboto" panose="02000000000000000000" pitchFamily="2" charset="0"/>
                <a:cs typeface="Roboto" panose="02000000000000000000" pitchFamily="2" charset="0"/>
              </a:rPr>
              <a:t>If you would like to provide further feedback, then please email:</a:t>
            </a:r>
          </a:p>
          <a:p>
            <a:pPr algn="ctr"/>
            <a:r>
              <a:rPr lang="en-US">
                <a:latin typeface="Roboto" panose="02000000000000000000" pitchFamily="2" charset="0"/>
                <a:ea typeface="Roboto" panose="02000000000000000000" pitchFamily="2" charset="0"/>
                <a:cs typeface="Roboto" panose="02000000000000000000" pitchFamily="2" charset="0"/>
                <a:hlinkClick r:id="rId5"/>
              </a:rPr>
              <a:t>procurement@westnorthants.gov.uk</a:t>
            </a:r>
            <a:endParaRPr lang="en-US">
              <a:latin typeface="Roboto" panose="02000000000000000000" pitchFamily="2" charset="0"/>
              <a:ea typeface="Roboto" panose="02000000000000000000" pitchFamily="2" charset="0"/>
              <a:cs typeface="Roboto" panose="02000000000000000000" pitchFamily="2" charset="0"/>
            </a:endParaRPr>
          </a:p>
          <a:p>
            <a:pPr algn="ctr"/>
            <a:endParaRPr lang="en-US">
              <a:cs typeface="Calibri"/>
            </a:endParaRPr>
          </a:p>
        </p:txBody>
      </p:sp>
      <p:sp>
        <p:nvSpPr>
          <p:cNvPr id="7" name="TextBox 6">
            <a:extLst>
              <a:ext uri="{FF2B5EF4-FFF2-40B4-BE49-F238E27FC236}">
                <a16:creationId xmlns:a16="http://schemas.microsoft.com/office/drawing/2014/main" id="{CD1547C4-8803-2C06-FB1C-6B4C36390461}"/>
              </a:ext>
            </a:extLst>
          </p:cNvPr>
          <p:cNvSpPr txBox="1"/>
          <p:nvPr/>
        </p:nvSpPr>
        <p:spPr>
          <a:xfrm>
            <a:off x="5914345" y="5072031"/>
            <a:ext cx="6157912" cy="646331"/>
          </a:xfrm>
          <a:prstGeom prst="rect">
            <a:avLst/>
          </a:prstGeom>
          <a:noFill/>
        </p:spPr>
        <p:txBody>
          <a:bodyPr wrap="square">
            <a:spAutoFit/>
          </a:bodyPr>
          <a:lstStyle/>
          <a:p>
            <a:r>
              <a:rPr lang="en-GB">
                <a:hlinkClick r:id="rId6"/>
              </a:rPr>
              <a:t>https://westnorthants.citizenspace.com/cet/699265bb</a:t>
            </a:r>
            <a:endParaRPr lang="en-GB"/>
          </a:p>
          <a:p>
            <a:endParaRPr lang="en-GB"/>
          </a:p>
        </p:txBody>
      </p:sp>
      <p:pic>
        <p:nvPicPr>
          <p:cNvPr id="10" name="Picture 9">
            <a:extLst>
              <a:ext uri="{FF2B5EF4-FFF2-40B4-BE49-F238E27FC236}">
                <a16:creationId xmlns:a16="http://schemas.microsoft.com/office/drawing/2014/main" id="{8E968E9B-B6B1-432C-DE15-25411D6F8AFB}"/>
              </a:ext>
            </a:extLst>
          </p:cNvPr>
          <p:cNvPicPr>
            <a:picLocks noChangeAspect="1"/>
          </p:cNvPicPr>
          <p:nvPr/>
        </p:nvPicPr>
        <p:blipFill>
          <a:blip r:embed="rId7"/>
          <a:stretch>
            <a:fillRect/>
          </a:stretch>
        </p:blipFill>
        <p:spPr>
          <a:xfrm>
            <a:off x="7258050" y="1898649"/>
            <a:ext cx="2857500" cy="2857500"/>
          </a:xfrm>
          <a:prstGeom prst="rect">
            <a:avLst/>
          </a:prstGeom>
        </p:spPr>
      </p:pic>
      <p:sp>
        <p:nvSpPr>
          <p:cNvPr id="4" name="TextBox 3">
            <a:extLst>
              <a:ext uri="{FF2B5EF4-FFF2-40B4-BE49-F238E27FC236}">
                <a16:creationId xmlns:a16="http://schemas.microsoft.com/office/drawing/2014/main" id="{5F506D6A-D3F3-1D53-71D7-7FF0E25ECC8B}"/>
              </a:ext>
            </a:extLst>
          </p:cNvPr>
          <p:cNvSpPr txBox="1"/>
          <p:nvPr/>
        </p:nvSpPr>
        <p:spPr>
          <a:xfrm>
            <a:off x="6588800" y="1338395"/>
            <a:ext cx="5391227" cy="646331"/>
          </a:xfrm>
          <a:prstGeom prst="rect">
            <a:avLst/>
          </a:prstGeom>
          <a:noFill/>
        </p:spPr>
        <p:txBody>
          <a:bodyPr wrap="square">
            <a:spAutoFit/>
          </a:bodyPr>
          <a:lstStyle/>
          <a:p>
            <a:r>
              <a:rPr lang="en-GB"/>
              <a:t>Provider Survey for Broadmead Court</a:t>
            </a:r>
          </a:p>
          <a:p>
            <a:endParaRPr lang="en-GB"/>
          </a:p>
        </p:txBody>
      </p:sp>
    </p:spTree>
    <p:extLst>
      <p:ext uri="{BB962C8B-B14F-4D97-AF65-F5344CB8AC3E}">
        <p14:creationId xmlns:p14="http://schemas.microsoft.com/office/powerpoint/2010/main" val="39065725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a:extLs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a:off x="3035300" y="-2"/>
            <a:ext cx="9156700" cy="831273"/>
          </a:xfrm>
          <a:prstGeom prst="roundRect">
            <a:avLst/>
          </a:prstGeom>
          <a:solidFill>
            <a:srgbClr val="6C9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itle 8" descr="What this briefing is about">
            <a:extLst>
              <a:ext uri="{FF2B5EF4-FFF2-40B4-BE49-F238E27FC236}">
                <a16:creationId xmlns:a16="http://schemas.microsoft.com/office/drawing/2014/main" id="{186F4C1E-4980-4053-962B-736D32235737}"/>
              </a:ext>
            </a:extLst>
          </p:cNvPr>
          <p:cNvSpPr txBox="1">
            <a:spLocks noGrp="1" noRot="1" noMove="1" noResize="1" noEditPoints="1" noAdjustHandles="1" noChangeArrowheads="1" noChangeShapeType="1"/>
          </p:cNvSpPr>
          <p:nvPr/>
        </p:nvSpPr>
        <p:spPr>
          <a:xfrm>
            <a:off x="3176617" y="92470"/>
            <a:ext cx="9156699" cy="64633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3600" b="1">
                <a:solidFill>
                  <a:schemeClr val="bg1"/>
                </a:solidFill>
                <a:latin typeface="Tahoma"/>
                <a:ea typeface="Tahoma"/>
                <a:cs typeface="Tahoma"/>
              </a:rPr>
              <a:t>What's next</a:t>
            </a:r>
            <a:endParaRPr lang="en-GB" sz="3600" b="1">
              <a:solidFill>
                <a:schemeClr val="bg1"/>
              </a:solidFill>
              <a:latin typeface="Tahoma" panose="020B0604030504040204" pitchFamily="34" charset="0"/>
              <a:ea typeface="Tahoma" panose="020B0604030504040204" pitchFamily="34" charset="0"/>
              <a:cs typeface="Tahoma" panose="020B0604030504040204" pitchFamily="34" charset="0"/>
            </a:endParaRPr>
          </a:p>
        </p:txBody>
      </p:sp>
      <p:pic>
        <p:nvPicPr>
          <p:cNvPr id="7" name="Picture 6" descr="alt=&quot;&quot;">
            <a:extLst>
              <a:ext uri="{FF2B5EF4-FFF2-40B4-BE49-F238E27FC236}">
                <a16:creationId xmlns:a16="http://schemas.microsoft.com/office/drawing/2014/main" id="{16B60B6C-EA69-344A-8CC9-82BC9110922F}"/>
              </a:ext>
            </a:extLst>
          </p:cNvPr>
          <p:cNvPicPr>
            <a:picLocks noGrp="1" noRot="1" noChangeAspect="1" noMove="1" noResize="1" noEditPoints="1" noAdjustHandles="1" noChangeArrowheads="1" noChangeShapeType="1" noCrop="1"/>
          </p:cNvPicPr>
          <p:nvPr/>
        </p:nvPicPr>
        <p:blipFill rotWithShape="1">
          <a:blip r:embed="rId2"/>
          <a:srcRect l="3920" t="4701" r="78165" b="86708"/>
          <a:stretch/>
        </p:blipFill>
        <p:spPr>
          <a:xfrm>
            <a:off x="139952" y="216642"/>
            <a:ext cx="2195926" cy="592735"/>
          </a:xfrm>
          <a:prstGeom prst="rect">
            <a:avLst/>
          </a:prstGeom>
        </p:spPr>
      </p:pic>
      <p:sp>
        <p:nvSpPr>
          <p:cNvPr id="8" name="Rounded Rectangle 7">
            <a:extLs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a:off x="0" y="6392487"/>
            <a:ext cx="4202314" cy="465513"/>
          </a:xfrm>
          <a:prstGeom prst="roundRect">
            <a:avLst/>
          </a:prstGeom>
          <a:solidFill>
            <a:srgbClr val="6C9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Content Placeholder 2">
            <a:extLst>
              <a:ext uri="{FF2B5EF4-FFF2-40B4-BE49-F238E27FC236}">
                <a16:creationId xmlns:a16="http://schemas.microsoft.com/office/drawing/2014/main" id="{3B42AC82-C11D-75B6-72E3-DFD522622ED2}"/>
              </a:ext>
            </a:extLst>
          </p:cNvPr>
          <p:cNvSpPr>
            <a:spLocks noGrp="1"/>
          </p:cNvSpPr>
          <p:nvPr>
            <p:ph idx="1"/>
          </p:nvPr>
        </p:nvSpPr>
        <p:spPr>
          <a:xfrm>
            <a:off x="737937" y="1254125"/>
            <a:ext cx="10515600" cy="5013074"/>
          </a:xfrm>
        </p:spPr>
        <p:txBody>
          <a:bodyPr vert="horz" lIns="91440" tIns="45720" rIns="91440" bIns="45720" rtlCol="0" anchor="t">
            <a:normAutofit fontScale="85000" lnSpcReduction="20000"/>
          </a:bodyPr>
          <a:lstStyle/>
          <a:p>
            <a:pPr marL="457200" indent="-457200"/>
            <a:r>
              <a:rPr lang="en-US">
                <a:latin typeface="Roboto"/>
                <a:ea typeface="Roboto"/>
                <a:cs typeface="Roboto"/>
              </a:rPr>
              <a:t>Review all Q&amp;A from today, collate responses (</a:t>
            </a:r>
            <a:r>
              <a:rPr lang="en-US" dirty="0" err="1">
                <a:latin typeface="Roboto"/>
                <a:ea typeface="Roboto"/>
                <a:cs typeface="Roboto"/>
              </a:rPr>
              <a:t>anonymised</a:t>
            </a:r>
            <a:r>
              <a:rPr lang="en-US">
                <a:latin typeface="Roboto"/>
                <a:ea typeface="Roboto"/>
                <a:cs typeface="Roboto"/>
              </a:rPr>
              <a:t>) and share responses on </a:t>
            </a:r>
            <a:r>
              <a:rPr lang="en-US" dirty="0">
                <a:latin typeface="Roboto"/>
                <a:ea typeface="Roboto"/>
                <a:cs typeface="Roboto"/>
              </a:rPr>
              <a:t>Contracts Finder</a:t>
            </a:r>
            <a:r>
              <a:rPr lang="en-US">
                <a:latin typeface="Roboto"/>
                <a:ea typeface="Roboto"/>
                <a:cs typeface="Roboto"/>
              </a:rPr>
              <a:t>.</a:t>
            </a:r>
          </a:p>
          <a:p>
            <a:pPr marL="457200" indent="-457200"/>
            <a:r>
              <a:rPr lang="en-US">
                <a:latin typeface="Roboto"/>
                <a:ea typeface="Roboto"/>
                <a:cs typeface="Roboto"/>
              </a:rPr>
              <a:t>Make available to all the slide deck from today.</a:t>
            </a:r>
          </a:p>
          <a:p>
            <a:pPr marL="457200" indent="-457200"/>
            <a:r>
              <a:rPr lang="en-US">
                <a:latin typeface="Roboto"/>
                <a:ea typeface="Roboto"/>
                <a:cs typeface="Roboto"/>
              </a:rPr>
              <a:t>Share a link to our Survey asking some more detailed questions on accommodation support, service requirements and good practice.</a:t>
            </a:r>
          </a:p>
          <a:p>
            <a:pPr marL="457200" indent="-457200"/>
            <a:r>
              <a:rPr lang="en-US">
                <a:latin typeface="Roboto"/>
                <a:ea typeface="Roboto"/>
                <a:cs typeface="Roboto"/>
              </a:rPr>
              <a:t>Review Survey in Autumn 2024 and use information you have given to help inform the development of the final specification and requirement.</a:t>
            </a:r>
          </a:p>
          <a:p>
            <a:pPr marL="457200" indent="-457200"/>
            <a:r>
              <a:rPr lang="en-US">
                <a:latin typeface="Roboto"/>
                <a:ea typeface="Roboto"/>
                <a:cs typeface="Roboto"/>
              </a:rPr>
              <a:t>Hold Virtual Workshops late Winter/early Spring to update everyone on the co-design process and feedback/</a:t>
            </a:r>
            <a:r>
              <a:rPr lang="en-GB" sz="2400">
                <a:latin typeface="Roboto"/>
                <a:ea typeface="Tahoma"/>
                <a:cs typeface="Tahoma"/>
                <a:hlinkClick r:id="rId3"/>
              </a:rPr>
              <a:t>Survey</a:t>
            </a:r>
            <a:endParaRPr lang="en-US" sz="2400">
              <a:latin typeface="Roboto"/>
              <a:ea typeface="Tahoma"/>
              <a:cs typeface="Tahoma"/>
            </a:endParaRPr>
          </a:p>
          <a:p>
            <a:pPr marL="457200" indent="-457200"/>
            <a:r>
              <a:rPr lang="en-US">
                <a:latin typeface="Roboto"/>
                <a:ea typeface="Roboto"/>
                <a:cs typeface="Roboto"/>
              </a:rPr>
              <a:t>Survey. </a:t>
            </a:r>
            <a:endParaRPr lang="en-US">
              <a:highlight>
                <a:srgbClr val="FFFF00"/>
              </a:highlight>
              <a:latin typeface="Roboto"/>
              <a:ea typeface="Roboto"/>
              <a:cs typeface="Roboto"/>
            </a:endParaRPr>
          </a:p>
          <a:p>
            <a:pPr marL="457200" indent="-457200"/>
            <a:r>
              <a:rPr lang="en-US">
                <a:latin typeface="Roboto"/>
                <a:ea typeface="Roboto"/>
                <a:cs typeface="Roboto"/>
              </a:rPr>
              <a:t>Publish the contract and opportunity notices in due course on </a:t>
            </a:r>
            <a:r>
              <a:rPr lang="en-US" dirty="0">
                <a:latin typeface="Roboto"/>
                <a:ea typeface="Roboto"/>
                <a:cs typeface="Roboto"/>
              </a:rPr>
              <a:t>the Central Digital Platform</a:t>
            </a:r>
            <a:r>
              <a:rPr lang="en-US">
                <a:latin typeface="Roboto"/>
                <a:ea typeface="Roboto"/>
                <a:cs typeface="Roboto"/>
              </a:rPr>
              <a:t> and our procurement portal.</a:t>
            </a:r>
          </a:p>
          <a:p>
            <a:pPr marL="457200" indent="-457200"/>
            <a:r>
              <a:rPr lang="en-US">
                <a:latin typeface="Roboto"/>
                <a:ea typeface="Roboto"/>
                <a:cs typeface="Roboto"/>
              </a:rPr>
              <a:t>We will keep you up to date with progress through bulletins published on the portal</a:t>
            </a:r>
          </a:p>
          <a:p>
            <a:endParaRPr lang="en-GB">
              <a:ea typeface="Tahoma"/>
              <a:cs typeface="Tahoma"/>
            </a:endParaRPr>
          </a:p>
          <a:p>
            <a:pPr lvl="1"/>
            <a:endParaRPr lang="en-GB">
              <a:ea typeface="Tahoma"/>
              <a:cs typeface="Tahoma"/>
            </a:endParaRPr>
          </a:p>
          <a:p>
            <a:pPr lvl="1"/>
            <a:endParaRPr lang="en-GB">
              <a:ea typeface="Tahoma"/>
              <a:cs typeface="Tahoma"/>
            </a:endParaRPr>
          </a:p>
        </p:txBody>
      </p:sp>
    </p:spTree>
    <p:extLst>
      <p:ext uri="{BB962C8B-B14F-4D97-AF65-F5344CB8AC3E}">
        <p14:creationId xmlns:p14="http://schemas.microsoft.com/office/powerpoint/2010/main" val="42444862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a:extLs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a:off x="3035300" y="-2"/>
            <a:ext cx="9156700" cy="831273"/>
          </a:xfrm>
          <a:prstGeom prst="roundRect">
            <a:avLst/>
          </a:prstGeom>
          <a:solidFill>
            <a:srgbClr val="3862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descr="alt=&quot;&quot;">
            <a:extLst>
              <a:ext uri="{FF2B5EF4-FFF2-40B4-BE49-F238E27FC236}">
                <a16:creationId xmlns:a16="http://schemas.microsoft.com/office/drawing/2014/main" id="{16B60B6C-EA69-344A-8CC9-82BC9110922F}"/>
              </a:ext>
            </a:extLst>
          </p:cNvPr>
          <p:cNvPicPr>
            <a:picLocks noGrp="1" noRot="1" noChangeAspect="1" noMove="1" noResize="1" noEditPoints="1" noAdjustHandles="1" noChangeArrowheads="1" noChangeShapeType="1" noCrop="1"/>
          </p:cNvPicPr>
          <p:nvPr/>
        </p:nvPicPr>
        <p:blipFill rotWithShape="1">
          <a:blip r:embed="rId2"/>
          <a:srcRect l="3920" t="4701" r="78165" b="86708"/>
          <a:stretch/>
        </p:blipFill>
        <p:spPr>
          <a:xfrm>
            <a:off x="139952" y="216642"/>
            <a:ext cx="2195926" cy="592735"/>
          </a:xfrm>
          <a:prstGeom prst="rect">
            <a:avLst/>
          </a:prstGeom>
        </p:spPr>
      </p:pic>
      <p:sp>
        <p:nvSpPr>
          <p:cNvPr id="8" name="Rounded Rectangle 7">
            <a:extLs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a:off x="0" y="6392487"/>
            <a:ext cx="4202314" cy="465513"/>
          </a:xfrm>
          <a:prstGeom prst="roundRect">
            <a:avLst/>
          </a:prstGeom>
          <a:solidFill>
            <a:srgbClr val="3862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a:extLst>
              <a:ext uri="{FF2B5EF4-FFF2-40B4-BE49-F238E27FC236}">
                <a16:creationId xmlns:a16="http://schemas.microsoft.com/office/drawing/2014/main" id="{31A2F6AE-CD92-FCAC-AB96-3E5D5E5238A0}"/>
              </a:ext>
            </a:extLst>
          </p:cNvPr>
          <p:cNvSpPr>
            <a:spLocks noGrp="1"/>
          </p:cNvSpPr>
          <p:nvPr>
            <p:ph idx="1"/>
          </p:nvPr>
        </p:nvSpPr>
        <p:spPr>
          <a:xfrm>
            <a:off x="838200" y="1825625"/>
            <a:ext cx="10515600" cy="4351338"/>
          </a:xfrm>
        </p:spPr>
        <p:txBody>
          <a:bodyPr vert="horz" lIns="91440" tIns="45720" rIns="91440" bIns="45720" rtlCol="0" anchor="t">
            <a:normAutofit/>
          </a:bodyPr>
          <a:lstStyle/>
          <a:p>
            <a:endParaRPr lang="en-US" sz="2000">
              <a:ea typeface="Tahoma"/>
              <a:cs typeface="Calibri"/>
            </a:endParaRPr>
          </a:p>
          <a:p>
            <a:pPr lvl="1"/>
            <a:endParaRPr lang="en-GB">
              <a:ea typeface="Tahoma"/>
              <a:cs typeface="Tahoma"/>
            </a:endParaRPr>
          </a:p>
          <a:p>
            <a:pPr lvl="1"/>
            <a:endParaRPr lang="en-GB">
              <a:ea typeface="Tahoma"/>
              <a:cs typeface="Tahoma"/>
            </a:endParaRPr>
          </a:p>
        </p:txBody>
      </p:sp>
      <p:sp>
        <p:nvSpPr>
          <p:cNvPr id="2" name="TextBox 1">
            <a:extLst>
              <a:ext uri="{FF2B5EF4-FFF2-40B4-BE49-F238E27FC236}">
                <a16:creationId xmlns:a16="http://schemas.microsoft.com/office/drawing/2014/main" id="{F6CC53E6-4E21-A659-8619-2C0E36774D3A}"/>
              </a:ext>
            </a:extLst>
          </p:cNvPr>
          <p:cNvSpPr txBox="1"/>
          <p:nvPr/>
        </p:nvSpPr>
        <p:spPr>
          <a:xfrm>
            <a:off x="313765" y="1419578"/>
            <a:ext cx="10327341" cy="249299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600" b="1">
                <a:cs typeface="Segoe UI"/>
              </a:rPr>
              <a:t>                           </a:t>
            </a:r>
            <a:endParaRPr lang="en-US"/>
          </a:p>
          <a:p>
            <a:r>
              <a:rPr lang="en-US" sz="4800" b="1">
                <a:cs typeface="Segoe UI"/>
              </a:rPr>
              <a:t>                        </a:t>
            </a:r>
            <a:r>
              <a:rPr lang="en-US" sz="4800" b="1">
                <a:latin typeface="Roboto" panose="02000000000000000000" pitchFamily="2" charset="0"/>
                <a:ea typeface="Roboto" panose="02000000000000000000" pitchFamily="2" charset="0"/>
                <a:cs typeface="Roboto" panose="02000000000000000000" pitchFamily="2" charset="0"/>
              </a:rPr>
              <a:t>Thank you!</a:t>
            </a:r>
            <a:r>
              <a:rPr lang="en-US" sz="4800">
                <a:cs typeface="Segoe UI"/>
              </a:rPr>
              <a:t>​</a:t>
            </a:r>
            <a:endParaRPr lang="en-US" sz="4800"/>
          </a:p>
          <a:p>
            <a:r>
              <a:rPr lang="en-US" sz="3600">
                <a:cs typeface="Segoe UI"/>
              </a:rPr>
              <a:t>​</a:t>
            </a:r>
            <a:endParaRPr lang="en-US" sz="3600">
              <a:ea typeface="Tahoma"/>
              <a:cs typeface="Segoe UI"/>
            </a:endParaRPr>
          </a:p>
          <a:p>
            <a:r>
              <a:rPr lang="en-US" sz="3600">
                <a:cs typeface="Segoe UI"/>
              </a:rPr>
              <a:t>​</a:t>
            </a:r>
            <a:endParaRPr lang="en-US" sz="3600">
              <a:ea typeface="Tahoma"/>
              <a:cs typeface="Segoe UI"/>
            </a:endParaRPr>
          </a:p>
        </p:txBody>
      </p:sp>
    </p:spTree>
    <p:extLst>
      <p:ext uri="{BB962C8B-B14F-4D97-AF65-F5344CB8AC3E}">
        <p14:creationId xmlns:p14="http://schemas.microsoft.com/office/powerpoint/2010/main" val="8510043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a:extLst>
              <a:ext uri="{C183D7F6-B498-43B3-948B-1728B52AA6E4}">
                <adec:decorative xmlns:adec="http://schemas.microsoft.com/office/drawing/2017/decorative" val="1"/>
              </a:ext>
            </a:extLst>
          </p:cNvPr>
          <p:cNvSpPr/>
          <p:nvPr/>
        </p:nvSpPr>
        <p:spPr>
          <a:xfrm>
            <a:off x="3035300" y="0"/>
            <a:ext cx="9156700" cy="831273"/>
          </a:xfrm>
          <a:prstGeom prst="roundRect">
            <a:avLst/>
          </a:prstGeom>
          <a:solidFill>
            <a:srgbClr val="9D19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itle 8" descr="What this briefing is about">
            <a:extLst>
              <a:ext uri="{FF2B5EF4-FFF2-40B4-BE49-F238E27FC236}">
                <a16:creationId xmlns:a16="http://schemas.microsoft.com/office/drawing/2014/main" id="{186F4C1E-4980-4053-962B-736D32235737}"/>
              </a:ext>
            </a:extLst>
          </p:cNvPr>
          <p:cNvSpPr txBox="1">
            <a:spLocks noGrp="1" noRot="1" noMove="1" noResize="1" noEditPoints="1" noAdjustHandles="1" noChangeArrowheads="1" noChangeShapeType="1"/>
          </p:cNvSpPr>
          <p:nvPr/>
        </p:nvSpPr>
        <p:spPr>
          <a:xfrm>
            <a:off x="3168305" y="92470"/>
            <a:ext cx="9156699" cy="64633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3600" b="1">
                <a:solidFill>
                  <a:schemeClr val="bg1"/>
                </a:solidFill>
                <a:latin typeface="Roboto" panose="02000000000000000000" pitchFamily="2" charset="0"/>
                <a:ea typeface="Roboto" panose="02000000000000000000" pitchFamily="2" charset="0"/>
                <a:cs typeface="Roboto" panose="02000000000000000000" pitchFamily="2" charset="0"/>
              </a:rPr>
              <a:t>Agenda</a:t>
            </a:r>
          </a:p>
        </p:txBody>
      </p:sp>
      <p:pic>
        <p:nvPicPr>
          <p:cNvPr id="7" name="Picture 6" descr="alt=&quot;&quot;">
            <a:extLst>
              <a:ext uri="{FF2B5EF4-FFF2-40B4-BE49-F238E27FC236}">
                <a16:creationId xmlns:a16="http://schemas.microsoft.com/office/drawing/2014/main" id="{16B60B6C-EA69-344A-8CC9-82BC9110922F}"/>
              </a:ext>
            </a:extLst>
          </p:cNvPr>
          <p:cNvPicPr>
            <a:picLocks noGrp="1" noRot="1" noChangeAspect="1" noMove="1" noResize="1" noEditPoints="1" noAdjustHandles="1" noChangeArrowheads="1" noChangeShapeType="1" noCrop="1"/>
          </p:cNvPicPr>
          <p:nvPr/>
        </p:nvPicPr>
        <p:blipFill rotWithShape="1">
          <a:blip r:embed="rId2"/>
          <a:srcRect l="3920" t="4701" r="78165" b="86708"/>
          <a:stretch/>
        </p:blipFill>
        <p:spPr>
          <a:xfrm>
            <a:off x="139952" y="216642"/>
            <a:ext cx="2195926" cy="592735"/>
          </a:xfrm>
          <a:prstGeom prst="rect">
            <a:avLst/>
          </a:prstGeom>
        </p:spPr>
      </p:pic>
      <p:sp>
        <p:nvSpPr>
          <p:cNvPr id="8" name="Rounded Rectangle 7">
            <a:extLs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a:off x="0" y="6408601"/>
            <a:ext cx="4202314" cy="465513"/>
          </a:xfrm>
          <a:prstGeom prst="roundRect">
            <a:avLst/>
          </a:prstGeom>
          <a:solidFill>
            <a:srgbClr val="9D19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a:extLst>
              <a:ext uri="{FF2B5EF4-FFF2-40B4-BE49-F238E27FC236}">
                <a16:creationId xmlns:a16="http://schemas.microsoft.com/office/drawing/2014/main" id="{B701FC6B-B322-470F-85A2-DC1B3B5400EE}"/>
              </a:ext>
            </a:extLst>
          </p:cNvPr>
          <p:cNvSpPr>
            <a:spLocks noGrp="1"/>
          </p:cNvSpPr>
          <p:nvPr>
            <p:ph idx="1"/>
          </p:nvPr>
        </p:nvSpPr>
        <p:spPr>
          <a:xfrm>
            <a:off x="838200" y="983416"/>
            <a:ext cx="10515600" cy="5424151"/>
          </a:xfrm>
        </p:spPr>
        <p:txBody>
          <a:bodyPr vert="horz" lIns="91440" tIns="45720" rIns="91440" bIns="45720" rtlCol="0" anchor="t">
            <a:normAutofit/>
          </a:bodyPr>
          <a:lstStyle/>
          <a:p>
            <a:pPr marL="0" indent="0">
              <a:buNone/>
            </a:pPr>
            <a:endParaRPr lang="en-US">
              <a:ea typeface="Tahoma"/>
              <a:cs typeface="Tahoma"/>
            </a:endParaRPr>
          </a:p>
          <a:p>
            <a:endParaRPr lang="en-US">
              <a:latin typeface="Calibri"/>
              <a:ea typeface="Tahoma"/>
              <a:cs typeface="Calibri"/>
            </a:endParaRPr>
          </a:p>
          <a:p>
            <a:endParaRPr lang="en-GB">
              <a:ea typeface="Tahoma"/>
              <a:cs typeface="Tahoma"/>
            </a:endParaRPr>
          </a:p>
          <a:p>
            <a:pPr lvl="1"/>
            <a:endParaRPr lang="en-GB">
              <a:ea typeface="Tahoma"/>
              <a:cs typeface="Tahoma"/>
            </a:endParaRPr>
          </a:p>
          <a:p>
            <a:pPr lvl="1"/>
            <a:endParaRPr lang="en-GB">
              <a:ea typeface="Tahoma"/>
              <a:cs typeface="Tahoma"/>
            </a:endParaRPr>
          </a:p>
        </p:txBody>
      </p:sp>
      <p:graphicFrame>
        <p:nvGraphicFramePr>
          <p:cNvPr id="2" name="Table 1">
            <a:extLst>
              <a:ext uri="{FF2B5EF4-FFF2-40B4-BE49-F238E27FC236}">
                <a16:creationId xmlns:a16="http://schemas.microsoft.com/office/drawing/2014/main" id="{5D843E67-6191-9741-505E-BF9AC8CE836F}"/>
              </a:ext>
            </a:extLst>
          </p:cNvPr>
          <p:cNvGraphicFramePr>
            <a:graphicFrameLocks noGrp="1"/>
          </p:cNvGraphicFramePr>
          <p:nvPr>
            <p:extLst>
              <p:ext uri="{D42A27DB-BD31-4B8C-83A1-F6EECF244321}">
                <p14:modId xmlns:p14="http://schemas.microsoft.com/office/powerpoint/2010/main" val="3866724302"/>
              </p:ext>
            </p:extLst>
          </p:nvPr>
        </p:nvGraphicFramePr>
        <p:xfrm>
          <a:off x="2615380" y="1323517"/>
          <a:ext cx="7502013" cy="4210966"/>
        </p:xfrm>
        <a:graphic>
          <a:graphicData uri="http://schemas.openxmlformats.org/drawingml/2006/table">
            <a:tbl>
              <a:tblPr bandRow="1"/>
              <a:tblGrid>
                <a:gridCol w="1855310">
                  <a:extLst>
                    <a:ext uri="{9D8B030D-6E8A-4147-A177-3AD203B41FA5}">
                      <a16:colId xmlns:a16="http://schemas.microsoft.com/office/drawing/2014/main" val="461071266"/>
                    </a:ext>
                  </a:extLst>
                </a:gridCol>
                <a:gridCol w="3662949">
                  <a:extLst>
                    <a:ext uri="{9D8B030D-6E8A-4147-A177-3AD203B41FA5}">
                      <a16:colId xmlns:a16="http://schemas.microsoft.com/office/drawing/2014/main" val="1991703159"/>
                    </a:ext>
                  </a:extLst>
                </a:gridCol>
                <a:gridCol w="1983754">
                  <a:extLst>
                    <a:ext uri="{9D8B030D-6E8A-4147-A177-3AD203B41FA5}">
                      <a16:colId xmlns:a16="http://schemas.microsoft.com/office/drawing/2014/main" val="3936905033"/>
                    </a:ext>
                  </a:extLst>
                </a:gridCol>
              </a:tblGrid>
              <a:tr h="220561">
                <a:tc>
                  <a:txBody>
                    <a:bodyPr/>
                    <a:lstStyle/>
                    <a:p>
                      <a:pPr>
                        <a:lnSpc>
                          <a:spcPct val="116000"/>
                        </a:lnSpc>
                        <a:spcAft>
                          <a:spcPts val="800"/>
                        </a:spcAft>
                      </a:pPr>
                      <a:r>
                        <a:rPr lang="en-US" sz="1200" b="1" kern="100">
                          <a:effectLst/>
                          <a:latin typeface="Roboto"/>
                          <a:ea typeface="Roboto"/>
                          <a:cs typeface="Roboto"/>
                        </a:rPr>
                        <a:t>Timings</a:t>
                      </a:r>
                      <a:endParaRPr lang="en-GB" sz="1200" kern="100">
                        <a:effectLst/>
                        <a:latin typeface="Roboto"/>
                        <a:ea typeface="Roboto"/>
                        <a:cs typeface="Roboto"/>
                      </a:endParaRPr>
                    </a:p>
                  </a:txBody>
                  <a:tcPr marL="63372" marR="63372" marT="88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6000"/>
                        </a:lnSpc>
                        <a:spcAft>
                          <a:spcPts val="800"/>
                        </a:spcAft>
                      </a:pPr>
                      <a:r>
                        <a:rPr lang="en-US" sz="1200" b="1" kern="100">
                          <a:effectLst/>
                          <a:latin typeface="Roboto"/>
                          <a:ea typeface="Roboto"/>
                          <a:cs typeface="Roboto"/>
                        </a:rPr>
                        <a:t>Topics</a:t>
                      </a:r>
                      <a:endParaRPr lang="en-GB" sz="1200" kern="100">
                        <a:effectLst/>
                        <a:latin typeface="Roboto"/>
                        <a:ea typeface="Roboto"/>
                        <a:cs typeface="Roboto"/>
                      </a:endParaRPr>
                    </a:p>
                  </a:txBody>
                  <a:tcPr marL="63372" marR="63372" marT="88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6000"/>
                        </a:lnSpc>
                        <a:spcAft>
                          <a:spcPts val="800"/>
                        </a:spcAft>
                      </a:pPr>
                      <a:r>
                        <a:rPr lang="en-US" sz="1200" b="1" kern="100">
                          <a:effectLst/>
                          <a:latin typeface="Roboto"/>
                          <a:ea typeface="Roboto"/>
                          <a:cs typeface="Roboto"/>
                        </a:rPr>
                        <a:t>Lead</a:t>
                      </a:r>
                      <a:endParaRPr lang="en-GB" sz="1200" kern="100">
                        <a:effectLst/>
                        <a:latin typeface="Roboto"/>
                        <a:ea typeface="Roboto"/>
                        <a:cs typeface="Roboto"/>
                      </a:endParaRPr>
                    </a:p>
                  </a:txBody>
                  <a:tcPr marL="63372" marR="63372" marT="88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115832533"/>
                  </a:ext>
                </a:extLst>
              </a:tr>
              <a:tr h="205503">
                <a:tc>
                  <a:txBody>
                    <a:bodyPr/>
                    <a:lstStyle/>
                    <a:p>
                      <a:pPr>
                        <a:lnSpc>
                          <a:spcPct val="116000"/>
                        </a:lnSpc>
                        <a:spcAft>
                          <a:spcPts val="800"/>
                        </a:spcAft>
                      </a:pPr>
                      <a:r>
                        <a:rPr lang="en-US" sz="1200" kern="100">
                          <a:effectLst/>
                          <a:latin typeface="Roboto"/>
                          <a:ea typeface="Roboto"/>
                          <a:cs typeface="Roboto"/>
                        </a:rPr>
                        <a:t>10:00-10:20</a:t>
                      </a:r>
                      <a:endParaRPr lang="en-GB" sz="1200" kern="100">
                        <a:effectLst/>
                        <a:latin typeface="Roboto"/>
                        <a:ea typeface="Roboto"/>
                        <a:cs typeface="Roboto"/>
                      </a:endParaRPr>
                    </a:p>
                  </a:txBody>
                  <a:tcPr marL="63372" marR="63372" marT="88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6000"/>
                        </a:lnSpc>
                        <a:spcAft>
                          <a:spcPts val="800"/>
                        </a:spcAft>
                      </a:pPr>
                      <a:r>
                        <a:rPr lang="en-US" sz="1200" kern="100">
                          <a:effectLst/>
                          <a:latin typeface="Roboto"/>
                          <a:ea typeface="Roboto"/>
                          <a:cs typeface="Roboto"/>
                        </a:rPr>
                        <a:t>Arrival and tea/coffee </a:t>
                      </a:r>
                      <a:endParaRPr lang="en-GB" sz="1200" kern="100">
                        <a:effectLst/>
                        <a:latin typeface="Roboto"/>
                        <a:ea typeface="Roboto"/>
                        <a:cs typeface="Roboto"/>
                      </a:endParaRPr>
                    </a:p>
                  </a:txBody>
                  <a:tcPr marL="63372" marR="63372" marT="88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6000"/>
                        </a:lnSpc>
                        <a:spcAft>
                          <a:spcPts val="800"/>
                        </a:spcAft>
                      </a:pPr>
                      <a:r>
                        <a:rPr lang="en-US" sz="1200" kern="100">
                          <a:effectLst/>
                          <a:latin typeface="Roboto"/>
                          <a:ea typeface="Roboto"/>
                          <a:cs typeface="Roboto"/>
                        </a:rPr>
                        <a:t>ALL</a:t>
                      </a:r>
                    </a:p>
                    <a:p>
                      <a:pPr>
                        <a:lnSpc>
                          <a:spcPct val="116000"/>
                        </a:lnSpc>
                        <a:spcAft>
                          <a:spcPts val="800"/>
                        </a:spcAft>
                      </a:pPr>
                      <a:endParaRPr lang="en-GB" sz="1200" kern="100">
                        <a:effectLst/>
                        <a:latin typeface="Roboto" panose="02000000000000000000" pitchFamily="2" charset="0"/>
                        <a:ea typeface="Roboto" panose="02000000000000000000" pitchFamily="2" charset="0"/>
                        <a:cs typeface="Roboto" panose="02000000000000000000" pitchFamily="2" charset="0"/>
                      </a:endParaRPr>
                    </a:p>
                  </a:txBody>
                  <a:tcPr marL="63372" marR="63372" marT="88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987964736"/>
                  </a:ext>
                </a:extLst>
              </a:tr>
              <a:tr h="243560">
                <a:tc>
                  <a:txBody>
                    <a:bodyPr/>
                    <a:lstStyle/>
                    <a:p>
                      <a:pPr>
                        <a:lnSpc>
                          <a:spcPct val="116000"/>
                        </a:lnSpc>
                        <a:spcAft>
                          <a:spcPts val="800"/>
                        </a:spcAft>
                      </a:pPr>
                      <a:r>
                        <a:rPr lang="en-US" sz="1200" kern="100">
                          <a:effectLst/>
                          <a:latin typeface="Roboto"/>
                          <a:ea typeface="Roboto"/>
                          <a:cs typeface="Roboto"/>
                        </a:rPr>
                        <a:t>10:20-10:40 </a:t>
                      </a:r>
                      <a:endParaRPr lang="en-GB" sz="1200" kern="100">
                        <a:effectLst/>
                        <a:latin typeface="Roboto"/>
                        <a:ea typeface="Roboto"/>
                        <a:cs typeface="Roboto"/>
                      </a:endParaRPr>
                    </a:p>
                  </a:txBody>
                  <a:tcPr marL="63372" marR="63372" marT="88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6000"/>
                        </a:lnSpc>
                        <a:spcAft>
                          <a:spcPts val="800"/>
                        </a:spcAft>
                      </a:pPr>
                      <a:r>
                        <a:rPr lang="en-US" sz="1200" kern="100">
                          <a:effectLst/>
                          <a:latin typeface="Roboto"/>
                          <a:ea typeface="Roboto"/>
                          <a:cs typeface="Roboto"/>
                        </a:rPr>
                        <a:t>Welcome, Introductions and Housekeeping</a:t>
                      </a:r>
                      <a:endParaRPr lang="en-GB" sz="1200" kern="100">
                        <a:effectLst/>
                        <a:latin typeface="Roboto"/>
                        <a:ea typeface="Roboto"/>
                        <a:cs typeface="Roboto"/>
                      </a:endParaRPr>
                    </a:p>
                  </a:txBody>
                  <a:tcPr marL="63372" marR="63372" marT="88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6000"/>
                        </a:lnSpc>
                        <a:spcAft>
                          <a:spcPts val="800"/>
                        </a:spcAft>
                      </a:pPr>
                      <a:r>
                        <a:rPr lang="en-US" sz="1200" kern="100">
                          <a:effectLst/>
                          <a:latin typeface="Roboto"/>
                          <a:ea typeface="Roboto"/>
                          <a:cs typeface="Roboto"/>
                        </a:rPr>
                        <a:t>Andrea Bushell</a:t>
                      </a:r>
                    </a:p>
                    <a:p>
                      <a:pPr>
                        <a:lnSpc>
                          <a:spcPct val="116000"/>
                        </a:lnSpc>
                        <a:spcAft>
                          <a:spcPts val="800"/>
                        </a:spcAft>
                      </a:pPr>
                      <a:endParaRPr lang="en-GB" sz="1200" kern="100">
                        <a:effectLst/>
                        <a:latin typeface="Roboto" panose="02000000000000000000" pitchFamily="2" charset="0"/>
                        <a:ea typeface="Roboto" panose="02000000000000000000" pitchFamily="2" charset="0"/>
                        <a:cs typeface="Roboto" panose="02000000000000000000" pitchFamily="2" charset="0"/>
                      </a:endParaRPr>
                    </a:p>
                  </a:txBody>
                  <a:tcPr marL="63372" marR="63372" marT="88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315323795"/>
                  </a:ext>
                </a:extLst>
              </a:tr>
              <a:tr h="303238">
                <a:tc>
                  <a:txBody>
                    <a:bodyPr/>
                    <a:lstStyle/>
                    <a:p>
                      <a:pPr>
                        <a:lnSpc>
                          <a:spcPct val="116000"/>
                        </a:lnSpc>
                        <a:spcAft>
                          <a:spcPts val="800"/>
                        </a:spcAft>
                      </a:pPr>
                      <a:r>
                        <a:rPr lang="en-US" sz="1200" kern="100">
                          <a:effectLst/>
                          <a:latin typeface="Roboto"/>
                          <a:ea typeface="Roboto"/>
                          <a:cs typeface="Roboto"/>
                        </a:rPr>
                        <a:t>10:30-10:45</a:t>
                      </a:r>
                      <a:endParaRPr lang="en-GB" sz="1200" kern="100">
                        <a:effectLst/>
                        <a:latin typeface="Roboto"/>
                        <a:ea typeface="Roboto"/>
                        <a:cs typeface="Roboto"/>
                      </a:endParaRPr>
                    </a:p>
                  </a:txBody>
                  <a:tcPr marL="63372" marR="63372" marT="88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6000"/>
                        </a:lnSpc>
                        <a:spcAft>
                          <a:spcPts val="800"/>
                        </a:spcAft>
                      </a:pPr>
                      <a:r>
                        <a:rPr lang="en-US" sz="1200" kern="100">
                          <a:effectLst/>
                          <a:latin typeface="Roboto"/>
                          <a:ea typeface="Roboto"/>
                          <a:cs typeface="Roboto"/>
                        </a:rPr>
                        <a:t>Aims of today</a:t>
                      </a:r>
                      <a:endParaRPr lang="en-GB" sz="1200" kern="100">
                        <a:effectLst/>
                        <a:latin typeface="Roboto"/>
                        <a:ea typeface="Roboto"/>
                        <a:cs typeface="Roboto"/>
                      </a:endParaRPr>
                    </a:p>
                  </a:txBody>
                  <a:tcPr marL="63372" marR="63372" marT="88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6000"/>
                        </a:lnSpc>
                        <a:spcAft>
                          <a:spcPts val="800"/>
                        </a:spcAft>
                      </a:pPr>
                      <a:r>
                        <a:rPr lang="en-US" sz="1200" kern="100">
                          <a:effectLst/>
                          <a:latin typeface="Roboto"/>
                          <a:ea typeface="Roboto"/>
                          <a:cs typeface="Roboto"/>
                        </a:rPr>
                        <a:t>Andrea Bushell</a:t>
                      </a:r>
                    </a:p>
                    <a:p>
                      <a:pPr>
                        <a:lnSpc>
                          <a:spcPct val="116000"/>
                        </a:lnSpc>
                        <a:spcAft>
                          <a:spcPts val="800"/>
                        </a:spcAft>
                      </a:pPr>
                      <a:endParaRPr lang="en-GB" sz="1200" kern="100">
                        <a:effectLst/>
                        <a:latin typeface="Roboto" panose="02000000000000000000" pitchFamily="2" charset="0"/>
                        <a:ea typeface="Roboto" panose="02000000000000000000" pitchFamily="2" charset="0"/>
                        <a:cs typeface="Roboto" panose="02000000000000000000" pitchFamily="2" charset="0"/>
                      </a:endParaRPr>
                    </a:p>
                  </a:txBody>
                  <a:tcPr marL="63372" marR="63372" marT="88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992905396"/>
                  </a:ext>
                </a:extLst>
              </a:tr>
              <a:tr h="0">
                <a:tc>
                  <a:txBody>
                    <a:bodyPr/>
                    <a:lstStyle/>
                    <a:p>
                      <a:pPr>
                        <a:lnSpc>
                          <a:spcPct val="116000"/>
                        </a:lnSpc>
                        <a:spcAft>
                          <a:spcPts val="800"/>
                        </a:spcAft>
                      </a:pPr>
                      <a:r>
                        <a:rPr lang="en-US" sz="1200" kern="100">
                          <a:effectLst/>
                          <a:latin typeface="Roboto"/>
                          <a:ea typeface="Roboto"/>
                          <a:cs typeface="Roboto"/>
                        </a:rPr>
                        <a:t>10:45-11:00</a:t>
                      </a:r>
                      <a:endParaRPr lang="en-GB" sz="1200" kern="100">
                        <a:effectLst/>
                        <a:latin typeface="Roboto"/>
                        <a:ea typeface="Roboto"/>
                        <a:cs typeface="Roboto"/>
                      </a:endParaRPr>
                    </a:p>
                  </a:txBody>
                  <a:tcPr marL="63372" marR="63372" marT="88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6000"/>
                        </a:lnSpc>
                        <a:spcAft>
                          <a:spcPts val="800"/>
                        </a:spcAft>
                      </a:pPr>
                      <a:r>
                        <a:rPr lang="en-US" sz="1200" kern="100">
                          <a:effectLst/>
                          <a:latin typeface="Roboto"/>
                          <a:ea typeface="Roboto"/>
                          <a:cs typeface="Roboto"/>
                        </a:rPr>
                        <a:t>WNC Strategic Priorities &amp; Aims of Single Homelessness Accommodation </a:t>
                      </a:r>
                      <a:r>
                        <a:rPr lang="en-US" sz="1200" kern="100" err="1">
                          <a:effectLst/>
                          <a:latin typeface="Roboto"/>
                          <a:ea typeface="Roboto"/>
                          <a:cs typeface="Roboto"/>
                        </a:rPr>
                        <a:t>Programme</a:t>
                      </a:r>
                      <a:r>
                        <a:rPr lang="en-US" sz="1200" kern="100">
                          <a:effectLst/>
                          <a:latin typeface="Roboto"/>
                          <a:ea typeface="Roboto"/>
                          <a:cs typeface="Roboto"/>
                        </a:rPr>
                        <a:t> (SHAP) </a:t>
                      </a:r>
                      <a:endParaRPr lang="en-GB" sz="1200" kern="100">
                        <a:effectLst/>
                        <a:latin typeface="Roboto"/>
                        <a:ea typeface="Roboto"/>
                        <a:cs typeface="Roboto"/>
                      </a:endParaRPr>
                    </a:p>
                  </a:txBody>
                  <a:tcPr marL="63372" marR="63372" marT="88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6000"/>
                        </a:lnSpc>
                        <a:spcAft>
                          <a:spcPts val="800"/>
                        </a:spcAft>
                      </a:pPr>
                      <a:r>
                        <a:rPr lang="en-US" sz="1200" kern="100">
                          <a:effectLst/>
                          <a:latin typeface="Roboto"/>
                          <a:ea typeface="Roboto"/>
                          <a:cs typeface="Roboto"/>
                        </a:rPr>
                        <a:t>Khyati Vaughan</a:t>
                      </a:r>
                    </a:p>
                  </a:txBody>
                  <a:tcPr marL="63372" marR="63372" marT="88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628031012"/>
                  </a:ext>
                </a:extLst>
              </a:tr>
              <a:tr h="0">
                <a:tc>
                  <a:txBody>
                    <a:bodyPr/>
                    <a:lstStyle/>
                    <a:p>
                      <a:pPr>
                        <a:lnSpc>
                          <a:spcPct val="116000"/>
                        </a:lnSpc>
                        <a:spcAft>
                          <a:spcPts val="800"/>
                        </a:spcAft>
                      </a:pPr>
                      <a:r>
                        <a:rPr lang="en-US" sz="1200" kern="100">
                          <a:effectLst/>
                          <a:latin typeface="Roboto"/>
                          <a:ea typeface="Roboto"/>
                          <a:cs typeface="Roboto"/>
                        </a:rPr>
                        <a:t>11:00-11:30</a:t>
                      </a:r>
                      <a:endParaRPr lang="en-GB" sz="1200" kern="100">
                        <a:effectLst/>
                        <a:latin typeface="Roboto"/>
                        <a:ea typeface="Roboto"/>
                        <a:cs typeface="Roboto"/>
                      </a:endParaRPr>
                    </a:p>
                  </a:txBody>
                  <a:tcPr marL="63372" marR="63372" marT="88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6000"/>
                        </a:lnSpc>
                        <a:spcAft>
                          <a:spcPts val="800"/>
                        </a:spcAft>
                      </a:pPr>
                      <a:r>
                        <a:rPr lang="en-US" sz="1200" kern="100">
                          <a:effectLst/>
                          <a:latin typeface="Roboto"/>
                          <a:ea typeface="Roboto"/>
                          <a:cs typeface="Roboto"/>
                        </a:rPr>
                        <a:t>What we are commissioning &amp; Broad outline of the service specification?</a:t>
                      </a:r>
                      <a:endParaRPr lang="en-GB" sz="1200" kern="100">
                        <a:effectLst/>
                        <a:latin typeface="Roboto"/>
                        <a:ea typeface="Roboto"/>
                        <a:cs typeface="Roboto"/>
                      </a:endParaRPr>
                    </a:p>
                  </a:txBody>
                  <a:tcPr marL="63372" marR="63372" marT="88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6000"/>
                        </a:lnSpc>
                        <a:spcAft>
                          <a:spcPts val="800"/>
                        </a:spcAft>
                      </a:pPr>
                      <a:r>
                        <a:rPr lang="en-US" sz="1200" kern="100">
                          <a:effectLst/>
                          <a:latin typeface="Roboto"/>
                          <a:ea typeface="Roboto"/>
                          <a:cs typeface="Roboto"/>
                        </a:rPr>
                        <a:t>Precious Williamson</a:t>
                      </a:r>
                      <a:endParaRPr lang="en-GB" sz="1200" kern="100">
                        <a:effectLst/>
                        <a:latin typeface="Roboto"/>
                        <a:ea typeface="Roboto"/>
                        <a:cs typeface="Roboto"/>
                      </a:endParaRPr>
                    </a:p>
                  </a:txBody>
                  <a:tcPr marL="63372" marR="63372" marT="88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959058318"/>
                  </a:ext>
                </a:extLst>
              </a:tr>
              <a:tr h="444543">
                <a:tc>
                  <a:txBody>
                    <a:bodyPr/>
                    <a:lstStyle/>
                    <a:p>
                      <a:pPr>
                        <a:lnSpc>
                          <a:spcPct val="116000"/>
                        </a:lnSpc>
                        <a:spcAft>
                          <a:spcPts val="800"/>
                        </a:spcAft>
                      </a:pPr>
                      <a:r>
                        <a:rPr lang="en-GB" sz="1200" kern="100">
                          <a:effectLst/>
                          <a:latin typeface="Roboto"/>
                          <a:ea typeface="Roboto"/>
                          <a:cs typeface="Roboto"/>
                        </a:rPr>
                        <a:t>11:30- 11:50</a:t>
                      </a:r>
                    </a:p>
                  </a:txBody>
                  <a:tcPr marL="63372" marR="63372" marT="88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6000"/>
                        </a:lnSpc>
                        <a:spcAft>
                          <a:spcPts val="800"/>
                        </a:spcAft>
                      </a:pPr>
                      <a:r>
                        <a:rPr lang="en-US" sz="1200" kern="100">
                          <a:effectLst/>
                          <a:latin typeface="Roboto"/>
                          <a:ea typeface="Roboto"/>
                          <a:cs typeface="Roboto"/>
                        </a:rPr>
                        <a:t>Procurement process and timescales </a:t>
                      </a:r>
                      <a:endParaRPr lang="en-GB" sz="1200" kern="100">
                        <a:effectLst/>
                        <a:latin typeface="Roboto"/>
                        <a:ea typeface="Roboto"/>
                        <a:cs typeface="Roboto"/>
                      </a:endParaRPr>
                    </a:p>
                  </a:txBody>
                  <a:tcPr marL="63372" marR="63372" marT="88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6000"/>
                        </a:lnSpc>
                        <a:spcAft>
                          <a:spcPts val="800"/>
                        </a:spcAft>
                      </a:pPr>
                      <a:r>
                        <a:rPr lang="en-US" sz="1200" kern="100">
                          <a:effectLst/>
                          <a:latin typeface="Roboto"/>
                          <a:ea typeface="Roboto"/>
                          <a:cs typeface="Roboto"/>
                        </a:rPr>
                        <a:t>Kayley Lakin</a:t>
                      </a:r>
                      <a:endParaRPr lang="en-GB" sz="1200" kern="100">
                        <a:effectLst/>
                        <a:latin typeface="Roboto"/>
                        <a:ea typeface="Roboto"/>
                        <a:cs typeface="Roboto"/>
                      </a:endParaRPr>
                    </a:p>
                  </a:txBody>
                  <a:tcPr marL="63372" marR="63372" marT="88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479148404"/>
                  </a:ext>
                </a:extLst>
              </a:tr>
              <a:tr h="283291">
                <a:tc>
                  <a:txBody>
                    <a:bodyPr/>
                    <a:lstStyle/>
                    <a:p>
                      <a:pPr>
                        <a:lnSpc>
                          <a:spcPct val="116000"/>
                        </a:lnSpc>
                        <a:spcAft>
                          <a:spcPts val="800"/>
                        </a:spcAft>
                      </a:pPr>
                      <a:r>
                        <a:rPr lang="en-GB" sz="1200" kern="100">
                          <a:effectLst/>
                          <a:latin typeface="Roboto"/>
                          <a:ea typeface="Roboto"/>
                          <a:cs typeface="Roboto"/>
                        </a:rPr>
                        <a:t>11:50- 12:20</a:t>
                      </a:r>
                    </a:p>
                  </a:txBody>
                  <a:tcPr marL="63372" marR="63372" marT="88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6000"/>
                        </a:lnSpc>
                        <a:spcAft>
                          <a:spcPts val="800"/>
                        </a:spcAft>
                      </a:pPr>
                      <a:r>
                        <a:rPr lang="en-US" sz="1200" kern="100">
                          <a:effectLst/>
                          <a:latin typeface="Roboto"/>
                          <a:ea typeface="Roboto"/>
                          <a:cs typeface="Roboto"/>
                        </a:rPr>
                        <a:t>Questions, clarifications and Survey</a:t>
                      </a:r>
                      <a:endParaRPr lang="en-GB" sz="1200" kern="100">
                        <a:effectLst/>
                        <a:latin typeface="Roboto"/>
                        <a:ea typeface="Roboto"/>
                        <a:cs typeface="Roboto"/>
                      </a:endParaRPr>
                    </a:p>
                  </a:txBody>
                  <a:tcPr marL="63372" marR="63372" marT="88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6000"/>
                        </a:lnSpc>
                        <a:spcAft>
                          <a:spcPts val="800"/>
                        </a:spcAft>
                      </a:pPr>
                      <a:r>
                        <a:rPr lang="en-US" sz="1200" kern="100">
                          <a:effectLst/>
                          <a:latin typeface="Roboto"/>
                          <a:ea typeface="Roboto"/>
                          <a:cs typeface="Roboto"/>
                        </a:rPr>
                        <a:t>ALL</a:t>
                      </a:r>
                    </a:p>
                    <a:p>
                      <a:pPr>
                        <a:lnSpc>
                          <a:spcPct val="116000"/>
                        </a:lnSpc>
                        <a:spcAft>
                          <a:spcPts val="800"/>
                        </a:spcAft>
                      </a:pPr>
                      <a:endParaRPr lang="en-GB" sz="1200" kern="100">
                        <a:effectLst/>
                        <a:latin typeface="Roboto" panose="02000000000000000000" pitchFamily="2" charset="0"/>
                        <a:ea typeface="Roboto" panose="02000000000000000000" pitchFamily="2" charset="0"/>
                        <a:cs typeface="Roboto" panose="02000000000000000000" pitchFamily="2" charset="0"/>
                      </a:endParaRPr>
                    </a:p>
                  </a:txBody>
                  <a:tcPr marL="63372" marR="63372" marT="88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060469745"/>
                  </a:ext>
                </a:extLst>
              </a:tr>
              <a:tr h="0">
                <a:tc>
                  <a:txBody>
                    <a:bodyPr/>
                    <a:lstStyle/>
                    <a:p>
                      <a:pPr>
                        <a:lnSpc>
                          <a:spcPct val="116000"/>
                        </a:lnSpc>
                        <a:spcAft>
                          <a:spcPts val="800"/>
                        </a:spcAft>
                      </a:pPr>
                      <a:r>
                        <a:rPr lang="en-GB" sz="1200" kern="100">
                          <a:effectLst/>
                          <a:latin typeface="Roboto"/>
                          <a:ea typeface="Roboto"/>
                          <a:cs typeface="Roboto"/>
                        </a:rPr>
                        <a:t>12:20-12:30</a:t>
                      </a:r>
                    </a:p>
                  </a:txBody>
                  <a:tcPr marL="63372" marR="63372" marT="88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6000"/>
                        </a:lnSpc>
                        <a:spcAft>
                          <a:spcPts val="800"/>
                        </a:spcAft>
                      </a:pPr>
                      <a:r>
                        <a:rPr lang="en-US" sz="1200" kern="100">
                          <a:effectLst/>
                          <a:latin typeface="Roboto"/>
                          <a:ea typeface="Roboto"/>
                          <a:cs typeface="Roboto"/>
                        </a:rPr>
                        <a:t>What happens after today</a:t>
                      </a:r>
                      <a:endParaRPr lang="en-GB" sz="1200" kern="100">
                        <a:effectLst/>
                        <a:latin typeface="Roboto"/>
                        <a:ea typeface="Roboto"/>
                        <a:cs typeface="Roboto"/>
                      </a:endParaRPr>
                    </a:p>
                  </a:txBody>
                  <a:tcPr marL="63372" marR="63372" marT="88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6000"/>
                        </a:lnSpc>
                        <a:spcAft>
                          <a:spcPts val="800"/>
                        </a:spcAft>
                      </a:pPr>
                      <a:r>
                        <a:rPr lang="en-US" sz="1200" kern="100">
                          <a:effectLst/>
                          <a:latin typeface="Roboto"/>
                          <a:ea typeface="Roboto"/>
                          <a:cs typeface="Roboto"/>
                        </a:rPr>
                        <a:t>Andrea Bushell/Precious Williamson</a:t>
                      </a:r>
                      <a:endParaRPr lang="en-GB" sz="1200" kern="100">
                        <a:effectLst/>
                        <a:latin typeface="Roboto"/>
                        <a:ea typeface="Roboto"/>
                        <a:cs typeface="Roboto"/>
                      </a:endParaRPr>
                    </a:p>
                  </a:txBody>
                  <a:tcPr marL="63372" marR="63372" marT="88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83901582"/>
                  </a:ext>
                </a:extLst>
              </a:tr>
            </a:tbl>
          </a:graphicData>
        </a:graphic>
      </p:graphicFrame>
      <p:sp>
        <p:nvSpPr>
          <p:cNvPr id="9" name="Rectangle 1">
            <a:extLst>
              <a:ext uri="{FF2B5EF4-FFF2-40B4-BE49-F238E27FC236}">
                <a16:creationId xmlns:a16="http://schemas.microsoft.com/office/drawing/2014/main" id="{F7B7FE5D-1E54-8F53-A4B4-3F3ABD0B2A74}"/>
              </a:ext>
            </a:extLst>
          </p:cNvPr>
          <p:cNvSpPr>
            <a:spLocks noChangeArrowheads="1"/>
          </p:cNvSpPr>
          <p:nvPr/>
        </p:nvSpPr>
        <p:spPr bwMode="auto">
          <a:xfrm>
            <a:off x="3006725" y="1820863"/>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Tree>
    <p:extLst>
      <p:ext uri="{BB962C8B-B14F-4D97-AF65-F5344CB8AC3E}">
        <p14:creationId xmlns:p14="http://schemas.microsoft.com/office/powerpoint/2010/main" val="38803945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a:extLst>
              <a:ext uri="{C183D7F6-B498-43B3-948B-1728B52AA6E4}">
                <adec:decorative xmlns:adec="http://schemas.microsoft.com/office/drawing/2017/decorative" val="1"/>
              </a:ext>
            </a:extLst>
          </p:cNvPr>
          <p:cNvSpPr/>
          <p:nvPr/>
        </p:nvSpPr>
        <p:spPr>
          <a:xfrm>
            <a:off x="3035300" y="0"/>
            <a:ext cx="9156700" cy="831273"/>
          </a:xfrm>
          <a:prstGeom prst="roundRect">
            <a:avLst/>
          </a:prstGeom>
          <a:solidFill>
            <a:srgbClr val="6C9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itle 8" descr="What this briefing is about">
            <a:extLst>
              <a:ext uri="{FF2B5EF4-FFF2-40B4-BE49-F238E27FC236}">
                <a16:creationId xmlns:a16="http://schemas.microsoft.com/office/drawing/2014/main" id="{186F4C1E-4980-4053-962B-736D32235737}"/>
              </a:ext>
            </a:extLst>
          </p:cNvPr>
          <p:cNvSpPr txBox="1">
            <a:spLocks noGrp="1" noRot="1" noMove="1" noResize="1" noEditPoints="1" noAdjustHandles="1" noChangeArrowheads="1" noChangeShapeType="1"/>
          </p:cNvSpPr>
          <p:nvPr/>
        </p:nvSpPr>
        <p:spPr>
          <a:xfrm>
            <a:off x="3168305" y="92470"/>
            <a:ext cx="9156699" cy="64633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3600" b="1">
                <a:solidFill>
                  <a:schemeClr val="bg1"/>
                </a:solidFill>
                <a:latin typeface="Roboto" panose="02000000000000000000" pitchFamily="2" charset="0"/>
                <a:ea typeface="Roboto" panose="02000000000000000000" pitchFamily="2" charset="0"/>
                <a:cs typeface="Roboto" panose="02000000000000000000" pitchFamily="2" charset="0"/>
              </a:rPr>
              <a:t>Housekeeping</a:t>
            </a:r>
            <a:r>
              <a:rPr lang="en-GB" sz="3600" b="1">
                <a:solidFill>
                  <a:schemeClr val="bg1"/>
                </a:solidFill>
                <a:latin typeface="Tahoma"/>
                <a:ea typeface="Tahoma"/>
                <a:cs typeface="Tahoma"/>
              </a:rPr>
              <a:t> </a:t>
            </a:r>
            <a:endParaRPr lang="en-GB" sz="3600" b="1">
              <a:solidFill>
                <a:schemeClr val="bg1"/>
              </a:solidFill>
              <a:latin typeface="Tahoma" panose="020B0604030504040204" pitchFamily="34" charset="0"/>
              <a:ea typeface="Tahoma" panose="020B0604030504040204" pitchFamily="34" charset="0"/>
              <a:cs typeface="Tahoma" panose="020B0604030504040204" pitchFamily="34" charset="0"/>
            </a:endParaRPr>
          </a:p>
        </p:txBody>
      </p:sp>
      <p:pic>
        <p:nvPicPr>
          <p:cNvPr id="7" name="Picture 6" descr="alt=&quot;&quot;">
            <a:extLst>
              <a:ext uri="{FF2B5EF4-FFF2-40B4-BE49-F238E27FC236}">
                <a16:creationId xmlns:a16="http://schemas.microsoft.com/office/drawing/2014/main" id="{16B60B6C-EA69-344A-8CC9-82BC9110922F}"/>
              </a:ext>
            </a:extLst>
          </p:cNvPr>
          <p:cNvPicPr>
            <a:picLocks noGrp="1" noRot="1" noChangeAspect="1" noMove="1" noResize="1" noEditPoints="1" noAdjustHandles="1" noChangeArrowheads="1" noChangeShapeType="1" noCrop="1"/>
          </p:cNvPicPr>
          <p:nvPr/>
        </p:nvPicPr>
        <p:blipFill rotWithShape="1">
          <a:blip r:embed="rId2"/>
          <a:srcRect l="3920" t="4701" r="78165" b="86708"/>
          <a:stretch/>
        </p:blipFill>
        <p:spPr>
          <a:xfrm>
            <a:off x="139952" y="216642"/>
            <a:ext cx="2195926" cy="592735"/>
          </a:xfrm>
          <a:prstGeom prst="rect">
            <a:avLst/>
          </a:prstGeom>
        </p:spPr>
      </p:pic>
      <p:sp>
        <p:nvSpPr>
          <p:cNvPr id="8" name="Rounded Rectangle 7">
            <a:extLs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a:off x="0" y="6408601"/>
            <a:ext cx="4202314" cy="465513"/>
          </a:xfrm>
          <a:prstGeom prst="roundRect">
            <a:avLst/>
          </a:prstGeom>
          <a:solidFill>
            <a:srgbClr val="6C9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a:extLst>
              <a:ext uri="{FF2B5EF4-FFF2-40B4-BE49-F238E27FC236}">
                <a16:creationId xmlns:a16="http://schemas.microsoft.com/office/drawing/2014/main" id="{B701FC6B-B322-470F-85A2-DC1B3B5400EE}"/>
              </a:ext>
            </a:extLst>
          </p:cNvPr>
          <p:cNvSpPr>
            <a:spLocks noGrp="1"/>
          </p:cNvSpPr>
          <p:nvPr>
            <p:ph idx="1"/>
          </p:nvPr>
        </p:nvSpPr>
        <p:spPr>
          <a:xfrm>
            <a:off x="0" y="835025"/>
            <a:ext cx="12196010" cy="5341938"/>
          </a:xfrm>
        </p:spPr>
        <p:txBody>
          <a:bodyPr vert="horz" lIns="91440" tIns="45720" rIns="91440" bIns="45720" rtlCol="0" anchor="t">
            <a:normAutofit/>
          </a:bodyPr>
          <a:lstStyle/>
          <a:p>
            <a:pPr marL="0" indent="0">
              <a:buNone/>
            </a:pPr>
            <a:endParaRPr lang="en-GB">
              <a:ea typeface="Tahoma"/>
              <a:cs typeface="Tahoma"/>
            </a:endParaRPr>
          </a:p>
          <a:p>
            <a:pPr marL="457200" lvl="1" indent="0">
              <a:buNone/>
            </a:pPr>
            <a:endParaRPr lang="en-GB">
              <a:ea typeface="Tahoma"/>
              <a:cs typeface="Tahoma"/>
            </a:endParaRPr>
          </a:p>
          <a:p>
            <a:pPr lvl="1"/>
            <a:endParaRPr lang="en-GB"/>
          </a:p>
        </p:txBody>
      </p:sp>
      <p:pic>
        <p:nvPicPr>
          <p:cNvPr id="2" name="Picture 1" descr="A group of people with their hands up&#10;&#10;Description automatically generated">
            <a:extLst>
              <a:ext uri="{FF2B5EF4-FFF2-40B4-BE49-F238E27FC236}">
                <a16:creationId xmlns:a16="http://schemas.microsoft.com/office/drawing/2014/main" id="{45E81EBE-C8CA-994B-8027-5B2554C113CD}"/>
              </a:ext>
            </a:extLst>
          </p:cNvPr>
          <p:cNvPicPr>
            <a:picLocks noChangeAspect="1"/>
          </p:cNvPicPr>
          <p:nvPr/>
        </p:nvPicPr>
        <p:blipFill>
          <a:blip r:embed="rId3"/>
          <a:stretch>
            <a:fillRect/>
          </a:stretch>
        </p:blipFill>
        <p:spPr>
          <a:xfrm>
            <a:off x="142875" y="838200"/>
            <a:ext cx="2510565" cy="2667000"/>
          </a:xfrm>
          <a:prstGeom prst="rect">
            <a:avLst/>
          </a:prstGeom>
        </p:spPr>
      </p:pic>
      <p:pic>
        <p:nvPicPr>
          <p:cNvPr id="10" name="Picture 9" descr="A red and black circle with people connected&#10;&#10;Description automatically generated">
            <a:extLst>
              <a:ext uri="{FF2B5EF4-FFF2-40B4-BE49-F238E27FC236}">
                <a16:creationId xmlns:a16="http://schemas.microsoft.com/office/drawing/2014/main" id="{1A61D057-79BF-E6C4-617F-7EFC736BDB49}"/>
              </a:ext>
            </a:extLst>
          </p:cNvPr>
          <p:cNvPicPr>
            <a:picLocks noChangeAspect="1"/>
          </p:cNvPicPr>
          <p:nvPr/>
        </p:nvPicPr>
        <p:blipFill>
          <a:blip r:embed="rId4"/>
          <a:stretch>
            <a:fillRect/>
          </a:stretch>
        </p:blipFill>
        <p:spPr>
          <a:xfrm>
            <a:off x="9024209" y="908060"/>
            <a:ext cx="2667000" cy="2667000"/>
          </a:xfrm>
          <a:prstGeom prst="rect">
            <a:avLst/>
          </a:prstGeom>
        </p:spPr>
      </p:pic>
      <p:sp>
        <p:nvSpPr>
          <p:cNvPr id="11" name="TextBox 10">
            <a:extLst>
              <a:ext uri="{FF2B5EF4-FFF2-40B4-BE49-F238E27FC236}">
                <a16:creationId xmlns:a16="http://schemas.microsoft.com/office/drawing/2014/main" id="{9F085518-0296-D0A2-B00F-4D551AB6DA29}"/>
              </a:ext>
            </a:extLst>
          </p:cNvPr>
          <p:cNvSpPr txBox="1"/>
          <p:nvPr/>
        </p:nvSpPr>
        <p:spPr>
          <a:xfrm>
            <a:off x="137408" y="3709751"/>
            <a:ext cx="3253491" cy="160043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700" b="1">
                <a:latin typeface="Roboto" panose="02000000000000000000" pitchFamily="2" charset="0"/>
                <a:ea typeface="Roboto" panose="02000000000000000000" pitchFamily="2" charset="0"/>
                <a:cs typeface="Roboto" panose="02000000000000000000" pitchFamily="2" charset="0"/>
              </a:rPr>
              <a:t>Hosts:</a:t>
            </a:r>
          </a:p>
          <a:p>
            <a:endParaRPr lang="en-US" sz="1700" b="1">
              <a:latin typeface="Roboto" panose="02000000000000000000" pitchFamily="2" charset="0"/>
              <a:ea typeface="Roboto" panose="02000000000000000000" pitchFamily="2" charset="0"/>
              <a:cs typeface="Roboto" panose="02000000000000000000" pitchFamily="2" charset="0"/>
            </a:endParaRPr>
          </a:p>
          <a:p>
            <a:r>
              <a:rPr lang="en-US" sz="1600">
                <a:latin typeface="Roboto" panose="02000000000000000000" pitchFamily="2" charset="0"/>
                <a:ea typeface="Roboto" panose="02000000000000000000" pitchFamily="2" charset="0"/>
                <a:cs typeface="Roboto" panose="02000000000000000000" pitchFamily="2" charset="0"/>
              </a:rPr>
              <a:t>The</a:t>
            </a:r>
            <a:r>
              <a:rPr lang="en-US" sz="1600" spc="-95">
                <a:latin typeface="Roboto" panose="02000000000000000000" pitchFamily="2" charset="0"/>
                <a:ea typeface="Roboto" panose="02000000000000000000" pitchFamily="2" charset="0"/>
                <a:cs typeface="Roboto" panose="02000000000000000000" pitchFamily="2" charset="0"/>
              </a:rPr>
              <a:t> </a:t>
            </a:r>
            <a:r>
              <a:rPr lang="en-US" sz="1600">
                <a:latin typeface="Roboto" panose="02000000000000000000" pitchFamily="2" charset="0"/>
                <a:ea typeface="Roboto" panose="02000000000000000000" pitchFamily="2" charset="0"/>
                <a:cs typeface="Roboto" panose="02000000000000000000" pitchFamily="2" charset="0"/>
              </a:rPr>
              <a:t>hosts</a:t>
            </a:r>
            <a:r>
              <a:rPr lang="en-US" sz="1600" spc="-90">
                <a:latin typeface="Roboto" panose="02000000000000000000" pitchFamily="2" charset="0"/>
                <a:ea typeface="Roboto" panose="02000000000000000000" pitchFamily="2" charset="0"/>
                <a:cs typeface="Roboto" panose="02000000000000000000" pitchFamily="2" charset="0"/>
              </a:rPr>
              <a:t> </a:t>
            </a:r>
            <a:r>
              <a:rPr lang="en-US" sz="1600">
                <a:latin typeface="Roboto" panose="02000000000000000000" pitchFamily="2" charset="0"/>
                <a:ea typeface="Roboto" panose="02000000000000000000" pitchFamily="2" charset="0"/>
                <a:cs typeface="Roboto" panose="02000000000000000000" pitchFamily="2" charset="0"/>
              </a:rPr>
              <a:t>will</a:t>
            </a:r>
            <a:r>
              <a:rPr lang="en-US" sz="1600" spc="-90">
                <a:latin typeface="Roboto" panose="02000000000000000000" pitchFamily="2" charset="0"/>
                <a:ea typeface="Roboto" panose="02000000000000000000" pitchFamily="2" charset="0"/>
                <a:cs typeface="Roboto" panose="02000000000000000000" pitchFamily="2" charset="0"/>
              </a:rPr>
              <a:t> </a:t>
            </a:r>
            <a:r>
              <a:rPr lang="en-US" sz="1600">
                <a:latin typeface="Roboto" panose="02000000000000000000" pitchFamily="2" charset="0"/>
                <a:ea typeface="Roboto" panose="02000000000000000000" pitchFamily="2" charset="0"/>
                <a:cs typeface="Roboto" panose="02000000000000000000" pitchFamily="2" charset="0"/>
              </a:rPr>
              <a:t>coordinate the session. They will introduce themselves at the start and help the session to run smoothly.</a:t>
            </a:r>
          </a:p>
        </p:txBody>
      </p:sp>
      <p:sp>
        <p:nvSpPr>
          <p:cNvPr id="12" name="TextBox 11">
            <a:extLst>
              <a:ext uri="{FF2B5EF4-FFF2-40B4-BE49-F238E27FC236}">
                <a16:creationId xmlns:a16="http://schemas.microsoft.com/office/drawing/2014/main" id="{352C7D39-0297-5937-A2BC-1FC4E401FB64}"/>
              </a:ext>
            </a:extLst>
          </p:cNvPr>
          <p:cNvSpPr txBox="1"/>
          <p:nvPr/>
        </p:nvSpPr>
        <p:spPr>
          <a:xfrm>
            <a:off x="5606548" y="3505200"/>
            <a:ext cx="2523793" cy="110799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700" b="1">
                <a:latin typeface="Roboto" panose="02000000000000000000" pitchFamily="2" charset="0"/>
                <a:ea typeface="Roboto" panose="02000000000000000000" pitchFamily="2" charset="0"/>
                <a:cs typeface="Roboto" panose="02000000000000000000" pitchFamily="2" charset="0"/>
              </a:rPr>
              <a:t>Presentations:</a:t>
            </a:r>
          </a:p>
          <a:p>
            <a:endParaRPr lang="en-US" sz="1700" b="1">
              <a:latin typeface="Roboto" panose="02000000000000000000" pitchFamily="2" charset="0"/>
              <a:ea typeface="Roboto" panose="02000000000000000000" pitchFamily="2" charset="0"/>
              <a:cs typeface="Roboto" panose="02000000000000000000" pitchFamily="2" charset="0"/>
            </a:endParaRPr>
          </a:p>
          <a:p>
            <a:r>
              <a:rPr lang="en-US" sz="1600" spc="-10">
                <a:latin typeface="Roboto" panose="02000000000000000000" pitchFamily="2" charset="0"/>
                <a:ea typeface="Roboto" panose="02000000000000000000" pitchFamily="2" charset="0"/>
                <a:cs typeface="Roboto" panose="02000000000000000000" pitchFamily="2" charset="0"/>
              </a:rPr>
              <a:t>Slides will be circulated after the event.</a:t>
            </a:r>
          </a:p>
        </p:txBody>
      </p:sp>
      <p:sp>
        <p:nvSpPr>
          <p:cNvPr id="14" name="TextBox 13">
            <a:extLst>
              <a:ext uri="{FF2B5EF4-FFF2-40B4-BE49-F238E27FC236}">
                <a16:creationId xmlns:a16="http://schemas.microsoft.com/office/drawing/2014/main" id="{71EBC42C-3C4F-7D39-FCD3-BDDE48523B8E}"/>
              </a:ext>
            </a:extLst>
          </p:cNvPr>
          <p:cNvSpPr txBox="1"/>
          <p:nvPr/>
        </p:nvSpPr>
        <p:spPr>
          <a:xfrm>
            <a:off x="8523419" y="3505200"/>
            <a:ext cx="3668581" cy="284693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700" b="1">
                <a:latin typeface="Roboto" panose="02000000000000000000" pitchFamily="2" charset="0"/>
                <a:ea typeface="Roboto" panose="02000000000000000000" pitchFamily="2" charset="0"/>
                <a:cs typeface="Roboto" panose="02000000000000000000" pitchFamily="2" charset="0"/>
              </a:rPr>
              <a:t>Questions, clarifications and feedback</a:t>
            </a:r>
          </a:p>
          <a:p>
            <a:endParaRPr lang="en-US" sz="1700" b="1">
              <a:latin typeface="Roboto" panose="02000000000000000000" pitchFamily="2" charset="0"/>
              <a:ea typeface="Roboto" panose="02000000000000000000" pitchFamily="2" charset="0"/>
              <a:cs typeface="Roboto" panose="02000000000000000000" pitchFamily="2" charset="0"/>
            </a:endParaRPr>
          </a:p>
          <a:p>
            <a:r>
              <a:rPr lang="en-US" sz="1600">
                <a:latin typeface="Roboto" panose="02000000000000000000" pitchFamily="2" charset="0"/>
                <a:ea typeface="Roboto" panose="02000000000000000000" pitchFamily="2" charset="0"/>
                <a:cs typeface="Roboto" panose="02000000000000000000" pitchFamily="2" charset="0"/>
              </a:rPr>
              <a:t>You will be able to ask questions and clarifications. </a:t>
            </a:r>
          </a:p>
          <a:p>
            <a:endParaRPr lang="en-US" sz="1600">
              <a:latin typeface="Roboto" panose="02000000000000000000" pitchFamily="2" charset="0"/>
              <a:ea typeface="Roboto" panose="02000000000000000000" pitchFamily="2" charset="0"/>
              <a:cs typeface="Roboto" panose="02000000000000000000" pitchFamily="2" charset="0"/>
            </a:endParaRPr>
          </a:p>
          <a:p>
            <a:r>
              <a:rPr lang="en-US" sz="1600">
                <a:latin typeface="Roboto" panose="02000000000000000000" pitchFamily="2" charset="0"/>
                <a:ea typeface="Roboto" panose="02000000000000000000" pitchFamily="2" charset="0"/>
                <a:cs typeface="Roboto" panose="02000000000000000000" pitchFamily="2" charset="0"/>
              </a:rPr>
              <a:t>We will collate your questions (anonymised), and then share  responses after the event on the portal.</a:t>
            </a:r>
          </a:p>
          <a:p>
            <a:endParaRPr lang="en-US" sz="1600" b="1">
              <a:ea typeface="Tahoma"/>
              <a:cs typeface="Tahoma"/>
            </a:endParaRPr>
          </a:p>
        </p:txBody>
      </p:sp>
      <p:pic>
        <p:nvPicPr>
          <p:cNvPr id="1026" name="Picture 2" descr="Microsoft PowerPoint Review | PCMag">
            <a:extLst>
              <a:ext uri="{FF2B5EF4-FFF2-40B4-BE49-F238E27FC236}">
                <a16:creationId xmlns:a16="http://schemas.microsoft.com/office/drawing/2014/main" id="{B4250F96-2A5A-C6CB-EF91-6E51831B077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4452" y="809377"/>
            <a:ext cx="3434250" cy="262301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DCBCF23D-CE63-F4EE-BD35-BAD6F90F88F3}"/>
              </a:ext>
            </a:extLst>
          </p:cNvPr>
          <p:cNvSpPr txBox="1"/>
          <p:nvPr/>
        </p:nvSpPr>
        <p:spPr>
          <a:xfrm>
            <a:off x="3211714" y="3543814"/>
            <a:ext cx="2394834" cy="233910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700" b="1">
                <a:latin typeface="Roboto" panose="02000000000000000000" pitchFamily="2" charset="0"/>
                <a:ea typeface="Roboto" panose="02000000000000000000" pitchFamily="2" charset="0"/>
                <a:cs typeface="Roboto" panose="02000000000000000000" pitchFamily="2" charset="0"/>
              </a:rPr>
              <a:t>Fire Alarm:</a:t>
            </a:r>
          </a:p>
          <a:p>
            <a:endParaRPr lang="en-US" sz="1700" b="1">
              <a:latin typeface="Roboto" panose="02000000000000000000" pitchFamily="2" charset="0"/>
              <a:ea typeface="Roboto" panose="02000000000000000000" pitchFamily="2" charset="0"/>
              <a:cs typeface="Roboto" panose="02000000000000000000" pitchFamily="2" charset="0"/>
            </a:endParaRPr>
          </a:p>
          <a:p>
            <a:r>
              <a:rPr lang="en-US" sz="1600" spc="-10">
                <a:latin typeface="Roboto" panose="02000000000000000000" pitchFamily="2" charset="0"/>
                <a:ea typeface="Roboto" panose="02000000000000000000" pitchFamily="2" charset="0"/>
                <a:cs typeface="Roboto" panose="02000000000000000000" pitchFamily="2" charset="0"/>
              </a:rPr>
              <a:t>There will be no fire alarm test today.</a:t>
            </a:r>
          </a:p>
          <a:p>
            <a:endParaRPr lang="en-US" sz="1600" spc="-10">
              <a:latin typeface="Roboto" panose="02000000000000000000" pitchFamily="2" charset="0"/>
              <a:ea typeface="Roboto" panose="02000000000000000000" pitchFamily="2" charset="0"/>
              <a:cs typeface="Roboto" panose="02000000000000000000" pitchFamily="2" charset="0"/>
            </a:endParaRPr>
          </a:p>
          <a:p>
            <a:r>
              <a:rPr lang="en-US" sz="1600" spc="-10">
                <a:latin typeface="Roboto" panose="02000000000000000000" pitchFamily="2" charset="0"/>
                <a:ea typeface="Roboto" panose="02000000000000000000" pitchFamily="2" charset="0"/>
                <a:cs typeface="Roboto" panose="02000000000000000000" pitchFamily="2" charset="0"/>
              </a:rPr>
              <a:t>In case of an actual emergency, please follow the nearest exit signs.</a:t>
            </a:r>
          </a:p>
        </p:txBody>
      </p:sp>
      <p:pic>
        <p:nvPicPr>
          <p:cNvPr id="13" name="Picture 12" descr="A red fire alarm with a silver sticker&#10;&#10;Description automatically generated">
            <a:extLst>
              <a:ext uri="{FF2B5EF4-FFF2-40B4-BE49-F238E27FC236}">
                <a16:creationId xmlns:a16="http://schemas.microsoft.com/office/drawing/2014/main" id="{AED99703-D2FC-95C5-23A1-CD320A495E11}"/>
              </a:ext>
            </a:extLst>
          </p:cNvPr>
          <p:cNvPicPr>
            <a:picLocks noChangeAspect="1"/>
          </p:cNvPicPr>
          <p:nvPr/>
        </p:nvPicPr>
        <p:blipFill>
          <a:blip r:embed="rId6"/>
          <a:stretch>
            <a:fillRect/>
          </a:stretch>
        </p:blipFill>
        <p:spPr>
          <a:xfrm>
            <a:off x="2689663" y="1217229"/>
            <a:ext cx="3042087" cy="2058715"/>
          </a:xfrm>
          <a:prstGeom prst="rect">
            <a:avLst/>
          </a:prstGeom>
        </p:spPr>
      </p:pic>
    </p:spTree>
    <p:extLst>
      <p:ext uri="{BB962C8B-B14F-4D97-AF65-F5344CB8AC3E}">
        <p14:creationId xmlns:p14="http://schemas.microsoft.com/office/powerpoint/2010/main" val="9947633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a:extLst>
              <a:ext uri="{C183D7F6-B498-43B3-948B-1728B52AA6E4}">
                <adec:decorative xmlns:adec="http://schemas.microsoft.com/office/drawing/2017/decorative" val="1"/>
              </a:ext>
            </a:extLst>
          </p:cNvPr>
          <p:cNvSpPr/>
          <p:nvPr/>
        </p:nvSpPr>
        <p:spPr>
          <a:xfrm>
            <a:off x="3035300" y="0"/>
            <a:ext cx="9156700" cy="831273"/>
          </a:xfrm>
          <a:prstGeom prst="roundRect">
            <a:avLst/>
          </a:prstGeom>
          <a:solidFill>
            <a:srgbClr val="3862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itle 8" descr="What this briefing is about">
            <a:extLst>
              <a:ext uri="{FF2B5EF4-FFF2-40B4-BE49-F238E27FC236}">
                <a16:creationId xmlns:a16="http://schemas.microsoft.com/office/drawing/2014/main" id="{186F4C1E-4980-4053-962B-736D32235737}"/>
              </a:ext>
            </a:extLst>
          </p:cNvPr>
          <p:cNvSpPr txBox="1">
            <a:spLocks noGrp="1" noRot="1" noMove="1" noResize="1" noEditPoints="1" noAdjustHandles="1" noChangeArrowheads="1" noChangeShapeType="1"/>
          </p:cNvSpPr>
          <p:nvPr/>
        </p:nvSpPr>
        <p:spPr>
          <a:xfrm>
            <a:off x="3168305" y="92470"/>
            <a:ext cx="9156699" cy="64633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3600" b="1">
                <a:solidFill>
                  <a:schemeClr val="bg1"/>
                </a:solidFill>
                <a:latin typeface="Roboto" panose="02000000000000000000" pitchFamily="2" charset="0"/>
                <a:ea typeface="Roboto" panose="02000000000000000000" pitchFamily="2" charset="0"/>
                <a:cs typeface="Roboto" panose="02000000000000000000" pitchFamily="2" charset="0"/>
              </a:rPr>
              <a:t>Aim of today</a:t>
            </a:r>
          </a:p>
        </p:txBody>
      </p:sp>
      <p:pic>
        <p:nvPicPr>
          <p:cNvPr id="7" name="Picture 6" descr="alt=&quot;&quot;">
            <a:extLst>
              <a:ext uri="{FF2B5EF4-FFF2-40B4-BE49-F238E27FC236}">
                <a16:creationId xmlns:a16="http://schemas.microsoft.com/office/drawing/2014/main" id="{16B60B6C-EA69-344A-8CC9-82BC9110922F}"/>
              </a:ext>
            </a:extLst>
          </p:cNvPr>
          <p:cNvPicPr>
            <a:picLocks noGrp="1" noRot="1" noChangeAspect="1" noMove="1" noResize="1" noEditPoints="1" noAdjustHandles="1" noChangeArrowheads="1" noChangeShapeType="1" noCrop="1"/>
          </p:cNvPicPr>
          <p:nvPr/>
        </p:nvPicPr>
        <p:blipFill rotWithShape="1">
          <a:blip r:embed="rId2"/>
          <a:srcRect l="3920" t="4701" r="78165" b="86708"/>
          <a:stretch/>
        </p:blipFill>
        <p:spPr>
          <a:xfrm>
            <a:off x="139952" y="216642"/>
            <a:ext cx="2195926" cy="592735"/>
          </a:xfrm>
          <a:prstGeom prst="rect">
            <a:avLst/>
          </a:prstGeom>
        </p:spPr>
      </p:pic>
      <p:sp>
        <p:nvSpPr>
          <p:cNvPr id="8" name="Rounded Rectangle 7">
            <a:extLs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a:off x="0" y="6408601"/>
            <a:ext cx="4202314" cy="465513"/>
          </a:xfrm>
          <a:prstGeom prst="roundRect">
            <a:avLst/>
          </a:prstGeom>
          <a:solidFill>
            <a:srgbClr val="3862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a:extLst>
              <a:ext uri="{FF2B5EF4-FFF2-40B4-BE49-F238E27FC236}">
                <a16:creationId xmlns:a16="http://schemas.microsoft.com/office/drawing/2014/main" id="{B701FC6B-B322-470F-85A2-DC1B3B5400EE}"/>
              </a:ext>
            </a:extLst>
          </p:cNvPr>
          <p:cNvSpPr>
            <a:spLocks noGrp="1"/>
          </p:cNvSpPr>
          <p:nvPr>
            <p:ph idx="1"/>
          </p:nvPr>
        </p:nvSpPr>
        <p:spPr>
          <a:xfrm>
            <a:off x="581140" y="1256420"/>
            <a:ext cx="10772660" cy="5159239"/>
          </a:xfrm>
        </p:spPr>
        <p:txBody>
          <a:bodyPr vert="horz" lIns="91440" tIns="45720" rIns="91440" bIns="45720" rtlCol="0" anchor="t">
            <a:normAutofit/>
          </a:bodyPr>
          <a:lstStyle/>
          <a:p>
            <a:pPr marL="0" indent="0">
              <a:buNone/>
            </a:pPr>
            <a:r>
              <a:rPr lang="en-GB" b="1">
                <a:latin typeface="Roboto" panose="02000000000000000000" pitchFamily="2" charset="0"/>
                <a:ea typeface="Roboto" panose="02000000000000000000" pitchFamily="2" charset="0"/>
                <a:cs typeface="Roboto" panose="02000000000000000000" pitchFamily="2" charset="0"/>
              </a:rPr>
              <a:t>Today we hope to cover the following information:</a:t>
            </a:r>
          </a:p>
          <a:p>
            <a:r>
              <a:rPr lang="en-US" sz="2400" kern="100">
                <a:effectLst/>
                <a:latin typeface="Roboto" panose="02000000000000000000" pitchFamily="2" charset="0"/>
                <a:ea typeface="Roboto" panose="02000000000000000000" pitchFamily="2" charset="0"/>
                <a:cs typeface="Roboto" panose="02000000000000000000" pitchFamily="2" charset="0"/>
              </a:rPr>
              <a:t>WNC Strategic Priorities </a:t>
            </a:r>
            <a:endParaRPr lang="en-GB" sz="2400" kern="100">
              <a:effectLst/>
              <a:latin typeface="Roboto" panose="02000000000000000000" pitchFamily="2" charset="0"/>
              <a:ea typeface="Roboto" panose="02000000000000000000" pitchFamily="2" charset="0"/>
              <a:cs typeface="Roboto" panose="02000000000000000000" pitchFamily="2" charset="0"/>
            </a:endParaRPr>
          </a:p>
          <a:p>
            <a:r>
              <a:rPr lang="en-US" sz="2400" kern="100">
                <a:effectLst/>
                <a:latin typeface="Roboto" panose="02000000000000000000" pitchFamily="2" charset="0"/>
                <a:ea typeface="Roboto" panose="02000000000000000000" pitchFamily="2" charset="0"/>
                <a:cs typeface="Roboto" panose="02000000000000000000" pitchFamily="2" charset="0"/>
              </a:rPr>
              <a:t>Overview &amp; Aims of Single Homelessness Accommodation </a:t>
            </a:r>
            <a:r>
              <a:rPr lang="en-US" sz="2400" kern="100" err="1">
                <a:effectLst/>
                <a:latin typeface="Roboto" panose="02000000000000000000" pitchFamily="2" charset="0"/>
                <a:ea typeface="Roboto" panose="02000000000000000000" pitchFamily="2" charset="0"/>
                <a:cs typeface="Roboto" panose="02000000000000000000" pitchFamily="2" charset="0"/>
              </a:rPr>
              <a:t>Programme</a:t>
            </a:r>
            <a:r>
              <a:rPr lang="en-US" sz="2400" kern="100">
                <a:effectLst/>
                <a:latin typeface="Roboto" panose="02000000000000000000" pitchFamily="2" charset="0"/>
                <a:ea typeface="Roboto" panose="02000000000000000000" pitchFamily="2" charset="0"/>
                <a:cs typeface="Roboto" panose="02000000000000000000" pitchFamily="2" charset="0"/>
              </a:rPr>
              <a:t> (SHAP)</a:t>
            </a:r>
            <a:endParaRPr lang="en-GB" sz="2400" kern="100">
              <a:effectLst/>
              <a:latin typeface="Roboto" panose="02000000000000000000" pitchFamily="2" charset="0"/>
              <a:ea typeface="Roboto" panose="02000000000000000000" pitchFamily="2" charset="0"/>
              <a:cs typeface="Roboto" panose="02000000000000000000" pitchFamily="2" charset="0"/>
            </a:endParaRPr>
          </a:p>
          <a:p>
            <a:r>
              <a:rPr lang="en-US" sz="2400" kern="100">
                <a:effectLst/>
                <a:latin typeface="Roboto" panose="02000000000000000000" pitchFamily="2" charset="0"/>
                <a:ea typeface="Roboto" panose="02000000000000000000" pitchFamily="2" charset="0"/>
                <a:cs typeface="Roboto" panose="02000000000000000000" pitchFamily="2" charset="0"/>
              </a:rPr>
              <a:t>What are we commissioning?</a:t>
            </a:r>
          </a:p>
          <a:p>
            <a:r>
              <a:rPr lang="en-US" sz="2400" kern="100">
                <a:effectLst/>
                <a:latin typeface="Roboto" panose="02000000000000000000" pitchFamily="2" charset="0"/>
                <a:ea typeface="Roboto" panose="02000000000000000000" pitchFamily="2" charset="0"/>
                <a:cs typeface="Roboto" panose="02000000000000000000" pitchFamily="2" charset="0"/>
              </a:rPr>
              <a:t>Broad outline of the service specification</a:t>
            </a:r>
            <a:endParaRPr lang="en-US" sz="2400" kern="100">
              <a:latin typeface="Roboto" panose="02000000000000000000" pitchFamily="2" charset="0"/>
              <a:ea typeface="Roboto" panose="02000000000000000000" pitchFamily="2" charset="0"/>
              <a:cs typeface="Roboto" panose="02000000000000000000" pitchFamily="2" charset="0"/>
            </a:endParaRPr>
          </a:p>
          <a:p>
            <a:r>
              <a:rPr lang="en-US" sz="2400" kern="100">
                <a:effectLst/>
                <a:latin typeface="Roboto" panose="02000000000000000000" pitchFamily="2" charset="0"/>
                <a:ea typeface="Roboto" panose="02000000000000000000" pitchFamily="2" charset="0"/>
                <a:cs typeface="Roboto" panose="02000000000000000000" pitchFamily="2" charset="0"/>
              </a:rPr>
              <a:t>Procurement </a:t>
            </a:r>
            <a:r>
              <a:rPr lang="en-US" sz="2400" kern="100">
                <a:latin typeface="Roboto" panose="02000000000000000000" pitchFamily="2" charset="0"/>
                <a:ea typeface="Roboto" panose="02000000000000000000" pitchFamily="2" charset="0"/>
                <a:cs typeface="Roboto" panose="02000000000000000000" pitchFamily="2" charset="0"/>
              </a:rPr>
              <a:t>process and </a:t>
            </a:r>
            <a:r>
              <a:rPr lang="en-US" sz="2400" kern="100">
                <a:effectLst/>
                <a:latin typeface="Roboto" panose="02000000000000000000" pitchFamily="2" charset="0"/>
                <a:ea typeface="Roboto" panose="02000000000000000000" pitchFamily="2" charset="0"/>
                <a:cs typeface="Roboto" panose="02000000000000000000" pitchFamily="2" charset="0"/>
              </a:rPr>
              <a:t>timescales</a:t>
            </a:r>
          </a:p>
          <a:p>
            <a:r>
              <a:rPr lang="en-GB" sz="2400">
                <a:latin typeface="Roboto" panose="02000000000000000000" pitchFamily="2" charset="0"/>
                <a:ea typeface="Roboto" panose="02000000000000000000" pitchFamily="2" charset="0"/>
                <a:cs typeface="Roboto" panose="02000000000000000000" pitchFamily="2" charset="0"/>
              </a:rPr>
              <a:t>How you can register to tender and prepare for the commissioning of this new service</a:t>
            </a:r>
          </a:p>
          <a:p>
            <a:r>
              <a:rPr lang="en-GB" sz="2400">
                <a:latin typeface="Roboto" panose="02000000000000000000" pitchFamily="2" charset="0"/>
                <a:ea typeface="Roboto" panose="02000000000000000000" pitchFamily="2" charset="0"/>
                <a:cs typeface="Roboto" panose="02000000000000000000" pitchFamily="2" charset="0"/>
              </a:rPr>
              <a:t>Questions and clarifications</a:t>
            </a:r>
          </a:p>
          <a:p>
            <a:pPr marL="0" indent="0">
              <a:buNone/>
            </a:pPr>
            <a:endParaRPr lang="en-GB">
              <a:ea typeface="Tahoma"/>
              <a:cs typeface="Tahoma"/>
            </a:endParaRPr>
          </a:p>
          <a:p>
            <a:pPr marL="0" indent="0">
              <a:buNone/>
            </a:pPr>
            <a:endParaRPr lang="en-GB">
              <a:ea typeface="Tahoma"/>
              <a:cs typeface="Tahoma"/>
            </a:endParaRPr>
          </a:p>
          <a:p>
            <a:endParaRPr lang="en-GB">
              <a:ea typeface="Tahoma"/>
              <a:cs typeface="Tahoma"/>
            </a:endParaRPr>
          </a:p>
          <a:p>
            <a:endParaRPr lang="en-GB">
              <a:ea typeface="Tahoma"/>
              <a:cs typeface="Tahoma"/>
            </a:endParaRPr>
          </a:p>
          <a:p>
            <a:pPr lvl="1"/>
            <a:endParaRPr lang="en-GB">
              <a:ea typeface="Tahoma"/>
              <a:cs typeface="Tahoma"/>
            </a:endParaRPr>
          </a:p>
        </p:txBody>
      </p:sp>
    </p:spTree>
    <p:extLst>
      <p:ext uri="{BB962C8B-B14F-4D97-AF65-F5344CB8AC3E}">
        <p14:creationId xmlns:p14="http://schemas.microsoft.com/office/powerpoint/2010/main" val="12239026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a:extLs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a:off x="3035300" y="0"/>
            <a:ext cx="9156700" cy="831273"/>
          </a:xfrm>
          <a:prstGeom prst="roundRect">
            <a:avLst/>
          </a:prstGeom>
          <a:solidFill>
            <a:srgbClr val="9D19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itle 8" descr="What this briefing is about">
            <a:extLst>
              <a:ext uri="{FF2B5EF4-FFF2-40B4-BE49-F238E27FC236}">
                <a16:creationId xmlns:a16="http://schemas.microsoft.com/office/drawing/2014/main" id="{186F4C1E-4980-4053-962B-736D32235737}"/>
              </a:ext>
            </a:extLst>
          </p:cNvPr>
          <p:cNvSpPr txBox="1">
            <a:spLocks noGrp="1" noRot="1" noMove="1" noResize="1" noEditPoints="1" noAdjustHandles="1" noChangeArrowheads="1" noChangeShapeType="1"/>
          </p:cNvSpPr>
          <p:nvPr/>
        </p:nvSpPr>
        <p:spPr>
          <a:xfrm>
            <a:off x="3176617" y="92470"/>
            <a:ext cx="9156699" cy="64633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3600" b="1">
                <a:solidFill>
                  <a:schemeClr val="bg1"/>
                </a:solidFill>
                <a:latin typeface="Roboto" panose="02000000000000000000" pitchFamily="2" charset="0"/>
                <a:ea typeface="Roboto" panose="02000000000000000000" pitchFamily="2" charset="0"/>
                <a:cs typeface="Roboto" panose="02000000000000000000" pitchFamily="2" charset="0"/>
              </a:rPr>
              <a:t>WNC Strategic Priorities </a:t>
            </a:r>
          </a:p>
        </p:txBody>
      </p:sp>
      <p:pic>
        <p:nvPicPr>
          <p:cNvPr id="7" name="Picture 6" descr="alt=&quot;&quot;">
            <a:extLst>
              <a:ext uri="{FF2B5EF4-FFF2-40B4-BE49-F238E27FC236}">
                <a16:creationId xmlns:a16="http://schemas.microsoft.com/office/drawing/2014/main" id="{16B60B6C-EA69-344A-8CC9-82BC9110922F}"/>
              </a:ext>
            </a:extLst>
          </p:cNvPr>
          <p:cNvPicPr>
            <a:picLocks noGrp="1" noRot="1" noChangeAspect="1" noMove="1" noResize="1" noEditPoints="1" noAdjustHandles="1" noChangeArrowheads="1" noChangeShapeType="1" noCrop="1"/>
          </p:cNvPicPr>
          <p:nvPr/>
        </p:nvPicPr>
        <p:blipFill rotWithShape="1">
          <a:blip r:embed="rId2"/>
          <a:srcRect l="3920" t="4701" r="78165" b="86708"/>
          <a:stretch/>
        </p:blipFill>
        <p:spPr>
          <a:xfrm>
            <a:off x="139952" y="216642"/>
            <a:ext cx="2195926" cy="592735"/>
          </a:xfrm>
          <a:prstGeom prst="rect">
            <a:avLst/>
          </a:prstGeom>
        </p:spPr>
      </p:pic>
      <p:sp>
        <p:nvSpPr>
          <p:cNvPr id="8" name="Rounded Rectangle 7">
            <a:extLs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a:off x="0" y="6392487"/>
            <a:ext cx="4202314" cy="465513"/>
          </a:xfrm>
          <a:prstGeom prst="roundRect">
            <a:avLst/>
          </a:prstGeom>
          <a:solidFill>
            <a:srgbClr val="9D19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Content Placeholder 12">
            <a:extLst>
              <a:ext uri="{FF2B5EF4-FFF2-40B4-BE49-F238E27FC236}">
                <a16:creationId xmlns:a16="http://schemas.microsoft.com/office/drawing/2014/main" id="{B3DB5F2B-A88C-4045-BCE1-EF179865E74A}"/>
              </a:ext>
            </a:extLst>
          </p:cNvPr>
          <p:cNvSpPr>
            <a:spLocks noGrp="1"/>
          </p:cNvSpPr>
          <p:nvPr>
            <p:ph idx="1"/>
          </p:nvPr>
        </p:nvSpPr>
        <p:spPr>
          <a:xfrm>
            <a:off x="838200" y="812969"/>
            <a:ext cx="10896600" cy="5574546"/>
          </a:xfrm>
        </p:spPr>
        <p:txBody>
          <a:bodyPr vert="horz" lIns="91440" tIns="45720" rIns="91440" bIns="45720" rtlCol="0" anchor="t">
            <a:normAutofit fontScale="92500" lnSpcReduction="10000"/>
          </a:bodyPr>
          <a:lstStyle/>
          <a:p>
            <a:r>
              <a:rPr lang="en-GB" b="1">
                <a:latin typeface="Roboto" panose="02000000000000000000" pitchFamily="2" charset="0"/>
                <a:ea typeface="Roboto" panose="02000000000000000000" pitchFamily="2" charset="0"/>
                <a:cs typeface="Roboto" panose="02000000000000000000" pitchFamily="2" charset="0"/>
              </a:rPr>
              <a:t>WNC Corporate Plan</a:t>
            </a:r>
            <a:endParaRPr lang="en-US" b="1">
              <a:latin typeface="Roboto" panose="02000000000000000000" pitchFamily="2" charset="0"/>
              <a:ea typeface="Roboto" panose="02000000000000000000" pitchFamily="2" charset="0"/>
              <a:cs typeface="Roboto" panose="02000000000000000000" pitchFamily="2" charset="0"/>
            </a:endParaRPr>
          </a:p>
          <a:p>
            <a:pPr lvl="1">
              <a:buFont typeface="Calibri" panose="020B0604020202020204" pitchFamily="34" charset="0"/>
              <a:buChar char="-"/>
            </a:pPr>
            <a:r>
              <a:rPr lang="en-GB">
                <a:latin typeface="Roboto" panose="02000000000000000000" pitchFamily="2" charset="0"/>
                <a:ea typeface="Roboto" panose="02000000000000000000" pitchFamily="2" charset="0"/>
                <a:cs typeface="Roboto" panose="02000000000000000000" pitchFamily="2" charset="0"/>
              </a:rPr>
              <a:t>Improved life chances - Safe and secure accommodation for all</a:t>
            </a:r>
          </a:p>
          <a:p>
            <a:pPr marL="457200" lvl="1" indent="0">
              <a:buNone/>
            </a:pPr>
            <a:endParaRPr lang="en-GB">
              <a:latin typeface="Roboto" panose="02000000000000000000" pitchFamily="2" charset="0"/>
              <a:ea typeface="Roboto" panose="02000000000000000000" pitchFamily="2" charset="0"/>
              <a:cs typeface="Roboto" panose="02000000000000000000" pitchFamily="2" charset="0"/>
            </a:endParaRPr>
          </a:p>
          <a:p>
            <a:r>
              <a:rPr lang="en-GB" b="1">
                <a:latin typeface="Roboto"/>
                <a:ea typeface="Roboto"/>
                <a:cs typeface="Roboto"/>
              </a:rPr>
              <a:t>WNC Housing Strategy 2022-2025</a:t>
            </a:r>
            <a:endParaRPr lang="en-GB" b="1">
              <a:latin typeface="Roboto" panose="02000000000000000000" pitchFamily="2" charset="0"/>
              <a:ea typeface="Roboto" panose="02000000000000000000" pitchFamily="2" charset="0"/>
              <a:cs typeface="Roboto" panose="02000000000000000000" pitchFamily="2" charset="0"/>
            </a:endParaRPr>
          </a:p>
          <a:p>
            <a:pPr marL="0" indent="0">
              <a:buNone/>
            </a:pPr>
            <a:r>
              <a:rPr lang="en-GB" sz="2400">
                <a:latin typeface="Roboto"/>
                <a:ea typeface="Roboto"/>
                <a:cs typeface="Roboto"/>
              </a:rPr>
              <a:t>    - Theme 3- Supporting residents to live safe, healthy independent and </a:t>
            </a:r>
          </a:p>
          <a:p>
            <a:pPr marL="0" indent="0">
              <a:buNone/>
            </a:pPr>
            <a:r>
              <a:rPr lang="en-GB" sz="2400">
                <a:latin typeface="Roboto"/>
                <a:ea typeface="Roboto"/>
                <a:cs typeface="Roboto"/>
              </a:rPr>
              <a:t>          active lives.</a:t>
            </a:r>
            <a:endParaRPr lang="en-GB" sz="2400">
              <a:latin typeface="Roboto" panose="02000000000000000000" pitchFamily="2" charset="0"/>
              <a:ea typeface="Roboto" panose="02000000000000000000" pitchFamily="2" charset="0"/>
              <a:cs typeface="Roboto" panose="02000000000000000000" pitchFamily="2" charset="0"/>
            </a:endParaRPr>
          </a:p>
          <a:p>
            <a:pPr lvl="1">
              <a:buFont typeface="Calibri" panose="020B0604020202020204" pitchFamily="34" charset="0"/>
              <a:buChar char="-"/>
            </a:pPr>
            <a:r>
              <a:rPr lang="en-GB">
                <a:latin typeface="Roboto"/>
                <a:ea typeface="Roboto"/>
                <a:cs typeface="Roboto"/>
              </a:rPr>
              <a:t>Our priorities - 3.4 Tackling homelessness and rough sleeping in a way that delivers positive long-term outcomes for each individual.</a:t>
            </a:r>
          </a:p>
          <a:p>
            <a:pPr marL="457200" lvl="1" indent="0">
              <a:buNone/>
            </a:pPr>
            <a:endParaRPr lang="en-GB">
              <a:latin typeface="Roboto" panose="02000000000000000000" pitchFamily="2" charset="0"/>
              <a:ea typeface="Roboto" panose="02000000000000000000" pitchFamily="2" charset="0"/>
              <a:cs typeface="Roboto" panose="02000000000000000000" pitchFamily="2" charset="0"/>
            </a:endParaRPr>
          </a:p>
          <a:p>
            <a:r>
              <a:rPr lang="en-GB" b="1">
                <a:latin typeface="Roboto"/>
                <a:ea typeface="Roboto"/>
                <a:cs typeface="Roboto"/>
              </a:rPr>
              <a:t>WNC Homelessness &amp; Rough Sleeping Strategy 2024-2027</a:t>
            </a:r>
            <a:endParaRPr lang="en-GB" b="1">
              <a:latin typeface="Roboto" panose="02000000000000000000" pitchFamily="2" charset="0"/>
              <a:ea typeface="Roboto" panose="02000000000000000000" pitchFamily="2" charset="0"/>
              <a:cs typeface="Roboto" panose="02000000000000000000" pitchFamily="2" charset="0"/>
            </a:endParaRPr>
          </a:p>
          <a:p>
            <a:pPr marL="0" indent="0">
              <a:buNone/>
            </a:pPr>
            <a:r>
              <a:rPr lang="en-GB" sz="2200">
                <a:latin typeface="Roboto"/>
                <a:ea typeface="Roboto"/>
                <a:cs typeface="Roboto"/>
              </a:rPr>
              <a:t>         - Theme 4: Ensure that when rough sleeping occurs, it is rare, brief and non-recurring</a:t>
            </a:r>
          </a:p>
          <a:p>
            <a:pPr marL="0" indent="0">
              <a:buNone/>
            </a:pPr>
            <a:endParaRPr lang="en-GB" sz="2200">
              <a:latin typeface="Roboto"/>
              <a:ea typeface="Roboto"/>
              <a:cs typeface="Roboto"/>
            </a:endParaRPr>
          </a:p>
          <a:p>
            <a:r>
              <a:rPr lang="en-GB" b="1">
                <a:latin typeface="Roboto"/>
                <a:ea typeface="Roboto"/>
                <a:cs typeface="Roboto"/>
              </a:rPr>
              <a:t>Joint Strategic Needs Assessment (JSNA)</a:t>
            </a:r>
            <a:endParaRPr lang="en-GB">
              <a:latin typeface="Roboto"/>
              <a:ea typeface="Roboto"/>
              <a:cs typeface="Roboto"/>
            </a:endParaRPr>
          </a:p>
          <a:p>
            <a:pPr lvl="1">
              <a:buFont typeface="Calibri" panose="020B0604020202020204" pitchFamily="34" charset="0"/>
              <a:buChar char="-"/>
            </a:pPr>
            <a:r>
              <a:rPr lang="en-GB">
                <a:latin typeface="Roboto"/>
                <a:ea typeface="Roboto"/>
                <a:cs typeface="Roboto"/>
              </a:rPr>
              <a:t>Theme 4: Ensure that when rough sleeping occurs, it is rare, brief and non-recurring</a:t>
            </a:r>
            <a:endParaRPr lang="en-US">
              <a:latin typeface="Roboto"/>
              <a:ea typeface="Roboto"/>
              <a:cs typeface="Roboto"/>
            </a:endParaRPr>
          </a:p>
          <a:p>
            <a:pPr lvl="1">
              <a:buFont typeface="Calibri" panose="020B0604020202020204" pitchFamily="34" charset="0"/>
              <a:buChar char="-"/>
            </a:pPr>
            <a:endParaRPr lang="en-GB">
              <a:latin typeface="Roboto"/>
              <a:ea typeface="Roboto"/>
              <a:cs typeface="Roboto"/>
            </a:endParaRPr>
          </a:p>
        </p:txBody>
      </p:sp>
    </p:spTree>
    <p:extLst>
      <p:ext uri="{BB962C8B-B14F-4D97-AF65-F5344CB8AC3E}">
        <p14:creationId xmlns:p14="http://schemas.microsoft.com/office/powerpoint/2010/main" val="13023157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a:extLs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a:off x="3035300" y="0"/>
            <a:ext cx="9156700" cy="831273"/>
          </a:xfrm>
          <a:prstGeom prst="roundRect">
            <a:avLst/>
          </a:prstGeom>
          <a:solidFill>
            <a:srgbClr val="6C9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itle 8" descr="What this briefing is about">
            <a:extLst>
              <a:ext uri="{FF2B5EF4-FFF2-40B4-BE49-F238E27FC236}">
                <a16:creationId xmlns:a16="http://schemas.microsoft.com/office/drawing/2014/main" id="{186F4C1E-4980-4053-962B-736D32235737}"/>
              </a:ext>
            </a:extLst>
          </p:cNvPr>
          <p:cNvSpPr txBox="1">
            <a:spLocks noGrp="1" noRot="1" noMove="1" noResize="1" noEditPoints="1" noAdjustHandles="1" noChangeArrowheads="1" noChangeShapeType="1"/>
          </p:cNvSpPr>
          <p:nvPr/>
        </p:nvSpPr>
        <p:spPr>
          <a:xfrm>
            <a:off x="3176617" y="92470"/>
            <a:ext cx="9156699" cy="64633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3600" b="1">
                <a:solidFill>
                  <a:schemeClr val="bg1"/>
                </a:solidFill>
                <a:latin typeface="Tahoma"/>
                <a:ea typeface="Tahoma"/>
                <a:cs typeface="Tahoma"/>
              </a:rPr>
              <a:t> </a:t>
            </a:r>
            <a:r>
              <a:rPr lang="en-GB" sz="3600" b="1">
                <a:solidFill>
                  <a:schemeClr val="bg1"/>
                </a:solidFill>
                <a:latin typeface="Roboto" panose="02000000000000000000" pitchFamily="2" charset="0"/>
                <a:ea typeface="Roboto" panose="02000000000000000000" pitchFamily="2" charset="0"/>
                <a:cs typeface="Roboto" panose="02000000000000000000" pitchFamily="2" charset="0"/>
              </a:rPr>
              <a:t>Overview &amp; Aims of SHAP </a:t>
            </a:r>
          </a:p>
        </p:txBody>
      </p:sp>
      <p:pic>
        <p:nvPicPr>
          <p:cNvPr id="7" name="Picture 6" descr="alt=&quot;&quot;">
            <a:extLst>
              <a:ext uri="{FF2B5EF4-FFF2-40B4-BE49-F238E27FC236}">
                <a16:creationId xmlns:a16="http://schemas.microsoft.com/office/drawing/2014/main" id="{16B60B6C-EA69-344A-8CC9-82BC9110922F}"/>
              </a:ext>
            </a:extLst>
          </p:cNvPr>
          <p:cNvPicPr>
            <a:picLocks noGrp="1" noRot="1" noChangeAspect="1" noMove="1" noResize="1" noEditPoints="1" noAdjustHandles="1" noChangeArrowheads="1" noChangeShapeType="1" noCrop="1"/>
          </p:cNvPicPr>
          <p:nvPr/>
        </p:nvPicPr>
        <p:blipFill rotWithShape="1">
          <a:blip r:embed="rId2"/>
          <a:srcRect l="3920" t="4701" r="78165" b="86708"/>
          <a:stretch/>
        </p:blipFill>
        <p:spPr>
          <a:xfrm>
            <a:off x="139952" y="216642"/>
            <a:ext cx="2195926" cy="592735"/>
          </a:xfrm>
          <a:prstGeom prst="rect">
            <a:avLst/>
          </a:prstGeom>
        </p:spPr>
      </p:pic>
      <p:sp>
        <p:nvSpPr>
          <p:cNvPr id="8" name="Rounded Rectangle 7">
            <a:extLs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a:off x="0" y="6392487"/>
            <a:ext cx="4202314" cy="465513"/>
          </a:xfrm>
          <a:prstGeom prst="roundRect">
            <a:avLst/>
          </a:prstGeom>
          <a:solidFill>
            <a:srgbClr val="6C9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Content Placeholder 12">
            <a:extLst>
              <a:ext uri="{FF2B5EF4-FFF2-40B4-BE49-F238E27FC236}">
                <a16:creationId xmlns:a16="http://schemas.microsoft.com/office/drawing/2014/main" id="{B3DB5F2B-A88C-4045-BCE1-EF179865E74A}"/>
              </a:ext>
            </a:extLst>
          </p:cNvPr>
          <p:cNvSpPr>
            <a:spLocks noGrp="1"/>
          </p:cNvSpPr>
          <p:nvPr>
            <p:ph idx="1"/>
          </p:nvPr>
        </p:nvSpPr>
        <p:spPr>
          <a:xfrm>
            <a:off x="407857" y="840999"/>
            <a:ext cx="11515727" cy="6013241"/>
          </a:xfrm>
        </p:spPr>
        <p:txBody>
          <a:bodyPr vert="horz" lIns="91440" tIns="45720" rIns="91440" bIns="45720" rtlCol="0" anchor="t">
            <a:noAutofit/>
          </a:bodyPr>
          <a:lstStyle/>
          <a:p>
            <a:pPr marL="342900" indent="-342900">
              <a:lnSpc>
                <a:spcPct val="100000"/>
              </a:lnSpc>
              <a:spcBef>
                <a:spcPts val="0"/>
              </a:spcBef>
            </a:pPr>
            <a:r>
              <a:rPr lang="en-US" sz="2400">
                <a:latin typeface="Roboto" panose="02000000000000000000" pitchFamily="2" charset="0"/>
                <a:ea typeface="Roboto" panose="02000000000000000000" pitchFamily="2" charset="0"/>
                <a:cs typeface="Roboto" panose="02000000000000000000" pitchFamily="2" charset="0"/>
              </a:rPr>
              <a:t>SHAP was announced in Summer 2023 as part of the Government's rough sleeping strategy to tackle homelessness and rough sleeping</a:t>
            </a:r>
          </a:p>
          <a:p>
            <a:pPr marL="342900" indent="-342900">
              <a:lnSpc>
                <a:spcPct val="100000"/>
              </a:lnSpc>
              <a:spcBef>
                <a:spcPts val="0"/>
              </a:spcBef>
            </a:pPr>
            <a:endParaRPr lang="en-US" sz="2400">
              <a:latin typeface="Roboto" panose="02000000000000000000" pitchFamily="2" charset="0"/>
              <a:ea typeface="Roboto" panose="02000000000000000000" pitchFamily="2" charset="0"/>
              <a:cs typeface="Roboto" panose="02000000000000000000" pitchFamily="2" charset="0"/>
            </a:endParaRPr>
          </a:p>
          <a:p>
            <a:pPr marL="342900" indent="-342900">
              <a:lnSpc>
                <a:spcPct val="100000"/>
              </a:lnSpc>
              <a:spcBef>
                <a:spcPts val="0"/>
              </a:spcBef>
            </a:pPr>
            <a:r>
              <a:rPr lang="en-US" sz="2400">
                <a:latin typeface="Roboto" panose="02000000000000000000" pitchFamily="2" charset="0"/>
                <a:ea typeface="Roboto" panose="02000000000000000000" pitchFamily="2" charset="0"/>
                <a:cs typeface="Roboto" panose="02000000000000000000" pitchFamily="2" charset="0"/>
              </a:rPr>
              <a:t>Backed by over £200m of funding nationally for both capital and revenue support to:</a:t>
            </a:r>
            <a:endParaRPr lang="en-US">
              <a:latin typeface="Roboto" panose="02000000000000000000" pitchFamily="2" charset="0"/>
              <a:ea typeface="Roboto" panose="02000000000000000000" pitchFamily="2" charset="0"/>
              <a:cs typeface="Roboto" panose="02000000000000000000" pitchFamily="2" charset="0"/>
            </a:endParaRPr>
          </a:p>
          <a:p>
            <a:pPr marL="0" indent="0">
              <a:lnSpc>
                <a:spcPct val="100000"/>
              </a:lnSpc>
              <a:spcBef>
                <a:spcPts val="0"/>
              </a:spcBef>
              <a:buNone/>
            </a:pPr>
            <a:r>
              <a:rPr lang="en-US" sz="2400">
                <a:latin typeface="Roboto" panose="02000000000000000000" pitchFamily="2" charset="0"/>
                <a:ea typeface="Roboto" panose="02000000000000000000" pitchFamily="2" charset="0"/>
                <a:cs typeface="Roboto" panose="02000000000000000000" pitchFamily="2" charset="0"/>
              </a:rPr>
              <a:t>          - </a:t>
            </a:r>
            <a:r>
              <a:rPr lang="en-GB" sz="2400">
                <a:latin typeface="Roboto" panose="02000000000000000000" pitchFamily="2" charset="0"/>
                <a:ea typeface="Roboto" panose="02000000000000000000" pitchFamily="2" charset="0"/>
                <a:cs typeface="Roboto" panose="02000000000000000000" pitchFamily="2" charset="0"/>
              </a:rPr>
              <a:t>deliver targeted support to people with the longest history of rough     </a:t>
            </a:r>
          </a:p>
          <a:p>
            <a:pPr marL="0" indent="0">
              <a:lnSpc>
                <a:spcPct val="100000"/>
              </a:lnSpc>
              <a:spcBef>
                <a:spcPts val="0"/>
              </a:spcBef>
              <a:buNone/>
            </a:pPr>
            <a:r>
              <a:rPr lang="en-GB" sz="2400">
                <a:latin typeface="Roboto" panose="02000000000000000000" pitchFamily="2" charset="0"/>
                <a:ea typeface="Roboto" panose="02000000000000000000" pitchFamily="2" charset="0"/>
                <a:cs typeface="Roboto" panose="02000000000000000000" pitchFamily="2" charset="0"/>
              </a:rPr>
              <a:t>            sleeping and the most complex needs</a:t>
            </a:r>
            <a:endParaRPr lang="en-GB">
              <a:latin typeface="Roboto" panose="02000000000000000000" pitchFamily="2" charset="0"/>
              <a:ea typeface="Roboto" panose="02000000000000000000" pitchFamily="2" charset="0"/>
              <a:cs typeface="Roboto" panose="02000000000000000000" pitchFamily="2" charset="0"/>
            </a:endParaRPr>
          </a:p>
          <a:p>
            <a:pPr marL="0" indent="0">
              <a:lnSpc>
                <a:spcPct val="100000"/>
              </a:lnSpc>
              <a:spcBef>
                <a:spcPts val="0"/>
              </a:spcBef>
              <a:buNone/>
            </a:pPr>
            <a:r>
              <a:rPr lang="en-GB" sz="2400">
                <a:latin typeface="Roboto" panose="02000000000000000000" pitchFamily="2" charset="0"/>
                <a:ea typeface="Roboto" panose="02000000000000000000" pitchFamily="2" charset="0"/>
                <a:cs typeface="Roboto" panose="02000000000000000000" pitchFamily="2" charset="0"/>
              </a:rPr>
              <a:t>     - support vulnerable young people at risk of rough sleeping and</a:t>
            </a:r>
          </a:p>
          <a:p>
            <a:pPr marL="0" indent="0">
              <a:lnSpc>
                <a:spcPct val="100000"/>
              </a:lnSpc>
              <a:spcBef>
                <a:spcPts val="0"/>
              </a:spcBef>
              <a:buNone/>
            </a:pPr>
            <a:r>
              <a:rPr lang="en-GB" sz="2400">
                <a:latin typeface="Roboto" panose="02000000000000000000" pitchFamily="2" charset="0"/>
                <a:ea typeface="Roboto" panose="02000000000000000000" pitchFamily="2" charset="0"/>
                <a:cs typeface="Roboto" panose="02000000000000000000" pitchFamily="2" charset="0"/>
              </a:rPr>
              <a:t>             homelessness</a:t>
            </a:r>
          </a:p>
          <a:p>
            <a:pPr marL="0" indent="0">
              <a:lnSpc>
                <a:spcPct val="100000"/>
              </a:lnSpc>
              <a:spcBef>
                <a:spcPts val="0"/>
              </a:spcBef>
              <a:buNone/>
            </a:pPr>
            <a:endParaRPr lang="en-US" sz="2400">
              <a:latin typeface="Roboto" panose="02000000000000000000" pitchFamily="2" charset="0"/>
              <a:ea typeface="Roboto" panose="02000000000000000000" pitchFamily="2" charset="0"/>
              <a:cs typeface="Roboto" panose="02000000000000000000" pitchFamily="2" charset="0"/>
            </a:endParaRPr>
          </a:p>
          <a:p>
            <a:pPr marL="342900" indent="-342900">
              <a:lnSpc>
                <a:spcPct val="100000"/>
              </a:lnSpc>
              <a:spcBef>
                <a:spcPts val="0"/>
              </a:spcBef>
            </a:pPr>
            <a:r>
              <a:rPr lang="en-US" sz="2400">
                <a:latin typeface="Roboto" panose="02000000000000000000" pitchFamily="2" charset="0"/>
                <a:ea typeface="Roboto" panose="02000000000000000000" pitchFamily="2" charset="0"/>
                <a:cs typeface="Roboto" panose="02000000000000000000" pitchFamily="2" charset="0"/>
              </a:rPr>
              <a:t>Primarily focused on the provision of longer-term accommodation</a:t>
            </a:r>
          </a:p>
          <a:p>
            <a:pPr marL="0" indent="0">
              <a:lnSpc>
                <a:spcPct val="100000"/>
              </a:lnSpc>
              <a:spcBef>
                <a:spcPts val="0"/>
              </a:spcBef>
              <a:buNone/>
            </a:pPr>
            <a:endParaRPr lang="en-US" sz="2400">
              <a:solidFill>
                <a:srgbClr val="000000"/>
              </a:solidFill>
              <a:latin typeface="Roboto" panose="02000000000000000000" pitchFamily="2" charset="0"/>
              <a:ea typeface="Roboto" panose="02000000000000000000" pitchFamily="2" charset="0"/>
              <a:cs typeface="Roboto" panose="02000000000000000000" pitchFamily="2" charset="0"/>
            </a:endParaRPr>
          </a:p>
          <a:p>
            <a:pPr>
              <a:lnSpc>
                <a:spcPct val="100000"/>
              </a:lnSpc>
              <a:spcBef>
                <a:spcPts val="0"/>
              </a:spcBef>
            </a:pPr>
            <a:r>
              <a:rPr lang="en-GB" sz="2400">
                <a:latin typeface="Roboto" panose="02000000000000000000" pitchFamily="2" charset="0"/>
                <a:ea typeface="Roboto" panose="02000000000000000000" pitchFamily="2" charset="0"/>
                <a:cs typeface="Roboto" panose="02000000000000000000" pitchFamily="2" charset="0"/>
              </a:rPr>
              <a:t> Commitment of 3 years' revenue funding from completion of accommodation (including a short lead-in time where required)</a:t>
            </a:r>
            <a:endParaRPr lang="en-US" sz="2400">
              <a:latin typeface="Roboto" panose="02000000000000000000" pitchFamily="2" charset="0"/>
              <a:ea typeface="Roboto" panose="02000000000000000000" pitchFamily="2" charset="0"/>
              <a:cs typeface="Roboto" panose="02000000000000000000" pitchFamily="2" charset="0"/>
            </a:endParaRPr>
          </a:p>
          <a:p>
            <a:pPr marL="0" indent="0">
              <a:lnSpc>
                <a:spcPct val="100000"/>
              </a:lnSpc>
              <a:spcBef>
                <a:spcPts val="0"/>
              </a:spcBef>
              <a:buNone/>
            </a:pPr>
            <a:endParaRPr lang="en-US" sz="2400">
              <a:latin typeface="Calibri"/>
              <a:ea typeface="Calibri"/>
              <a:cs typeface="Calibri"/>
            </a:endParaRPr>
          </a:p>
        </p:txBody>
      </p:sp>
    </p:spTree>
    <p:extLst>
      <p:ext uri="{BB962C8B-B14F-4D97-AF65-F5344CB8AC3E}">
        <p14:creationId xmlns:p14="http://schemas.microsoft.com/office/powerpoint/2010/main" val="6065614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a:extLs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a:off x="3035300" y="-2"/>
            <a:ext cx="9156700" cy="831273"/>
          </a:xfrm>
          <a:prstGeom prst="roundRect">
            <a:avLst/>
          </a:prstGeom>
          <a:solidFill>
            <a:srgbClr val="3862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itle 8" descr="What this briefing is about">
            <a:extLst>
              <a:ext uri="{FF2B5EF4-FFF2-40B4-BE49-F238E27FC236}">
                <a16:creationId xmlns:a16="http://schemas.microsoft.com/office/drawing/2014/main" id="{186F4C1E-4980-4053-962B-736D32235737}"/>
              </a:ext>
            </a:extLst>
          </p:cNvPr>
          <p:cNvSpPr txBox="1">
            <a:spLocks noGrp="1" noRot="1" noMove="1" noResize="1" noEditPoints="1" noAdjustHandles="1" noChangeArrowheads="1" noChangeShapeType="1"/>
          </p:cNvSpPr>
          <p:nvPr/>
        </p:nvSpPr>
        <p:spPr>
          <a:xfrm>
            <a:off x="3176617" y="92470"/>
            <a:ext cx="9156699" cy="5847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3200" b="1">
                <a:solidFill>
                  <a:schemeClr val="bg1"/>
                </a:solidFill>
                <a:latin typeface="Roboto" panose="02000000000000000000" pitchFamily="2" charset="0"/>
                <a:ea typeface="Roboto" panose="02000000000000000000" pitchFamily="2" charset="0"/>
                <a:cs typeface="Roboto" panose="02000000000000000000" pitchFamily="2" charset="0"/>
              </a:rPr>
              <a:t>Overview &amp; Aims of SHAP cont’d</a:t>
            </a:r>
            <a:endParaRPr lang="en-US">
              <a:solidFill>
                <a:schemeClr val="bg1"/>
              </a:solidFill>
              <a:latin typeface="Roboto" panose="02000000000000000000" pitchFamily="2" charset="0"/>
              <a:ea typeface="Roboto" panose="02000000000000000000" pitchFamily="2" charset="0"/>
              <a:cs typeface="Roboto" panose="02000000000000000000" pitchFamily="2" charset="0"/>
            </a:endParaRPr>
          </a:p>
        </p:txBody>
      </p:sp>
      <p:pic>
        <p:nvPicPr>
          <p:cNvPr id="7" name="Picture 6" descr="alt=&quot;&quot;">
            <a:extLst>
              <a:ext uri="{FF2B5EF4-FFF2-40B4-BE49-F238E27FC236}">
                <a16:creationId xmlns:a16="http://schemas.microsoft.com/office/drawing/2014/main" id="{16B60B6C-EA69-344A-8CC9-82BC9110922F}"/>
              </a:ext>
            </a:extLst>
          </p:cNvPr>
          <p:cNvPicPr>
            <a:picLocks noGrp="1" noRot="1" noChangeAspect="1" noMove="1" noResize="1" noEditPoints="1" noAdjustHandles="1" noChangeArrowheads="1" noChangeShapeType="1" noCrop="1"/>
          </p:cNvPicPr>
          <p:nvPr/>
        </p:nvPicPr>
        <p:blipFill rotWithShape="1">
          <a:blip r:embed="rId2"/>
          <a:srcRect l="3920" t="4701" r="78165" b="86708"/>
          <a:stretch/>
        </p:blipFill>
        <p:spPr>
          <a:xfrm>
            <a:off x="139952" y="216642"/>
            <a:ext cx="2195926" cy="592735"/>
          </a:xfrm>
          <a:prstGeom prst="rect">
            <a:avLst/>
          </a:prstGeom>
        </p:spPr>
      </p:pic>
      <p:sp>
        <p:nvSpPr>
          <p:cNvPr id="8" name="Rounded Rectangle 7">
            <a:extLs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a:off x="0" y="6392487"/>
            <a:ext cx="4202314" cy="465513"/>
          </a:xfrm>
          <a:prstGeom prst="roundRect">
            <a:avLst/>
          </a:prstGeom>
          <a:solidFill>
            <a:srgbClr val="3862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a:extLst>
              <a:ext uri="{FF2B5EF4-FFF2-40B4-BE49-F238E27FC236}">
                <a16:creationId xmlns:a16="http://schemas.microsoft.com/office/drawing/2014/main" id="{3F2F7EFE-1E93-4839-9174-329B252F69B2}"/>
              </a:ext>
            </a:extLst>
          </p:cNvPr>
          <p:cNvSpPr>
            <a:spLocks noGrp="1"/>
          </p:cNvSpPr>
          <p:nvPr>
            <p:ph idx="1"/>
          </p:nvPr>
        </p:nvSpPr>
        <p:spPr>
          <a:xfrm>
            <a:off x="575873" y="838493"/>
            <a:ext cx="11215140" cy="6020243"/>
          </a:xfrm>
        </p:spPr>
        <p:txBody>
          <a:bodyPr vert="horz" lIns="91440" tIns="45720" rIns="91440" bIns="45720" rtlCol="0" anchor="t">
            <a:normAutofit lnSpcReduction="10000"/>
          </a:bodyPr>
          <a:lstStyle/>
          <a:p>
            <a:pPr marL="285750" indent="-285750">
              <a:lnSpc>
                <a:spcPct val="100000"/>
              </a:lnSpc>
              <a:spcBef>
                <a:spcPts val="0"/>
              </a:spcBef>
            </a:pPr>
            <a:r>
              <a:rPr lang="en-US" sz="2200">
                <a:latin typeface="Roboto" panose="02000000000000000000" pitchFamily="2" charset="0"/>
                <a:ea typeface="Roboto" panose="02000000000000000000" pitchFamily="2" charset="0"/>
                <a:cs typeface="Roboto" panose="02000000000000000000" pitchFamily="2" charset="0"/>
              </a:rPr>
              <a:t>A SHAP application for capital and revenue was submitted by WNC in November 2023- successful outcome announced February 2024</a:t>
            </a:r>
          </a:p>
          <a:p>
            <a:pPr marL="285750" indent="-285750">
              <a:lnSpc>
                <a:spcPct val="100000"/>
              </a:lnSpc>
              <a:spcBef>
                <a:spcPts val="0"/>
              </a:spcBef>
            </a:pPr>
            <a:endParaRPr lang="en-US" sz="2200">
              <a:latin typeface="Roboto" panose="02000000000000000000" pitchFamily="2" charset="0"/>
              <a:ea typeface="Roboto" panose="02000000000000000000" pitchFamily="2" charset="0"/>
              <a:cs typeface="Roboto" panose="02000000000000000000" pitchFamily="2" charset="0"/>
            </a:endParaRPr>
          </a:p>
          <a:p>
            <a:pPr marL="285750" indent="-285750">
              <a:lnSpc>
                <a:spcPct val="100000"/>
              </a:lnSpc>
              <a:spcBef>
                <a:spcPts val="0"/>
              </a:spcBef>
            </a:pPr>
            <a:r>
              <a:rPr lang="en-US" sz="2200">
                <a:latin typeface="Roboto" panose="02000000000000000000" pitchFamily="2" charset="0"/>
                <a:ea typeface="Roboto" panose="02000000000000000000" pitchFamily="2" charset="0"/>
                <a:cs typeface="Roboto" panose="02000000000000000000" pitchFamily="2" charset="0"/>
              </a:rPr>
              <a:t>WNC allocation comprises </a:t>
            </a:r>
            <a:r>
              <a:rPr lang="en-US" sz="2200" b="1">
                <a:latin typeface="Roboto" panose="02000000000000000000" pitchFamily="2" charset="0"/>
                <a:ea typeface="Roboto" panose="02000000000000000000" pitchFamily="2" charset="0"/>
                <a:cs typeface="Roboto" panose="02000000000000000000" pitchFamily="2" charset="0"/>
              </a:rPr>
              <a:t>Capital Funding</a:t>
            </a:r>
            <a:r>
              <a:rPr lang="en-US" sz="2200">
                <a:latin typeface="Roboto" panose="02000000000000000000" pitchFamily="2" charset="0"/>
                <a:ea typeface="Roboto" panose="02000000000000000000" pitchFamily="2" charset="0"/>
                <a:cs typeface="Roboto" panose="02000000000000000000" pitchFamily="2" charset="0"/>
              </a:rPr>
              <a:t> to purchase, repurpose and refurbish 18 units (20 bed spaces) at Broadmead Court and </a:t>
            </a:r>
            <a:r>
              <a:rPr lang="en-US" sz="2200" b="1">
                <a:latin typeface="Roboto" panose="02000000000000000000" pitchFamily="2" charset="0"/>
                <a:ea typeface="Roboto" panose="02000000000000000000" pitchFamily="2" charset="0"/>
                <a:cs typeface="Roboto" panose="02000000000000000000" pitchFamily="2" charset="0"/>
              </a:rPr>
              <a:t>Revenue Funding</a:t>
            </a:r>
            <a:r>
              <a:rPr lang="en-US" sz="2200">
                <a:latin typeface="Roboto" panose="02000000000000000000" pitchFamily="2" charset="0"/>
                <a:ea typeface="Roboto" panose="02000000000000000000" pitchFamily="2" charset="0"/>
                <a:cs typeface="Roboto" panose="02000000000000000000" pitchFamily="2" charset="0"/>
              </a:rPr>
              <a:t> to deliver support for people living there</a:t>
            </a:r>
          </a:p>
          <a:p>
            <a:pPr marL="342900" indent="-342900">
              <a:lnSpc>
                <a:spcPct val="100000"/>
              </a:lnSpc>
              <a:spcBef>
                <a:spcPts val="0"/>
              </a:spcBef>
            </a:pPr>
            <a:endParaRPr lang="en-US" sz="2200">
              <a:latin typeface="Roboto" panose="02000000000000000000" pitchFamily="2" charset="0"/>
              <a:ea typeface="Roboto" panose="02000000000000000000" pitchFamily="2" charset="0"/>
              <a:cs typeface="Roboto" panose="02000000000000000000" pitchFamily="2" charset="0"/>
            </a:endParaRPr>
          </a:p>
          <a:p>
            <a:pPr marL="342900" indent="-342900">
              <a:lnSpc>
                <a:spcPct val="100000"/>
              </a:lnSpc>
              <a:spcBef>
                <a:spcPts val="0"/>
              </a:spcBef>
            </a:pPr>
            <a:r>
              <a:rPr lang="en-US" sz="2200">
                <a:latin typeface="Roboto" panose="02000000000000000000" pitchFamily="2" charset="0"/>
                <a:ea typeface="Roboto" panose="02000000000000000000" pitchFamily="2" charset="0"/>
                <a:cs typeface="Roboto" panose="02000000000000000000" pitchFamily="2" charset="0"/>
              </a:rPr>
              <a:t>The acquisition of Broadmead Court and the commissioning of a provider to deliver support, links to key strategic objectives and research:</a:t>
            </a:r>
          </a:p>
          <a:p>
            <a:pPr marL="0" indent="0">
              <a:lnSpc>
                <a:spcPct val="100000"/>
              </a:lnSpc>
              <a:spcBef>
                <a:spcPts val="0"/>
              </a:spcBef>
              <a:buNone/>
            </a:pPr>
            <a:r>
              <a:rPr lang="en-US" sz="2200">
                <a:latin typeface="Roboto" panose="02000000000000000000" pitchFamily="2" charset="0"/>
                <a:ea typeface="Roboto" panose="02000000000000000000" pitchFamily="2" charset="0"/>
                <a:cs typeface="Roboto" panose="02000000000000000000" pitchFamily="2" charset="0"/>
              </a:rPr>
              <a:t>     - Homelessness and Rough Sleeping Strategy (2024-2027) –preventing and   </a:t>
            </a:r>
          </a:p>
          <a:p>
            <a:pPr marL="0" indent="0">
              <a:lnSpc>
                <a:spcPct val="100000"/>
              </a:lnSpc>
              <a:spcBef>
                <a:spcPts val="0"/>
              </a:spcBef>
              <a:buNone/>
            </a:pPr>
            <a:r>
              <a:rPr lang="en-US" sz="2200">
                <a:latin typeface="Roboto" panose="02000000000000000000" pitchFamily="2" charset="0"/>
                <a:ea typeface="Roboto" panose="02000000000000000000" pitchFamily="2" charset="0"/>
                <a:cs typeface="Roboto" panose="02000000000000000000" pitchFamily="2" charset="0"/>
              </a:rPr>
              <a:t>       reducing rough sleeping.                      </a:t>
            </a:r>
          </a:p>
          <a:p>
            <a:pPr marL="0" indent="0">
              <a:lnSpc>
                <a:spcPct val="100000"/>
              </a:lnSpc>
              <a:spcBef>
                <a:spcPts val="0"/>
              </a:spcBef>
              <a:buNone/>
            </a:pPr>
            <a:r>
              <a:rPr lang="en-US" sz="2200">
                <a:latin typeface="Roboto" panose="02000000000000000000" pitchFamily="2" charset="0"/>
                <a:ea typeface="Roboto" panose="02000000000000000000" pitchFamily="2" charset="0"/>
                <a:cs typeface="Roboto" panose="02000000000000000000" pitchFamily="2" charset="0"/>
              </a:rPr>
              <a:t>     - Strategic Gap Analysis of the most entrenched and vulnerable rough sleepers</a:t>
            </a:r>
          </a:p>
          <a:p>
            <a:pPr marL="0" indent="0">
              <a:lnSpc>
                <a:spcPct val="100000"/>
              </a:lnSpc>
              <a:spcBef>
                <a:spcPts val="0"/>
              </a:spcBef>
              <a:buNone/>
            </a:pPr>
            <a:r>
              <a:rPr lang="en-US" sz="2200">
                <a:latin typeface="Roboto" panose="02000000000000000000" pitchFamily="2" charset="0"/>
                <a:ea typeface="Roboto" panose="02000000000000000000" pitchFamily="2" charset="0"/>
                <a:cs typeface="Roboto" panose="02000000000000000000" pitchFamily="2" charset="0"/>
              </a:rPr>
              <a:t>  - Research on the health and housing needs of rough sleepers identified</a:t>
            </a:r>
          </a:p>
          <a:p>
            <a:pPr marL="0" indent="0">
              <a:lnSpc>
                <a:spcPct val="100000"/>
              </a:lnSpc>
              <a:spcBef>
                <a:spcPts val="0"/>
              </a:spcBef>
              <a:buNone/>
            </a:pPr>
            <a:r>
              <a:rPr lang="en-US" sz="2200">
                <a:latin typeface="Roboto" panose="02000000000000000000" pitchFamily="2" charset="0"/>
                <a:ea typeface="Roboto" panose="02000000000000000000" pitchFamily="2" charset="0"/>
                <a:cs typeface="Roboto" panose="02000000000000000000" pitchFamily="2" charset="0"/>
              </a:rPr>
              <a:t>       as unmet need and gaps in service provision for this group</a:t>
            </a:r>
          </a:p>
          <a:p>
            <a:pPr marL="0" indent="0">
              <a:lnSpc>
                <a:spcPct val="100000"/>
              </a:lnSpc>
              <a:spcBef>
                <a:spcPts val="0"/>
              </a:spcBef>
              <a:buNone/>
            </a:pPr>
            <a:endParaRPr lang="en-US" sz="2200">
              <a:latin typeface="Roboto" panose="02000000000000000000" pitchFamily="2" charset="0"/>
              <a:ea typeface="Roboto" panose="02000000000000000000" pitchFamily="2" charset="0"/>
              <a:cs typeface="Roboto" panose="02000000000000000000" pitchFamily="2" charset="0"/>
            </a:endParaRPr>
          </a:p>
          <a:p>
            <a:pPr marL="342900" indent="-342900">
              <a:lnSpc>
                <a:spcPct val="100000"/>
              </a:lnSpc>
              <a:spcBef>
                <a:spcPts val="0"/>
              </a:spcBef>
            </a:pPr>
            <a:r>
              <a:rPr lang="en-US" sz="2200">
                <a:latin typeface="Roboto" panose="02000000000000000000" pitchFamily="2" charset="0"/>
                <a:ea typeface="Roboto" panose="02000000000000000000" pitchFamily="2" charset="0"/>
                <a:cs typeface="Roboto" panose="02000000000000000000" pitchFamily="2" charset="0"/>
              </a:rPr>
              <a:t>Currently no dedicated specialist services/arrangements to support the targeted cohort (low-medium support exists through other commissioned projects/WNC services</a:t>
            </a:r>
            <a:r>
              <a:rPr lang="en-US" sz="2400">
                <a:latin typeface="Roboto" panose="02000000000000000000" pitchFamily="2" charset="0"/>
                <a:ea typeface="Roboto" panose="02000000000000000000" pitchFamily="2" charset="0"/>
                <a:cs typeface="Roboto" panose="02000000000000000000" pitchFamily="2" charset="0"/>
              </a:rPr>
              <a:t>) </a:t>
            </a:r>
          </a:p>
          <a:p>
            <a:pPr marL="0" indent="0">
              <a:lnSpc>
                <a:spcPct val="100000"/>
              </a:lnSpc>
              <a:spcBef>
                <a:spcPts val="0"/>
              </a:spcBef>
              <a:buNone/>
            </a:pPr>
            <a:endParaRPr lang="en-US" sz="2400" b="1">
              <a:latin typeface="Calibri"/>
              <a:ea typeface="Calibri"/>
              <a:cs typeface="Calibri"/>
            </a:endParaRPr>
          </a:p>
        </p:txBody>
      </p:sp>
    </p:spTree>
    <p:extLst>
      <p:ext uri="{BB962C8B-B14F-4D97-AF65-F5344CB8AC3E}">
        <p14:creationId xmlns:p14="http://schemas.microsoft.com/office/powerpoint/2010/main" val="22769811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a:extLs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a:off x="3035300" y="0"/>
            <a:ext cx="9156700" cy="831273"/>
          </a:xfrm>
          <a:prstGeom prst="roundRect">
            <a:avLst/>
          </a:prstGeom>
          <a:solidFill>
            <a:srgbClr val="9D19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itle 8" descr="What this briefing is about">
            <a:extLst>
              <a:ext uri="{FF2B5EF4-FFF2-40B4-BE49-F238E27FC236}">
                <a16:creationId xmlns:a16="http://schemas.microsoft.com/office/drawing/2014/main" id="{186F4C1E-4980-4053-962B-736D32235737}"/>
              </a:ext>
            </a:extLst>
          </p:cNvPr>
          <p:cNvSpPr txBox="1">
            <a:spLocks noGrp="1" noRot="1" noMove="1" noResize="1" noEditPoints="1" noAdjustHandles="1" noChangeArrowheads="1" noChangeShapeType="1"/>
          </p:cNvSpPr>
          <p:nvPr/>
        </p:nvSpPr>
        <p:spPr>
          <a:xfrm>
            <a:off x="3176617" y="92470"/>
            <a:ext cx="9156699" cy="64633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3600" b="1">
                <a:solidFill>
                  <a:schemeClr val="bg1"/>
                </a:solidFill>
                <a:latin typeface="Roboto" panose="02000000000000000000" pitchFamily="2" charset="0"/>
                <a:ea typeface="Roboto" panose="02000000000000000000" pitchFamily="2" charset="0"/>
                <a:cs typeface="Roboto" panose="02000000000000000000" pitchFamily="2" charset="0"/>
              </a:rPr>
              <a:t> Overview &amp; Aims of SHAP cont’d</a:t>
            </a:r>
          </a:p>
        </p:txBody>
      </p:sp>
      <p:pic>
        <p:nvPicPr>
          <p:cNvPr id="7" name="Picture 6" descr="alt=&quot;&quot;">
            <a:extLst>
              <a:ext uri="{FF2B5EF4-FFF2-40B4-BE49-F238E27FC236}">
                <a16:creationId xmlns:a16="http://schemas.microsoft.com/office/drawing/2014/main" id="{16B60B6C-EA69-344A-8CC9-82BC9110922F}"/>
              </a:ext>
            </a:extLst>
          </p:cNvPr>
          <p:cNvPicPr>
            <a:picLocks noGrp="1" noRot="1" noChangeAspect="1" noMove="1" noResize="1" noEditPoints="1" noAdjustHandles="1" noChangeArrowheads="1" noChangeShapeType="1" noCrop="1"/>
          </p:cNvPicPr>
          <p:nvPr/>
        </p:nvPicPr>
        <p:blipFill rotWithShape="1">
          <a:blip r:embed="rId2"/>
          <a:srcRect l="3920" t="4701" r="78165" b="86708"/>
          <a:stretch/>
        </p:blipFill>
        <p:spPr>
          <a:xfrm>
            <a:off x="139952" y="216642"/>
            <a:ext cx="2195926" cy="592735"/>
          </a:xfrm>
          <a:prstGeom prst="rect">
            <a:avLst/>
          </a:prstGeom>
        </p:spPr>
      </p:pic>
      <p:sp>
        <p:nvSpPr>
          <p:cNvPr id="8" name="Rounded Rectangle 7">
            <a:extLs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a:off x="0" y="6392487"/>
            <a:ext cx="4202314" cy="465513"/>
          </a:xfrm>
          <a:prstGeom prst="roundRect">
            <a:avLst/>
          </a:prstGeom>
          <a:solidFill>
            <a:srgbClr val="9D19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Content Placeholder 12">
            <a:extLst>
              <a:ext uri="{FF2B5EF4-FFF2-40B4-BE49-F238E27FC236}">
                <a16:creationId xmlns:a16="http://schemas.microsoft.com/office/drawing/2014/main" id="{B3DB5F2B-A88C-4045-BCE1-EF179865E74A}"/>
              </a:ext>
            </a:extLst>
          </p:cNvPr>
          <p:cNvSpPr>
            <a:spLocks noGrp="1"/>
          </p:cNvSpPr>
          <p:nvPr>
            <p:ph idx="1"/>
          </p:nvPr>
        </p:nvSpPr>
        <p:spPr>
          <a:xfrm>
            <a:off x="407857" y="840999"/>
            <a:ext cx="11515727" cy="6013241"/>
          </a:xfrm>
        </p:spPr>
        <p:txBody>
          <a:bodyPr vert="horz" lIns="91440" tIns="45720" rIns="91440" bIns="45720" rtlCol="0" anchor="t">
            <a:noAutofit/>
          </a:bodyPr>
          <a:lstStyle/>
          <a:p>
            <a:pPr marL="0" indent="0">
              <a:lnSpc>
                <a:spcPct val="100000"/>
              </a:lnSpc>
              <a:spcBef>
                <a:spcPts val="0"/>
              </a:spcBef>
              <a:buNone/>
            </a:pPr>
            <a:r>
              <a:rPr lang="en-US" sz="2400" b="1">
                <a:latin typeface="Roboto" panose="02000000000000000000" pitchFamily="2" charset="0"/>
                <a:ea typeface="Roboto" panose="02000000000000000000" pitchFamily="2" charset="0"/>
                <a:cs typeface="Roboto" panose="02000000000000000000" pitchFamily="2" charset="0"/>
              </a:rPr>
              <a:t>SHAP aims:</a:t>
            </a:r>
            <a:endParaRPr lang="en-US">
              <a:latin typeface="Roboto" panose="02000000000000000000" pitchFamily="2" charset="0"/>
              <a:ea typeface="Roboto" panose="02000000000000000000" pitchFamily="2" charset="0"/>
              <a:cs typeface="Roboto" panose="02000000000000000000" pitchFamily="2" charset="0"/>
            </a:endParaRPr>
          </a:p>
          <a:p>
            <a:pPr marL="0" indent="0">
              <a:lnSpc>
                <a:spcPct val="100000"/>
              </a:lnSpc>
              <a:spcBef>
                <a:spcPts val="0"/>
              </a:spcBef>
              <a:buNone/>
            </a:pPr>
            <a:endParaRPr lang="en-US" sz="2400" b="1">
              <a:latin typeface="Roboto" panose="02000000000000000000" pitchFamily="2" charset="0"/>
              <a:ea typeface="Roboto" panose="02000000000000000000" pitchFamily="2" charset="0"/>
              <a:cs typeface="Roboto" panose="02000000000000000000" pitchFamily="2" charset="0"/>
            </a:endParaRPr>
          </a:p>
          <a:p>
            <a:pPr marL="285750" indent="-285750">
              <a:lnSpc>
                <a:spcPct val="100000"/>
              </a:lnSpc>
              <a:spcBef>
                <a:spcPts val="0"/>
              </a:spcBef>
            </a:pPr>
            <a:r>
              <a:rPr lang="en-US" sz="2400">
                <a:latin typeface="Roboto" panose="02000000000000000000" pitchFamily="2" charset="0"/>
                <a:ea typeface="Roboto" panose="02000000000000000000" pitchFamily="2" charset="0"/>
                <a:cs typeface="Roboto" panose="02000000000000000000" pitchFamily="2" charset="0"/>
              </a:rPr>
              <a:t>To increase the supply of high-quality accommodation and support to address gaps in homelessness pathway provision. </a:t>
            </a:r>
          </a:p>
          <a:p>
            <a:pPr marL="285750" indent="-285750">
              <a:lnSpc>
                <a:spcPct val="100000"/>
              </a:lnSpc>
              <a:spcBef>
                <a:spcPts val="0"/>
              </a:spcBef>
            </a:pPr>
            <a:endParaRPr lang="en-US" sz="2400">
              <a:latin typeface="Roboto" panose="02000000000000000000" pitchFamily="2" charset="0"/>
              <a:ea typeface="Roboto" panose="02000000000000000000" pitchFamily="2" charset="0"/>
              <a:cs typeface="Roboto" panose="02000000000000000000" pitchFamily="2" charset="0"/>
            </a:endParaRPr>
          </a:p>
          <a:p>
            <a:pPr marL="285750" indent="-285750">
              <a:lnSpc>
                <a:spcPct val="100000"/>
              </a:lnSpc>
              <a:spcBef>
                <a:spcPts val="0"/>
              </a:spcBef>
            </a:pPr>
            <a:r>
              <a:rPr lang="en-US" sz="2400">
                <a:latin typeface="Roboto" panose="02000000000000000000" pitchFamily="2" charset="0"/>
                <a:ea typeface="Roboto" panose="02000000000000000000" pitchFamily="2" charset="0"/>
                <a:cs typeface="Roboto" panose="02000000000000000000" pitchFamily="2" charset="0"/>
              </a:rPr>
              <a:t>For individuals requiring high levels of support or specialist provision.</a:t>
            </a:r>
          </a:p>
          <a:p>
            <a:pPr marL="285750" indent="-285750">
              <a:lnSpc>
                <a:spcPct val="100000"/>
              </a:lnSpc>
              <a:spcBef>
                <a:spcPts val="0"/>
              </a:spcBef>
            </a:pPr>
            <a:endParaRPr lang="en-US" sz="2400">
              <a:latin typeface="Roboto" panose="02000000000000000000" pitchFamily="2" charset="0"/>
              <a:ea typeface="Roboto" panose="02000000000000000000" pitchFamily="2" charset="0"/>
              <a:cs typeface="Roboto" panose="02000000000000000000" pitchFamily="2" charset="0"/>
            </a:endParaRPr>
          </a:p>
          <a:p>
            <a:pPr marL="285750" indent="-285750">
              <a:lnSpc>
                <a:spcPct val="100000"/>
              </a:lnSpc>
              <a:spcBef>
                <a:spcPts val="0"/>
              </a:spcBef>
            </a:pPr>
            <a:r>
              <a:rPr lang="en-US" sz="2400">
                <a:latin typeface="Roboto" panose="02000000000000000000" pitchFamily="2" charset="0"/>
                <a:ea typeface="Roboto" panose="02000000000000000000" pitchFamily="2" charset="0"/>
                <a:cs typeface="Roboto" panose="02000000000000000000" pitchFamily="2" charset="0"/>
              </a:rPr>
              <a:t>Targets adults with a history of rough sleeping or at risk of or experiencing homelessness or rough sleeping. </a:t>
            </a:r>
          </a:p>
          <a:p>
            <a:pPr marL="0" indent="0">
              <a:lnSpc>
                <a:spcPct val="100000"/>
              </a:lnSpc>
              <a:spcBef>
                <a:spcPts val="0"/>
              </a:spcBef>
              <a:buNone/>
            </a:pPr>
            <a:endParaRPr lang="en-US" sz="2400">
              <a:latin typeface="Calibri"/>
              <a:ea typeface="Tahoma"/>
              <a:cs typeface="Calibri"/>
            </a:endParaRPr>
          </a:p>
        </p:txBody>
      </p:sp>
    </p:spTree>
    <p:extLst>
      <p:ext uri="{BB962C8B-B14F-4D97-AF65-F5344CB8AC3E}">
        <p14:creationId xmlns:p14="http://schemas.microsoft.com/office/powerpoint/2010/main" val="65652467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ustom 1">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75000"/>
          </a:schemeClr>
        </a:solidFill>
        <a:ln>
          <a:noFill/>
        </a:ln>
      </a:spPr>
      <a:bodyPr rtlCol="0" anchor="ctr"/>
      <a:lstStyle>
        <a:defPPr algn="ctr">
          <a:defRPr dirty="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8be84246-6fab-476c-af9b-830f6921e22d">
      <UserInfo>
        <DisplayName/>
        <AccountId xsi:nil="true"/>
        <AccountType/>
      </UserInfo>
    </SharedWithUsers>
    <TaxCatchAll xmlns="8be84246-6fab-476c-af9b-830f6921e22d" xsi:nil="true"/>
    <lcf76f155ced4ddcb4097134ff3c332f xmlns="5ad91eb0-fbcf-45fa-a26e-ab4842738391">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1BB55330FF9FC94FB70CAAD6F115C9A6" ma:contentTypeVersion="19" ma:contentTypeDescription="Create a new document." ma:contentTypeScope="" ma:versionID="001182308915f69144ea0ab7fcda1642">
  <xsd:schema xmlns:xsd="http://www.w3.org/2001/XMLSchema" xmlns:xs="http://www.w3.org/2001/XMLSchema" xmlns:p="http://schemas.microsoft.com/office/2006/metadata/properties" xmlns:ns2="5ad91eb0-fbcf-45fa-a26e-ab4842738391" xmlns:ns3="8be84246-6fab-476c-af9b-830f6921e22d" targetNamespace="http://schemas.microsoft.com/office/2006/metadata/properties" ma:root="true" ma:fieldsID="e54f8707ba238d3af88a829b0d19bea8" ns2:_="" ns3:_="">
    <xsd:import namespace="5ad91eb0-fbcf-45fa-a26e-ab4842738391"/>
    <xsd:import namespace="8be84246-6fab-476c-af9b-830f6921e22d"/>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GenerationTime" minOccurs="0"/>
                <xsd:element ref="ns2:MediaServiceEventHashCode" minOccurs="0"/>
                <xsd:element ref="ns2:MediaServiceDateTaken" minOccurs="0"/>
                <xsd:element ref="ns2:MediaServiceOCR" minOccurs="0"/>
                <xsd:element ref="ns3:SharedWithUsers" minOccurs="0"/>
                <xsd:element ref="ns3:SharedWithDetails" minOccurs="0"/>
                <xsd:element ref="ns2:lcf76f155ced4ddcb4097134ff3c332f" minOccurs="0"/>
                <xsd:element ref="ns3:TaxCatchAll" minOccurs="0"/>
                <xsd:element ref="ns2:MediaLengthInSeconds" minOccurs="0"/>
                <xsd:element ref="ns2:MediaServiceLocatio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ad91eb0-fbcf-45fa-a26e-ab484273839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889f0a35-525e-477e-9923-e3b749442c0c" ma:termSetId="09814cd3-568e-fe90-9814-8d621ff8fb84" ma:anchorId="fba54fb3-c3e1-fe81-a776-ca4b69148c4d" ma:open="true" ma:isKeyword="false">
      <xsd:complexType>
        <xsd:sequence>
          <xsd:element ref="pc:Terms" minOccurs="0" maxOccurs="1"/>
        </xsd:sequence>
      </xsd:complexType>
    </xsd:element>
    <xsd:element name="MediaLengthInSeconds" ma:index="21" nillable="true" ma:displayName="MediaLengthInSeconds" ma:hidden="true" ma:internalName="MediaLengthInSeconds" ma:readOnly="true">
      <xsd:simpleType>
        <xsd:restriction base="dms:Unknown"/>
      </xsd:simpleType>
    </xsd:element>
    <xsd:element name="MediaServiceLocation" ma:index="22" nillable="true" ma:displayName="Location" ma:internalName="MediaServiceLocation" ma:readOnly="true">
      <xsd:simpleType>
        <xsd:restriction base="dms:Text"/>
      </xsd:simpleType>
    </xsd:element>
    <xsd:element name="MediaServiceObjectDetectorVersions" ma:index="23"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be84246-6fab-476c-af9b-830f6921e22d"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fe22736a-e8fe-4874-b1f8-0fe5d527c8d2}" ma:internalName="TaxCatchAll" ma:showField="CatchAllData" ma:web="8be84246-6fab-476c-af9b-830f6921e22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BFFB562-3BB8-4903-A27F-4779EF32B013}">
  <ds:schemaRefs>
    <ds:schemaRef ds:uri="http://purl.org/dc/terms/"/>
    <ds:schemaRef ds:uri="http://www.w3.org/XML/1998/namespace"/>
    <ds:schemaRef ds:uri="http://purl.org/dc/dcmitype/"/>
    <ds:schemaRef ds:uri="http://schemas.openxmlformats.org/package/2006/metadata/core-properties"/>
    <ds:schemaRef ds:uri="http://schemas.microsoft.com/office/infopath/2007/PartnerControls"/>
    <ds:schemaRef ds:uri="http://schemas.microsoft.com/office/2006/documentManagement/types"/>
    <ds:schemaRef ds:uri="http://purl.org/dc/elements/1.1/"/>
    <ds:schemaRef ds:uri="8be84246-6fab-476c-af9b-830f6921e22d"/>
    <ds:schemaRef ds:uri="5ad91eb0-fbcf-45fa-a26e-ab4842738391"/>
    <ds:schemaRef ds:uri="http://schemas.microsoft.com/office/2006/metadata/properties"/>
  </ds:schemaRefs>
</ds:datastoreItem>
</file>

<file path=customXml/itemProps2.xml><?xml version="1.0" encoding="utf-8"?>
<ds:datastoreItem xmlns:ds="http://schemas.openxmlformats.org/officeDocument/2006/customXml" ds:itemID="{1968403D-015E-4201-807F-1B022781CE83}">
  <ds:schemaRefs>
    <ds:schemaRef ds:uri="http://schemas.microsoft.com/sharepoint/v3/contenttype/forms"/>
  </ds:schemaRefs>
</ds:datastoreItem>
</file>

<file path=customXml/itemProps3.xml><?xml version="1.0" encoding="utf-8"?>
<ds:datastoreItem xmlns:ds="http://schemas.openxmlformats.org/officeDocument/2006/customXml" ds:itemID="{F2354E32-F82D-440B-96D4-FE4A8250BE9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ad91eb0-fbcf-45fa-a26e-ab4842738391"/>
    <ds:schemaRef ds:uri="8be84246-6fab-476c-af9b-830f6921e22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0</TotalTime>
  <Words>2286</Words>
  <Application>Microsoft Office PowerPoint</Application>
  <PresentationFormat>Widescreen</PresentationFormat>
  <Paragraphs>306</Paragraphs>
  <Slides>24</Slides>
  <Notes>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24</vt:i4>
      </vt:variant>
    </vt:vector>
  </HeadingPairs>
  <TitlesOfParts>
    <vt:vector size="32" baseType="lpstr">
      <vt:lpstr>Arial</vt:lpstr>
      <vt:lpstr>Calibri</vt:lpstr>
      <vt:lpstr>Corbel</vt:lpstr>
      <vt:lpstr>Roboto</vt:lpstr>
      <vt:lpstr>Segoe UI</vt:lpstr>
      <vt:lpstr>Tahoma</vt:lpstr>
      <vt:lpstr>Times New Roman</vt:lpstr>
      <vt:lpstr>Office Theme</vt:lpstr>
      <vt:lpstr>Broadmead Court, High Support Accommodation Service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Indicative Timelines …. </vt:lpstr>
      <vt:lpstr>PowerPoint Presentation</vt:lpstr>
      <vt:lpstr>Questions, clarifications &amp; Survey </vt:lpstr>
      <vt:lpstr>PowerPoint Presentation</vt:lpstr>
      <vt:lpstr>PowerPoint Presentation</vt:lpstr>
    </vt:vector>
  </TitlesOfParts>
  <Company>Daventry District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Broadmead Court, High Support Accommodation Service</dc:title>
  <dc:creator>Ashleigh Johns</dc:creator>
  <cp:lastModifiedBy>Kayley Lakin</cp:lastModifiedBy>
  <cp:revision>5</cp:revision>
  <dcterms:created xsi:type="dcterms:W3CDTF">2022-10-10T14:29:13Z</dcterms:created>
  <dcterms:modified xsi:type="dcterms:W3CDTF">2024-10-11T08:53:18Z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0x0101001BB55330FF9FC94FB70CAAD6F115C9A6</vt:lpwstr>
  </property>
  <property fmtid="{D5CDD505-2E9C-101B-9397-08002B2CF9AE}" pid="3" name="MediaServiceImageTags">
    <vt:lpwstr/>
  </property>
  <property fmtid="{D5CDD505-2E9C-101B-9397-08002B2CF9AE}" pid="4" name="ComplianceAssetId">
    <vt:lpwstr/>
  </property>
  <property fmtid="{D5CDD505-2E9C-101B-9397-08002B2CF9AE}" pid="5" name="_activity">
    <vt:lpwstr>{"FileActivityType":"9","FileActivityTimeStamp":"2024-09-26T13:46:08.820Z","FileActivityUsersOnPage":[{"DisplayName":"Precious Williamson","Id":"precious.williamson@westnorthants.gov.uk"},{"DisplayName":"Andrea Bushell","Id":"andrea.bushell@westnorthants.gov.uk"},{"DisplayName":"Khyati Vaughan","Id":"khyati.vaughan@westnorthants.gov.uk"},{"DisplayName":"Kayley Lakin","Id":"kayley.lakin@westnorthants.gov.uk"}],"FileActivityNavigationId":null}</vt:lpwstr>
  </property>
  <property fmtid="{D5CDD505-2E9C-101B-9397-08002B2CF9AE}" pid="6" name="_ExtendedDescription">
    <vt:lpwstr/>
  </property>
  <property fmtid="{D5CDD505-2E9C-101B-9397-08002B2CF9AE}" pid="7" name="TriggerFlowInfo">
    <vt:lpwstr/>
  </property>
</Properties>
</file>