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2"/>
  </p:notesMasterIdLst>
  <p:sldIdLst>
    <p:sldId id="256" r:id="rId6"/>
    <p:sldId id="4689" r:id="rId7"/>
    <p:sldId id="273" r:id="rId8"/>
    <p:sldId id="266" r:id="rId9"/>
    <p:sldId id="4714" r:id="rId10"/>
    <p:sldId id="4715" r:id="rId11"/>
    <p:sldId id="4716" r:id="rId12"/>
    <p:sldId id="4717" r:id="rId13"/>
    <p:sldId id="4718" r:id="rId14"/>
    <p:sldId id="4719" r:id="rId15"/>
    <p:sldId id="4720" r:id="rId16"/>
    <p:sldId id="4702" r:id="rId17"/>
    <p:sldId id="4721" r:id="rId18"/>
    <p:sldId id="4722" r:id="rId19"/>
    <p:sldId id="4723" r:id="rId20"/>
    <p:sldId id="4724" r:id="rId21"/>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McCormack" initials="MM" lastIdx="3" clrIdx="0">
    <p:extLst>
      <p:ext uri="{19B8F6BF-5375-455C-9EA6-DF929625EA0E}">
        <p15:presenceInfo xmlns:p15="http://schemas.microsoft.com/office/powerpoint/2012/main" userId="Marie McCormack" providerId="None"/>
      </p:ext>
    </p:extLst>
  </p:cmAuthor>
  <p:cmAuthor id="2" name="Ashleigh Johns" initials="AJ" lastIdx="1" clrIdx="1">
    <p:extLst>
      <p:ext uri="{19B8F6BF-5375-455C-9EA6-DF929625EA0E}">
        <p15:presenceInfo xmlns:p15="http://schemas.microsoft.com/office/powerpoint/2012/main" userId="S-1-5-21-2507602877-3174743506-1893254956-13167" providerId="AD"/>
      </p:ext>
    </p:extLst>
  </p:cmAuthor>
  <p:cmAuthor id="3" name="Becky Hutson" initials="BH" lastIdx="1" clrIdx="2">
    <p:extLst>
      <p:ext uri="{19B8F6BF-5375-455C-9EA6-DF929625EA0E}">
        <p15:presenceInfo xmlns:p15="http://schemas.microsoft.com/office/powerpoint/2012/main" userId="Becky Hutson" providerId="None"/>
      </p:ext>
    </p:extLst>
  </p:cmAuthor>
  <p:cmAuthor id="4" name="Kirsty Parsons" initials="KP" lastIdx="2" clrIdx="3">
    <p:extLst>
      <p:ext uri="{19B8F6BF-5375-455C-9EA6-DF929625EA0E}">
        <p15:presenceInfo xmlns:p15="http://schemas.microsoft.com/office/powerpoint/2012/main" userId="S-1-5-21-681349041-2113462961-2323054184-86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94"/>
    <a:srgbClr val="9D1920"/>
    <a:srgbClr val="E8593C"/>
    <a:srgbClr val="6C9A36"/>
    <a:srgbClr val="8B3B85"/>
    <a:srgbClr val="6CC7E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B4145-B24A-49C2-AD5E-4AE0781ADC9B}" v="137" dt="2024-01-31T10:04:38.110"/>
    <p1510:client id="{6A3B77FB-1C0E-4D21-8650-91724182CFBC}" v="2" dt="2024-01-30T11:46:56.208"/>
    <p1510:client id="{83DF3DB9-B3FF-4847-8992-F05BA8ABFA74}" v="319" dt="2024-01-31T14:53:13.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20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44CFFB55-E278-3742-ABB1-12D0C1EA6721}" type="datetimeFigureOut">
              <a:rPr lang="en-US" smtClean="0"/>
              <a:t>2/1/2024</a:t>
            </a:fld>
            <a:endParaRPr lang="en-US"/>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66AE2EAA-3E49-1F42-A6DD-3DFA749A73D0}" type="slidenum">
              <a:rPr lang="en-US" smtClean="0"/>
              <a:t>‹#›</a:t>
            </a:fld>
            <a:endParaRPr lang="en-US"/>
          </a:p>
        </p:txBody>
      </p:sp>
    </p:spTree>
    <p:extLst>
      <p:ext uri="{BB962C8B-B14F-4D97-AF65-F5344CB8AC3E}">
        <p14:creationId xmlns:p14="http://schemas.microsoft.com/office/powerpoint/2010/main" val="100167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1</a:t>
            </a:fld>
            <a:endParaRPr lang="en-US"/>
          </a:p>
        </p:txBody>
      </p:sp>
    </p:spTree>
    <p:extLst>
      <p:ext uri="{BB962C8B-B14F-4D97-AF65-F5344CB8AC3E}">
        <p14:creationId xmlns:p14="http://schemas.microsoft.com/office/powerpoint/2010/main" val="29555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10</a:t>
            </a:fld>
            <a:endParaRPr lang="en-US"/>
          </a:p>
        </p:txBody>
      </p:sp>
    </p:spTree>
    <p:extLst>
      <p:ext uri="{BB962C8B-B14F-4D97-AF65-F5344CB8AC3E}">
        <p14:creationId xmlns:p14="http://schemas.microsoft.com/office/powerpoint/2010/main" val="904027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11</a:t>
            </a:fld>
            <a:endParaRPr lang="en-US"/>
          </a:p>
        </p:txBody>
      </p:sp>
    </p:spTree>
    <p:extLst>
      <p:ext uri="{BB962C8B-B14F-4D97-AF65-F5344CB8AC3E}">
        <p14:creationId xmlns:p14="http://schemas.microsoft.com/office/powerpoint/2010/main" val="155074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12</a:t>
            </a:fld>
            <a:endParaRPr lang="en-US"/>
          </a:p>
        </p:txBody>
      </p:sp>
    </p:spTree>
    <p:extLst>
      <p:ext uri="{BB962C8B-B14F-4D97-AF65-F5344CB8AC3E}">
        <p14:creationId xmlns:p14="http://schemas.microsoft.com/office/powerpoint/2010/main" val="4155899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13</a:t>
            </a:fld>
            <a:endParaRPr lang="en-US"/>
          </a:p>
        </p:txBody>
      </p:sp>
    </p:spTree>
    <p:extLst>
      <p:ext uri="{BB962C8B-B14F-4D97-AF65-F5344CB8AC3E}">
        <p14:creationId xmlns:p14="http://schemas.microsoft.com/office/powerpoint/2010/main" val="3419359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14</a:t>
            </a:fld>
            <a:endParaRPr lang="en-US"/>
          </a:p>
        </p:txBody>
      </p:sp>
    </p:spTree>
    <p:extLst>
      <p:ext uri="{BB962C8B-B14F-4D97-AF65-F5344CB8AC3E}">
        <p14:creationId xmlns:p14="http://schemas.microsoft.com/office/powerpoint/2010/main" val="170883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15</a:t>
            </a:fld>
            <a:endParaRPr lang="en-US"/>
          </a:p>
        </p:txBody>
      </p:sp>
    </p:spTree>
    <p:extLst>
      <p:ext uri="{BB962C8B-B14F-4D97-AF65-F5344CB8AC3E}">
        <p14:creationId xmlns:p14="http://schemas.microsoft.com/office/powerpoint/2010/main" val="442893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16</a:t>
            </a:fld>
            <a:endParaRPr lang="en-US"/>
          </a:p>
        </p:txBody>
      </p:sp>
    </p:spTree>
    <p:extLst>
      <p:ext uri="{BB962C8B-B14F-4D97-AF65-F5344CB8AC3E}">
        <p14:creationId xmlns:p14="http://schemas.microsoft.com/office/powerpoint/2010/main" val="253960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2</a:t>
            </a:fld>
            <a:endParaRPr lang="en-US"/>
          </a:p>
        </p:txBody>
      </p:sp>
    </p:spTree>
    <p:extLst>
      <p:ext uri="{BB962C8B-B14F-4D97-AF65-F5344CB8AC3E}">
        <p14:creationId xmlns:p14="http://schemas.microsoft.com/office/powerpoint/2010/main" val="403300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3</a:t>
            </a:fld>
            <a:endParaRPr lang="en-US"/>
          </a:p>
        </p:txBody>
      </p:sp>
    </p:spTree>
    <p:extLst>
      <p:ext uri="{BB962C8B-B14F-4D97-AF65-F5344CB8AC3E}">
        <p14:creationId xmlns:p14="http://schemas.microsoft.com/office/powerpoint/2010/main" val="325667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4</a:t>
            </a:fld>
            <a:endParaRPr lang="en-US"/>
          </a:p>
        </p:txBody>
      </p:sp>
    </p:spTree>
    <p:extLst>
      <p:ext uri="{BB962C8B-B14F-4D97-AF65-F5344CB8AC3E}">
        <p14:creationId xmlns:p14="http://schemas.microsoft.com/office/powerpoint/2010/main" val="45761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5</a:t>
            </a:fld>
            <a:endParaRPr lang="en-US"/>
          </a:p>
        </p:txBody>
      </p:sp>
    </p:spTree>
    <p:extLst>
      <p:ext uri="{BB962C8B-B14F-4D97-AF65-F5344CB8AC3E}">
        <p14:creationId xmlns:p14="http://schemas.microsoft.com/office/powerpoint/2010/main" val="373991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6</a:t>
            </a:fld>
            <a:endParaRPr lang="en-US"/>
          </a:p>
        </p:txBody>
      </p:sp>
    </p:spTree>
    <p:extLst>
      <p:ext uri="{BB962C8B-B14F-4D97-AF65-F5344CB8AC3E}">
        <p14:creationId xmlns:p14="http://schemas.microsoft.com/office/powerpoint/2010/main" val="176646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7</a:t>
            </a:fld>
            <a:endParaRPr lang="en-US"/>
          </a:p>
        </p:txBody>
      </p:sp>
    </p:spTree>
    <p:extLst>
      <p:ext uri="{BB962C8B-B14F-4D97-AF65-F5344CB8AC3E}">
        <p14:creationId xmlns:p14="http://schemas.microsoft.com/office/powerpoint/2010/main" val="233897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E2EAA-3E49-1F42-A6DD-3DFA749A73D0}" type="slidenum">
              <a:rPr lang="en-US" smtClean="0"/>
              <a:t>8</a:t>
            </a:fld>
            <a:endParaRPr lang="en-US"/>
          </a:p>
        </p:txBody>
      </p:sp>
    </p:spTree>
    <p:extLst>
      <p:ext uri="{BB962C8B-B14F-4D97-AF65-F5344CB8AC3E}">
        <p14:creationId xmlns:p14="http://schemas.microsoft.com/office/powerpoint/2010/main" val="116084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AE2EAA-3E49-1F42-A6DD-3DFA749A73D0}" type="slidenum">
              <a:rPr lang="en-US" smtClean="0"/>
              <a:t>9</a:t>
            </a:fld>
            <a:endParaRPr lang="en-US"/>
          </a:p>
        </p:txBody>
      </p:sp>
    </p:spTree>
    <p:extLst>
      <p:ext uri="{BB962C8B-B14F-4D97-AF65-F5344CB8AC3E}">
        <p14:creationId xmlns:p14="http://schemas.microsoft.com/office/powerpoint/2010/main" val="258088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9471BC-5F27-C347-A625-036AA9189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78361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E5A6-B24B-9043-A396-6150821CA6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7941D7-8CA7-F641-B7FE-6075E73DD0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9BBE3-54ED-7441-81A8-5C4654D4E19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2E6633-BC0B-0443-BF75-774594C11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3E1C-099C-6248-81FF-730958B15220}"/>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41293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0E745-D380-A646-B8CE-AE3C6844BC5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B62CFB-0F28-A546-9381-C88A8288213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B7AF36-C515-2544-A805-61D347142B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85E6FEC-0737-5F4D-A02D-B2E152982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BB312-2214-D345-9144-A45E55369CB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88563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F52443C3-447B-9E46-83FA-B214014AEDDA}"/>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3" name="Text Placeholder 2"/>
          <p:cNvSpPr>
            <a:spLocks noGrp="1"/>
          </p:cNvSpPr>
          <p:nvPr>
            <p:ph type="body" sz="quarter" idx="10" hasCustomPrompt="1"/>
          </p:nvPr>
        </p:nvSpPr>
        <p:spPr>
          <a:xfrm>
            <a:off x="2828427" y="1260570"/>
            <a:ext cx="6896100" cy="658812"/>
          </a:xfrm>
        </p:spPr>
        <p:txBody>
          <a:bodyPr>
            <a:normAutofit/>
          </a:bodyPr>
          <a:lstStyle>
            <a:lvl1pPr marL="0" indent="0" algn="ctr">
              <a:buNone/>
              <a:defRPr sz="3600" b="1" baseline="0">
                <a:latin typeface="Roboto"/>
              </a:defRPr>
            </a:lvl1pPr>
          </a:lstStyle>
          <a:p>
            <a:pPr lvl="0"/>
            <a:r>
              <a:rPr lang="en-GB"/>
              <a:t>Slide Title</a:t>
            </a:r>
          </a:p>
        </p:txBody>
      </p:sp>
      <p:sp>
        <p:nvSpPr>
          <p:cNvPr id="5" name="Text Placeholder 4"/>
          <p:cNvSpPr>
            <a:spLocks noGrp="1"/>
          </p:cNvSpPr>
          <p:nvPr>
            <p:ph type="body" sz="quarter" idx="11" hasCustomPrompt="1"/>
          </p:nvPr>
        </p:nvSpPr>
        <p:spPr>
          <a:xfrm>
            <a:off x="674176" y="2111223"/>
            <a:ext cx="3248025" cy="42703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Roboto"/>
              </a:defRPr>
            </a:lvl1pPr>
          </a:lstStyle>
          <a:p>
            <a:pPr lvl="0"/>
            <a:r>
              <a:rPr lang="en-GB">
                <a:latin typeface="Roboto"/>
              </a:rPr>
              <a:t>Body Text</a:t>
            </a:r>
            <a:endParaRPr lang="en-GB"/>
          </a:p>
        </p:txBody>
      </p:sp>
    </p:spTree>
    <p:extLst>
      <p:ext uri="{BB962C8B-B14F-4D97-AF65-F5344CB8AC3E}">
        <p14:creationId xmlns:p14="http://schemas.microsoft.com/office/powerpoint/2010/main" val="260054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667327" y="4119418"/>
            <a:ext cx="5828145" cy="729818"/>
          </a:xfrm>
        </p:spPr>
        <p:txBody>
          <a:bodyPr anchor="b">
            <a:normAutofit/>
          </a:bodyPr>
          <a:lstStyle>
            <a:lvl1pPr algn="l">
              <a:defRPr sz="4400">
                <a:latin typeface="Roboto"/>
              </a:defRPr>
            </a:lvl1pPr>
          </a:lstStyle>
          <a:p>
            <a:r>
              <a:rPr lang="en-GB"/>
              <a:t>Click to edit Master title style</a:t>
            </a:r>
            <a:endParaRPr lang="en-US"/>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fld id="{B32220AF-3C49-8E47-86C6-D95AB4B74BFD}" type="datetime1">
              <a:rPr lang="en-GB" smtClean="0"/>
              <a:t>01/02/2024</a:t>
            </a:fld>
            <a:endParaRPr lang="en-US"/>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59590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D558-FA12-0E4B-9F6A-4D18E98781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62A6B8-B2C3-3144-A749-66F4395305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4AD024-7B6E-D343-97A2-CE972E065E6E}"/>
              </a:ext>
            </a:extLst>
          </p:cNvPr>
          <p:cNvSpPr>
            <a:spLocks noGrp="1"/>
          </p:cNvSpPr>
          <p:nvPr>
            <p:ph type="dt" sz="half" idx="10"/>
          </p:nvPr>
        </p:nvSpPr>
        <p:spPr/>
        <p:txBody>
          <a:bodyPr/>
          <a:lstStyle/>
          <a:p>
            <a:fld id="{92B3629A-2C15-DC47-A123-258558622449}" type="datetime1">
              <a:rPr lang="en-GB" smtClean="0"/>
              <a:t>01/02/2024</a:t>
            </a:fld>
            <a:endParaRPr lang="en-US"/>
          </a:p>
        </p:txBody>
      </p:sp>
      <p:sp>
        <p:nvSpPr>
          <p:cNvPr id="5" name="Footer Placeholder 4">
            <a:extLst>
              <a:ext uri="{FF2B5EF4-FFF2-40B4-BE49-F238E27FC236}">
                <a16:creationId xmlns:a16="http://schemas.microsoft.com/office/drawing/2014/main" id="{82E840B8-7A2D-D448-BD94-A0606F60D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4E6CB-8CBD-0B42-8A32-F8302182F1A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962019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1C69-992F-104E-9733-6CAA4919B2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56157D-6213-0745-BEBB-D0382BAC7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2B21DA-EDAB-2B41-A115-5040293CC6E5}"/>
              </a:ext>
            </a:extLst>
          </p:cNvPr>
          <p:cNvSpPr>
            <a:spLocks noGrp="1"/>
          </p:cNvSpPr>
          <p:nvPr>
            <p:ph type="dt" sz="half" idx="10"/>
          </p:nvPr>
        </p:nvSpPr>
        <p:spPr/>
        <p:txBody>
          <a:bodyPr/>
          <a:lstStyle/>
          <a:p>
            <a:fld id="{A2845739-1E51-D54C-8314-BA55779636D4}" type="datetime1">
              <a:rPr lang="en-GB" smtClean="0"/>
              <a:t>01/02/2024</a:t>
            </a:fld>
            <a:endParaRPr lang="en-US"/>
          </a:p>
        </p:txBody>
      </p:sp>
      <p:sp>
        <p:nvSpPr>
          <p:cNvPr id="5" name="Footer Placeholder 4">
            <a:extLst>
              <a:ext uri="{FF2B5EF4-FFF2-40B4-BE49-F238E27FC236}">
                <a16:creationId xmlns:a16="http://schemas.microsoft.com/office/drawing/2014/main" id="{32448F04-9B2D-C947-A488-D2C82D4D5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99270-FFB4-2649-B1DE-1890199946E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834905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D246-031C-9646-88AE-DE98EB7148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CAE6A6-444C-7E4D-9AAE-EFC613C0E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E066AE-4123-3947-9246-0649B17B5E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3CE7C8-8C51-EC4C-BFE5-929586BAE8F2}"/>
              </a:ext>
            </a:extLst>
          </p:cNvPr>
          <p:cNvSpPr>
            <a:spLocks noGrp="1"/>
          </p:cNvSpPr>
          <p:nvPr>
            <p:ph type="dt" sz="half" idx="10"/>
          </p:nvPr>
        </p:nvSpPr>
        <p:spPr/>
        <p:txBody>
          <a:bodyPr/>
          <a:lstStyle/>
          <a:p>
            <a:fld id="{616AD52D-66D0-CD41-B2D6-01BE4B3A4FE9}" type="datetime1">
              <a:rPr lang="en-GB" smtClean="0"/>
              <a:t>01/02/2024</a:t>
            </a:fld>
            <a:endParaRPr lang="en-US"/>
          </a:p>
        </p:txBody>
      </p:sp>
      <p:sp>
        <p:nvSpPr>
          <p:cNvPr id="6" name="Footer Placeholder 5">
            <a:extLst>
              <a:ext uri="{FF2B5EF4-FFF2-40B4-BE49-F238E27FC236}">
                <a16:creationId xmlns:a16="http://schemas.microsoft.com/office/drawing/2014/main" id="{7015F5DB-65DE-404B-9D54-B00F2720E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851AF-BE40-DC45-B35D-2D28C50DE254}"/>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48102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483-64BC-C34A-811A-7E1E9E3BD57B}"/>
              </a:ext>
            </a:extLst>
          </p:cNvPr>
          <p:cNvSpPr>
            <a:spLocks noGrp="1"/>
          </p:cNvSpPr>
          <p:nvPr>
            <p:ph type="title"/>
          </p:nvPr>
        </p:nvSpPr>
        <p:spPr>
          <a:xfrm>
            <a:off x="839788" y="738909"/>
            <a:ext cx="10515600" cy="95177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BBF240-35B7-9F4C-B515-7191DFCF7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40040C-0275-1B49-A714-97473712F9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3295C5-904A-E54F-81C3-48F9A7D2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0AB49-9E29-FA49-95C8-EBD661E96D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3C3E67-7E66-8B46-BACD-3B8D6239C305}"/>
              </a:ext>
            </a:extLst>
          </p:cNvPr>
          <p:cNvSpPr>
            <a:spLocks noGrp="1"/>
          </p:cNvSpPr>
          <p:nvPr>
            <p:ph type="dt" sz="half" idx="10"/>
          </p:nvPr>
        </p:nvSpPr>
        <p:spPr/>
        <p:txBody>
          <a:bodyPr/>
          <a:lstStyle/>
          <a:p>
            <a:fld id="{AE8ACCDF-3EBC-AC49-A597-81AEC8B73708}" type="datetime1">
              <a:rPr lang="en-GB" smtClean="0"/>
              <a:t>01/02/2024</a:t>
            </a:fld>
            <a:endParaRPr lang="en-US"/>
          </a:p>
        </p:txBody>
      </p:sp>
      <p:sp>
        <p:nvSpPr>
          <p:cNvPr id="8" name="Footer Placeholder 7">
            <a:extLst>
              <a:ext uri="{FF2B5EF4-FFF2-40B4-BE49-F238E27FC236}">
                <a16:creationId xmlns:a16="http://schemas.microsoft.com/office/drawing/2014/main" id="{FFC249A0-3A9A-DA49-8734-F9C9A00899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43DD4-9C07-4D41-9DCD-C4963D7B4A0B}"/>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827364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5B1-AC72-D543-AC8F-34D8FBE705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9DDAAE-30C5-AA4A-B6CE-0466474AB70C}"/>
              </a:ext>
            </a:extLst>
          </p:cNvPr>
          <p:cNvSpPr>
            <a:spLocks noGrp="1"/>
          </p:cNvSpPr>
          <p:nvPr>
            <p:ph type="dt" sz="half" idx="10"/>
          </p:nvPr>
        </p:nvSpPr>
        <p:spPr/>
        <p:txBody>
          <a:bodyPr/>
          <a:lstStyle/>
          <a:p>
            <a:fld id="{0D444675-387F-294C-9421-9C272F2F20BA}" type="datetime1">
              <a:rPr lang="en-GB" smtClean="0"/>
              <a:t>01/02/2024</a:t>
            </a:fld>
            <a:endParaRPr lang="en-US"/>
          </a:p>
        </p:txBody>
      </p:sp>
      <p:sp>
        <p:nvSpPr>
          <p:cNvPr id="4" name="Footer Placeholder 3">
            <a:extLst>
              <a:ext uri="{FF2B5EF4-FFF2-40B4-BE49-F238E27FC236}">
                <a16:creationId xmlns:a16="http://schemas.microsoft.com/office/drawing/2014/main" id="{E7DC2D8C-C56B-1747-B1AB-BB834D0A2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1B3AB-E32B-9446-A64F-AB30DD62B6A1}"/>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454962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DB101-50D8-1F4F-84F6-745ECE4B342A}"/>
              </a:ext>
            </a:extLst>
          </p:cNvPr>
          <p:cNvSpPr>
            <a:spLocks noGrp="1"/>
          </p:cNvSpPr>
          <p:nvPr>
            <p:ph type="dt" sz="half" idx="10"/>
          </p:nvPr>
        </p:nvSpPr>
        <p:spPr/>
        <p:txBody>
          <a:bodyPr/>
          <a:lstStyle/>
          <a:p>
            <a:fld id="{D2CA3021-4764-594C-98D1-E5097978A4D3}" type="datetime1">
              <a:rPr lang="en-GB" smtClean="0"/>
              <a:t>01/02/2024</a:t>
            </a:fld>
            <a:endParaRPr lang="en-US"/>
          </a:p>
        </p:txBody>
      </p:sp>
      <p:sp>
        <p:nvSpPr>
          <p:cNvPr id="3" name="Footer Placeholder 2">
            <a:extLst>
              <a:ext uri="{FF2B5EF4-FFF2-40B4-BE49-F238E27FC236}">
                <a16:creationId xmlns:a16="http://schemas.microsoft.com/office/drawing/2014/main" id="{CD5DBC07-6267-DE48-9047-8E43F0A6D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992F6-E08F-884D-A365-8A9E20A72F23}"/>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41208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D558-FA12-0E4B-9F6A-4D18E98781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62A6B8-B2C3-3144-A749-66F4395305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4AD024-7B6E-D343-97A2-CE972E065E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E840B8-7A2D-D448-BD94-A0606F60D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4E6CB-8CBD-0B42-8A32-F8302182F1A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316998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D054-551E-A44E-B13C-B94F1C1AEAFC}"/>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5A92BF-1432-4D44-A45B-B1021859B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8B73D3-C6C4-BA43-83A3-1F205E5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090C1F-ACF8-8C41-B947-6209042B3FF7}"/>
              </a:ext>
            </a:extLst>
          </p:cNvPr>
          <p:cNvSpPr>
            <a:spLocks noGrp="1"/>
          </p:cNvSpPr>
          <p:nvPr>
            <p:ph type="dt" sz="half" idx="10"/>
          </p:nvPr>
        </p:nvSpPr>
        <p:spPr/>
        <p:txBody>
          <a:bodyPr/>
          <a:lstStyle/>
          <a:p>
            <a:fld id="{CFF40736-E30D-EB46-9FD7-A51519A00B74}" type="datetime1">
              <a:rPr lang="en-GB" smtClean="0"/>
              <a:t>01/02/2024</a:t>
            </a:fld>
            <a:endParaRPr lang="en-US"/>
          </a:p>
        </p:txBody>
      </p:sp>
      <p:sp>
        <p:nvSpPr>
          <p:cNvPr id="6" name="Footer Placeholder 5">
            <a:extLst>
              <a:ext uri="{FF2B5EF4-FFF2-40B4-BE49-F238E27FC236}">
                <a16:creationId xmlns:a16="http://schemas.microsoft.com/office/drawing/2014/main" id="{6E0740E2-6655-EF4C-941F-DEFA3C819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A7EC5-9F0B-2B4E-8CB1-CBA3A44333F6}"/>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813592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55D-8DCD-FA40-BC5A-D3482A17238C}"/>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96FA6C-33DB-2543-BB42-1AD5B620B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AF119-5617-964F-A2A1-AC207990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1DCEAA-7BDA-DE4C-BD4F-EE5681B64271}"/>
              </a:ext>
            </a:extLst>
          </p:cNvPr>
          <p:cNvSpPr>
            <a:spLocks noGrp="1"/>
          </p:cNvSpPr>
          <p:nvPr>
            <p:ph type="dt" sz="half" idx="10"/>
          </p:nvPr>
        </p:nvSpPr>
        <p:spPr/>
        <p:txBody>
          <a:bodyPr/>
          <a:lstStyle/>
          <a:p>
            <a:fld id="{DE9BC82B-23AB-4C4D-9E81-C6FF0BB0C5D5}" type="datetime1">
              <a:rPr lang="en-GB" smtClean="0"/>
              <a:t>01/02/2024</a:t>
            </a:fld>
            <a:endParaRPr lang="en-US"/>
          </a:p>
        </p:txBody>
      </p:sp>
      <p:sp>
        <p:nvSpPr>
          <p:cNvPr id="6" name="Footer Placeholder 5">
            <a:extLst>
              <a:ext uri="{FF2B5EF4-FFF2-40B4-BE49-F238E27FC236}">
                <a16:creationId xmlns:a16="http://schemas.microsoft.com/office/drawing/2014/main" id="{647EC9E4-8A84-E143-89EA-C2CFF6607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BB41F-EBF2-384D-99C4-2AF238C1CFD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050070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E5A6-B24B-9043-A396-6150821CA6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7941D7-8CA7-F641-B7FE-6075E73DD0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9BBE3-54ED-7441-81A8-5C4654D4E19B}"/>
              </a:ext>
            </a:extLst>
          </p:cNvPr>
          <p:cNvSpPr>
            <a:spLocks noGrp="1"/>
          </p:cNvSpPr>
          <p:nvPr>
            <p:ph type="dt" sz="half" idx="10"/>
          </p:nvPr>
        </p:nvSpPr>
        <p:spPr/>
        <p:txBody>
          <a:bodyPr/>
          <a:lstStyle/>
          <a:p>
            <a:fld id="{473CC197-1DB1-0545-B916-F16C20E1DB31}" type="datetime1">
              <a:rPr lang="en-GB" smtClean="0"/>
              <a:t>01/02/2024</a:t>
            </a:fld>
            <a:endParaRPr lang="en-US"/>
          </a:p>
        </p:txBody>
      </p:sp>
      <p:sp>
        <p:nvSpPr>
          <p:cNvPr id="5" name="Footer Placeholder 4">
            <a:extLst>
              <a:ext uri="{FF2B5EF4-FFF2-40B4-BE49-F238E27FC236}">
                <a16:creationId xmlns:a16="http://schemas.microsoft.com/office/drawing/2014/main" id="{472E6633-BC0B-0443-BF75-774594C11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3E1C-099C-6248-81FF-730958B15220}"/>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00162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0E745-D380-A646-B8CE-AE3C6844BC51}"/>
              </a:ext>
            </a:extLst>
          </p:cNvPr>
          <p:cNvSpPr>
            <a:spLocks noGrp="1"/>
          </p:cNvSpPr>
          <p:nvPr>
            <p:ph type="title" orient="vert"/>
          </p:nvPr>
        </p:nvSpPr>
        <p:spPr>
          <a:xfrm>
            <a:off x="8724900" y="988291"/>
            <a:ext cx="2628900" cy="5188672"/>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B62CFB-0F28-A546-9381-C88A8288213F}"/>
              </a:ext>
            </a:extLst>
          </p:cNvPr>
          <p:cNvSpPr>
            <a:spLocks noGrp="1"/>
          </p:cNvSpPr>
          <p:nvPr>
            <p:ph type="body" orient="vert" idx="1"/>
          </p:nvPr>
        </p:nvSpPr>
        <p:spPr>
          <a:xfrm>
            <a:off x="838200" y="988291"/>
            <a:ext cx="7734300" cy="518867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B7AF36-C515-2544-A805-61D347142B06}"/>
              </a:ext>
            </a:extLst>
          </p:cNvPr>
          <p:cNvSpPr>
            <a:spLocks noGrp="1"/>
          </p:cNvSpPr>
          <p:nvPr>
            <p:ph type="dt" sz="half" idx="10"/>
          </p:nvPr>
        </p:nvSpPr>
        <p:spPr/>
        <p:txBody>
          <a:bodyPr/>
          <a:lstStyle/>
          <a:p>
            <a:fld id="{99C66B93-0006-724D-867B-BAF7801DD933}" type="datetime1">
              <a:rPr lang="en-GB" smtClean="0"/>
              <a:t>01/02/2024</a:t>
            </a:fld>
            <a:endParaRPr lang="en-US"/>
          </a:p>
        </p:txBody>
      </p:sp>
      <p:sp>
        <p:nvSpPr>
          <p:cNvPr id="5" name="Footer Placeholder 4">
            <a:extLst>
              <a:ext uri="{FF2B5EF4-FFF2-40B4-BE49-F238E27FC236}">
                <a16:creationId xmlns:a16="http://schemas.microsoft.com/office/drawing/2014/main" id="{985E6FEC-0737-5F4D-A02D-B2E152982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BB312-2214-D345-9144-A45E55369CB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079923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F52443C3-447B-9E46-83FA-B214014AEDDA}"/>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3" name="Text Placeholder 2"/>
          <p:cNvSpPr>
            <a:spLocks noGrp="1"/>
          </p:cNvSpPr>
          <p:nvPr>
            <p:ph type="body" sz="quarter" idx="10" hasCustomPrompt="1"/>
          </p:nvPr>
        </p:nvSpPr>
        <p:spPr>
          <a:xfrm>
            <a:off x="2828427" y="1260570"/>
            <a:ext cx="6896100" cy="658812"/>
          </a:xfrm>
        </p:spPr>
        <p:txBody>
          <a:bodyPr>
            <a:normAutofit/>
          </a:bodyPr>
          <a:lstStyle>
            <a:lvl1pPr marL="0" indent="0" algn="ctr">
              <a:buNone/>
              <a:defRPr sz="3600" b="1" baseline="0">
                <a:latin typeface="Roboto"/>
              </a:defRPr>
            </a:lvl1pPr>
          </a:lstStyle>
          <a:p>
            <a:pPr lvl="0"/>
            <a:r>
              <a:rPr lang="en-GB"/>
              <a:t>Slide Title</a:t>
            </a:r>
          </a:p>
        </p:txBody>
      </p:sp>
      <p:sp>
        <p:nvSpPr>
          <p:cNvPr id="5" name="Text Placeholder 4"/>
          <p:cNvSpPr>
            <a:spLocks noGrp="1"/>
          </p:cNvSpPr>
          <p:nvPr>
            <p:ph type="body" sz="quarter" idx="11" hasCustomPrompt="1"/>
          </p:nvPr>
        </p:nvSpPr>
        <p:spPr>
          <a:xfrm>
            <a:off x="674176" y="2111223"/>
            <a:ext cx="3248025" cy="42703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Roboto"/>
              </a:defRPr>
            </a:lvl1pPr>
          </a:lstStyle>
          <a:p>
            <a:pPr lvl="0"/>
            <a:r>
              <a:rPr lang="en-GB">
                <a:latin typeface="Roboto"/>
              </a:rPr>
              <a:t>Body Text</a:t>
            </a:r>
            <a:endParaRPr lang="en-GB"/>
          </a:p>
        </p:txBody>
      </p:sp>
    </p:spTree>
    <p:extLst>
      <p:ext uri="{BB962C8B-B14F-4D97-AF65-F5344CB8AC3E}">
        <p14:creationId xmlns:p14="http://schemas.microsoft.com/office/powerpoint/2010/main" val="3094748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49471BC-5F27-C347-A625-036AA9189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20465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1C69-992F-104E-9733-6CAA4919B2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56157D-6213-0745-BEBB-D0382BAC7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2B21DA-EDAB-2B41-A115-5040293CC6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2448F04-9B2D-C947-A488-D2C82D4D5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99270-FFB4-2649-B1DE-1890199946E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22067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D246-031C-9646-88AE-DE98EB7148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CAE6A6-444C-7E4D-9AAE-EFC613C0E2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E066AE-4123-3947-9246-0649B17B5E3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3CE7C8-8C51-EC4C-BFE5-929586BAE8F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015F5DB-65DE-404B-9D54-B00F2720E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851AF-BE40-DC45-B35D-2D28C50DE254}"/>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21645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483-64BC-C34A-811A-7E1E9E3BD57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BBF240-35B7-9F4C-B515-7191DFCF7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40040C-0275-1B49-A714-97473712F9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3295C5-904A-E54F-81C3-48F9A7D2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0AB49-9E29-FA49-95C8-EBD661E96D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3C3E67-7E66-8B46-BACD-3B8D6239C30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FC249A0-3A9A-DA49-8734-F9C9A00899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43DD4-9C07-4D41-9DCD-C4963D7B4A0B}"/>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72883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5B1-AC72-D543-AC8F-34D8FBE705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9DDAAE-30C5-AA4A-B6CE-0466474AB70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7DC2D8C-C56B-1747-B1AB-BB834D0A2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1B3AB-E32B-9446-A64F-AB30DD62B6A1}"/>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74099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DB101-50D8-1F4F-84F6-745ECE4B34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5DBC07-6267-DE48-9047-8E43F0A6D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992F6-E08F-884D-A365-8A9E20A72F23}"/>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9736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D054-551E-A44E-B13C-B94F1C1AEA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45A92BF-1432-4D44-A45B-B1021859B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8B73D3-C6C4-BA43-83A3-1F205E5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090C1F-ACF8-8C41-B947-6209042B3FF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E0740E2-6655-EF4C-941F-DEFA3C819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A7EC5-9F0B-2B4E-8CB1-CBA3A44333F6}"/>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1347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55D-8DCD-FA40-BC5A-D3482A1723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96FA6C-33DB-2543-BB42-1AD5B620B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AF119-5617-964F-A2A1-AC207990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1DCEAA-7BDA-DE4C-BD4F-EE5681B6427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7EC9E4-8A84-E143-89EA-C2CFF6607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BB41F-EBF2-384D-99C4-2AF238C1CFD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04137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70C64-C5DE-734C-9612-D55F557DB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B1ADD8-96BD-8042-817B-57C202B6A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9293E4-2700-A34D-B98F-B4EDF2BAC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F8E4D2B-A331-6643-AD7D-E0AB25E5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E1AB61-5CD2-A243-ADC7-D051CBF5D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FD10-07D8-3642-8532-7D718468E07C}" type="slidenum">
              <a:rPr lang="en-US" smtClean="0"/>
              <a:t>‹#›</a:t>
            </a:fld>
            <a:endParaRPr lang="en-US"/>
          </a:p>
        </p:txBody>
      </p:sp>
    </p:spTree>
    <p:extLst>
      <p:ext uri="{BB962C8B-B14F-4D97-AF65-F5344CB8AC3E}">
        <p14:creationId xmlns:p14="http://schemas.microsoft.com/office/powerpoint/2010/main" val="324363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70C64-C5DE-734C-9612-D55F557DB14C}"/>
              </a:ext>
            </a:extLst>
          </p:cNvPr>
          <p:cNvSpPr>
            <a:spLocks noGrp="1"/>
          </p:cNvSpPr>
          <p:nvPr>
            <p:ph type="title"/>
          </p:nvPr>
        </p:nvSpPr>
        <p:spPr>
          <a:xfrm>
            <a:off x="838200" y="748145"/>
            <a:ext cx="10515600" cy="94254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B1ADD8-96BD-8042-817B-57C202B6A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9293E4-2700-A34D-B98F-B4EDF2BAC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6-Apr-21</a:t>
            </a:r>
            <a:endParaRPr lang="en-US"/>
          </a:p>
        </p:txBody>
      </p:sp>
      <p:sp>
        <p:nvSpPr>
          <p:cNvPr id="5" name="Footer Placeholder 4">
            <a:extLst>
              <a:ext uri="{FF2B5EF4-FFF2-40B4-BE49-F238E27FC236}">
                <a16:creationId xmlns:a16="http://schemas.microsoft.com/office/drawing/2014/main" id="{7F8E4D2B-A331-6643-AD7D-E0AB25E5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E1AB61-5CD2-A243-ADC7-D051CBF5D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FD10-07D8-3642-8532-7D718468E07C}" type="slidenum">
              <a:rPr lang="en-US" smtClean="0"/>
              <a:t>‹#›</a:t>
            </a:fld>
            <a:endParaRPr lang="en-US"/>
          </a:p>
        </p:txBody>
      </p:sp>
    </p:spTree>
    <p:extLst>
      <p:ext uri="{BB962C8B-B14F-4D97-AF65-F5344CB8AC3E}">
        <p14:creationId xmlns:p14="http://schemas.microsoft.com/office/powerpoint/2010/main" val="41206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ftr="0" dt="0"/>
  <p:txStyles>
    <p:title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mailto:procurement@westnorthants.gov.uk" TargetMode="External"/><Relationship Id="rId5" Type="http://schemas.openxmlformats.org/officeDocument/2006/relationships/hyperlink" Target="mailto:support@in-tend.co.uk" TargetMode="External"/><Relationship Id="rId4" Type="http://schemas.openxmlformats.org/officeDocument/2006/relationships/hyperlink" Target="https://in-tendhost.co.uk/wnc/aspx/Ho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hyperlink" Target="mailto:WNCCommissioning@westnorthants.gov.uk"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lisa.waggott@westnorthants.gov.uk" TargetMode="External"/><Relationship Id="rId4" Type="http://schemas.openxmlformats.org/officeDocument/2006/relationships/hyperlink" Target="mailto:andrea.bushell@westnorthants.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FD10-07D8-3642-8532-7D718468E07C}" type="slidenum">
              <a:rPr lang="en-US" smtClean="0">
                <a:solidFill>
                  <a:schemeClr val="tx1"/>
                </a:solidFill>
              </a:rPr>
              <a:t>1</a:t>
            </a:fld>
            <a:endParaRPr lang="en-US">
              <a:solidFill>
                <a:schemeClr val="tx1"/>
              </a:solidFill>
            </a:endParaRPr>
          </a:p>
        </p:txBody>
      </p:sp>
      <p:pic>
        <p:nvPicPr>
          <p:cNvPr id="8" name="Picture 7" descr="alt=&quot;&quot;"/>
          <p:cNvPicPr>
            <a:picLocks noChangeAspect="1"/>
          </p:cNvPicPr>
          <p:nvPr/>
        </p:nvPicPr>
        <p:blipFill rotWithShape="1">
          <a:blip r:embed="rId3">
            <a:extLst>
              <a:ext uri="{28A0092B-C50C-407E-A947-70E740481C1C}">
                <a14:useLocalDpi xmlns:a14="http://schemas.microsoft.com/office/drawing/2010/main" val="0"/>
              </a:ext>
            </a:extLst>
          </a:blip>
          <a:srcRect l="45897" t="34359"/>
          <a:stretch/>
        </p:blipFill>
        <p:spPr>
          <a:xfrm>
            <a:off x="6197256" y="1409700"/>
            <a:ext cx="5983836" cy="5445512"/>
          </a:xfrm>
          <a:prstGeom prst="rect">
            <a:avLst/>
          </a:prstGeom>
        </p:spPr>
      </p:pic>
      <p:sp>
        <p:nvSpPr>
          <p:cNvPr id="9" name="Rounded Rectangle 8">
            <a:extLst>
              <a:ext uri="{C183D7F6-B498-43B3-948B-1728B52AA6E4}">
                <adec:decorative xmlns:adec="http://schemas.microsoft.com/office/drawing/2017/decorative" val="1"/>
              </a:ext>
            </a:extLst>
          </p:cNvPr>
          <p:cNvSpPr/>
          <p:nvPr/>
        </p:nvSpPr>
        <p:spPr>
          <a:xfrm>
            <a:off x="0" y="2064324"/>
            <a:ext cx="6910939" cy="255580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56BFFB6C-92B3-9F47-A45C-19BB382CBB70}"/>
              </a:ext>
            </a:extLst>
          </p:cNvPr>
          <p:cNvSpPr txBox="1">
            <a:spLocks noGrp="1"/>
          </p:cNvSpPr>
          <p:nvPr>
            <p:ph type="title" idx="4294967295"/>
          </p:nvPr>
        </p:nvSpPr>
        <p:spPr>
          <a:xfrm>
            <a:off x="470218" y="2245301"/>
            <a:ext cx="683228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GB" sz="2800" b="1">
                <a:solidFill>
                  <a:srgbClr val="000000"/>
                </a:solidFill>
                <a:latin typeface="Roboto" panose="02000000000000000000" pitchFamily="2" charset="0"/>
              </a:rPr>
              <a:t>Extra Care </a:t>
            </a:r>
            <a:r>
              <a:rPr lang="en-GB" sz="2800" b="1" i="0" u="none" strike="noStrike">
                <a:solidFill>
                  <a:srgbClr val="000000"/>
                </a:solidFill>
                <a:effectLst/>
                <a:latin typeface="Roboto" panose="02000000000000000000" pitchFamily="2" charset="0"/>
              </a:rPr>
              <a:t>Recommissioning Project (ECRP) </a:t>
            </a:r>
            <a:endParaRPr kumimoji="0" lang="en-US" sz="2800" b="0" i="0" u="none" strike="noStrike" kern="1200" cap="none" spc="0" normalizeH="0" baseline="0" noProof="0">
              <a:ln>
                <a:no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56BFFB6C-92B3-9F47-A45C-19BB382CBB70}"/>
              </a:ext>
            </a:extLst>
          </p:cNvPr>
          <p:cNvSpPr txBox="1"/>
          <p:nvPr/>
        </p:nvSpPr>
        <p:spPr>
          <a:xfrm>
            <a:off x="470218" y="3123905"/>
            <a:ext cx="9909709" cy="523220"/>
          </a:xfrm>
          <a:prstGeom prst="rect">
            <a:avLst/>
          </a:prstGeom>
          <a:noFill/>
        </p:spPr>
        <p:txBody>
          <a:bodyPr wrap="square" rtlCol="0">
            <a:spAutoFit/>
          </a:bodyPr>
          <a:lstStyle/>
          <a:p>
            <a:pPr>
              <a:spcAft>
                <a:spcPts val="1200"/>
              </a:spcAft>
            </a:pPr>
            <a:r>
              <a:rPr lang="en-GB" sz="2800">
                <a:latin typeface="Roboto" panose="02000000000000000000" pitchFamily="2" charset="0"/>
                <a:ea typeface="Roboto" panose="02000000000000000000" pitchFamily="2" charset="0"/>
                <a:cs typeface="Roboto" panose="02000000000000000000" pitchFamily="2" charset="0"/>
              </a:rPr>
              <a:t>Market Event 30th/31st January 2024</a:t>
            </a:r>
          </a:p>
        </p:txBody>
      </p:sp>
      <p:pic>
        <p:nvPicPr>
          <p:cNvPr id="13" name="Picture 12"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4"/>
          <a:srcRect l="3920" t="4701" r="78165" b="86708"/>
          <a:stretch/>
        </p:blipFill>
        <p:spPr>
          <a:xfrm>
            <a:off x="372707" y="385726"/>
            <a:ext cx="5126571" cy="1383789"/>
          </a:xfrm>
          <a:prstGeom prst="rect">
            <a:avLst/>
          </a:prstGeom>
        </p:spPr>
      </p:pic>
    </p:spTree>
    <p:extLst>
      <p:ext uri="{BB962C8B-B14F-4D97-AF65-F5344CB8AC3E}">
        <p14:creationId xmlns:p14="http://schemas.microsoft.com/office/powerpoint/2010/main" val="330749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a:solidFill>
                  <a:srgbClr val="000000"/>
                </a:solidFill>
                <a:latin typeface="Roboto" panose="02000000000000000000" pitchFamily="2" charset="0"/>
              </a:rPr>
              <a:t>Proposed Model</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CD09AE3-2A85-4CB4-B732-C10FCBDD43B5}"/>
              </a:ext>
            </a:extLst>
          </p:cNvPr>
          <p:cNvSpPr txBox="1"/>
          <p:nvPr/>
        </p:nvSpPr>
        <p:spPr>
          <a:xfrm>
            <a:off x="916577" y="1405167"/>
            <a:ext cx="10358846" cy="5139869"/>
          </a:xfrm>
          <a:prstGeom prst="rect">
            <a:avLst/>
          </a:prstGeom>
          <a:noFill/>
        </p:spPr>
        <p:txBody>
          <a:bodyPr wrap="square" lIns="91440" tIns="45720" rIns="91440" bIns="45720" rtlCol="0" anchor="t">
            <a:spAutoFit/>
          </a:bodyPr>
          <a:lstStyle/>
          <a:p>
            <a:pPr algn="just" fontAlgn="base"/>
            <a:r>
              <a:rPr lang="en-GB" sz="2000">
                <a:solidFill>
                  <a:srgbClr val="000000"/>
                </a:solidFill>
                <a:latin typeface="Roboto"/>
                <a:ea typeface="Roboto"/>
                <a:cs typeface="Roboto"/>
              </a:rPr>
              <a:t>      Overarching Framework</a:t>
            </a:r>
            <a:endParaRPr lang="en-US">
              <a:cs typeface="Calibri" panose="020F0502020204030204"/>
            </a:endParaRPr>
          </a:p>
          <a:p>
            <a:pPr algn="just" rtl="0" fontAlgn="base"/>
            <a:endPar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800100" lvl="1" indent="-342900" algn="just" fontAlgn="base">
              <a:buFont typeface="Arial"/>
              <a:buChar char="•"/>
            </a:pPr>
            <a:r>
              <a:rPr lang="en-GB" sz="2000" dirty="0">
                <a:solidFill>
                  <a:srgbClr val="000000"/>
                </a:solidFill>
                <a:latin typeface="Roboto"/>
                <a:ea typeface="Roboto"/>
                <a:cs typeface="Roboto"/>
              </a:rPr>
              <a:t>Contract duration 5 years with option to extend by two individual 12-month periods</a:t>
            </a:r>
          </a:p>
          <a:p>
            <a:pPr marL="742950" lvl="1" indent="-285750" algn="just">
              <a:buFont typeface="Arial" panose="020B0604020202020204" pitchFamily="34" charset="0"/>
              <a:buChar char="•"/>
            </a:pPr>
            <a:r>
              <a:rPr lang="en-GB" sz="2000" dirty="0">
                <a:solidFill>
                  <a:srgbClr val="000000"/>
                </a:solidFill>
                <a:latin typeface="Roboto"/>
                <a:ea typeface="+mn-lt"/>
                <a:cs typeface="+mn-lt"/>
              </a:rPr>
              <a:t>3 Lots associated to the three individual schemes</a:t>
            </a:r>
            <a:r>
              <a:rPr lang="en-GB" sz="2000" dirty="0">
                <a:solidFill>
                  <a:srgbClr val="464646"/>
                </a:solidFill>
                <a:latin typeface="Roboto"/>
                <a:ea typeface="+mn-lt"/>
                <a:cs typeface="+mn-lt"/>
              </a:rPr>
              <a:t> </a:t>
            </a:r>
            <a:endParaRPr lang="en-GB" sz="2000" dirty="0">
              <a:solidFill>
                <a:srgbClr val="464646"/>
              </a:solidFill>
              <a:latin typeface="Roboto" panose="02000000000000000000" pitchFamily="2" charset="0"/>
              <a:ea typeface="Roboto" panose="02000000000000000000" pitchFamily="2" charset="0"/>
              <a:cs typeface="Roboto" panose="02000000000000000000" pitchFamily="2" charset="0"/>
            </a:endParaRPr>
          </a:p>
          <a:p>
            <a:pPr marL="742950" lvl="1" indent="-285750" algn="just">
              <a:buFont typeface="Arial" panose="020B0604020202020204" pitchFamily="34" charset="0"/>
              <a:buChar char="•"/>
            </a:pPr>
            <a:r>
              <a:rPr lang="en-GB" sz="2000" b="0" i="0" dirty="0">
                <a:solidFill>
                  <a:srgbClr val="000000"/>
                </a:solidFill>
                <a:effectLst/>
                <a:latin typeface="Roboto"/>
                <a:ea typeface="Roboto"/>
                <a:cs typeface="Roboto"/>
              </a:rPr>
              <a:t>Removal of the age restriction of 55+</a:t>
            </a:r>
            <a:endParaRPr lang="en-GB" sz="2000" dirty="0">
              <a:solidFill>
                <a:srgbClr val="000000"/>
              </a:solidFill>
              <a:latin typeface="Roboto"/>
              <a:ea typeface="Roboto"/>
              <a:cs typeface="Roboto"/>
            </a:endParaRPr>
          </a:p>
          <a:p>
            <a:pPr marL="742950" lvl="1" indent="-285750" algn="just">
              <a:buFont typeface="Arial" panose="020B0604020202020204" pitchFamily="34" charset="0"/>
              <a:buChar char="•"/>
            </a:pPr>
            <a:r>
              <a:rPr lang="en-GB" sz="2000" dirty="0">
                <a:solidFill>
                  <a:srgbClr val="000000"/>
                </a:solidFill>
                <a:latin typeface="Roboto"/>
                <a:ea typeface="Roboto"/>
                <a:cs typeface="Roboto"/>
              </a:rPr>
              <a:t>Outcomes focussed </a:t>
            </a:r>
          </a:p>
          <a:p>
            <a:pPr marL="742950" lvl="1" indent="-285750" algn="just">
              <a:buFont typeface="Arial" panose="020B0604020202020204" pitchFamily="34" charset="0"/>
              <a:buChar char="•"/>
            </a:pPr>
            <a:r>
              <a:rPr lang="en-GB" sz="2000" dirty="0">
                <a:solidFill>
                  <a:srgbClr val="000000"/>
                </a:solidFill>
                <a:latin typeface="Roboto"/>
                <a:ea typeface="Roboto"/>
                <a:cs typeface="Roboto"/>
              </a:rPr>
              <a:t>WNC seek to invest in this model over the life of the contract</a:t>
            </a:r>
          </a:p>
          <a:p>
            <a:pPr marL="742950" lvl="1" indent="-285750" algn="just">
              <a:buFont typeface="Arial" panose="020B0604020202020204" pitchFamily="34" charset="0"/>
              <a:buChar char="•"/>
            </a:pPr>
            <a:endParaRPr lang="en-GB" sz="2000" dirty="0">
              <a:solidFill>
                <a:srgbClr val="000000"/>
              </a:solidFill>
              <a:latin typeface="Roboto"/>
              <a:ea typeface="Roboto"/>
              <a:cs typeface="Roboto"/>
            </a:endParaRPr>
          </a:p>
          <a:p>
            <a:pPr lvl="1" algn="just"/>
            <a:r>
              <a:rPr lang="en-GB" sz="2000" dirty="0">
                <a:solidFill>
                  <a:srgbClr val="000000"/>
                </a:solidFill>
                <a:latin typeface="Roboto"/>
                <a:ea typeface="Roboto"/>
                <a:cs typeface="Roboto"/>
              </a:rPr>
              <a:t>Fee model:</a:t>
            </a:r>
            <a:endParaRPr lang="en-GB" sz="2000" dirty="0">
              <a:latin typeface="Roboto"/>
              <a:ea typeface="Roboto"/>
              <a:cs typeface="Roboto"/>
            </a:endParaRPr>
          </a:p>
          <a:p>
            <a:pPr lvl="1" algn="just"/>
            <a:endParaRPr lang="en-GB" sz="2000">
              <a:solidFill>
                <a:srgbClr val="000000"/>
              </a:solidFill>
              <a:latin typeface="Roboto" panose="02000000000000000000" pitchFamily="2" charset="0"/>
              <a:ea typeface="Roboto" panose="02000000000000000000" pitchFamily="2" charset="0"/>
              <a:cs typeface="Roboto" panose="02000000000000000000" pitchFamily="2" charset="0"/>
            </a:endParaRPr>
          </a:p>
          <a:p>
            <a:pPr lvl="1" algn="just"/>
            <a:r>
              <a:rPr lang="en-GB" sz="2000" dirty="0">
                <a:solidFill>
                  <a:srgbClr val="000000"/>
                </a:solidFill>
                <a:latin typeface="Roboto"/>
                <a:ea typeface="Roboto"/>
                <a:cs typeface="Roboto"/>
              </a:rPr>
              <a:t>Core &amp; 1:1</a:t>
            </a:r>
          </a:p>
          <a:p>
            <a:pPr lvl="1" algn="just"/>
            <a:endParaRPr lang="en-GB" sz="2000">
              <a:solidFill>
                <a:srgbClr val="000000"/>
              </a:solidFill>
              <a:latin typeface="Roboto" panose="02000000000000000000" pitchFamily="2" charset="0"/>
              <a:ea typeface="Roboto" panose="02000000000000000000" pitchFamily="2" charset="0"/>
              <a:cs typeface="Roboto" panose="02000000000000000000" pitchFamily="2" charset="0"/>
            </a:endParaRPr>
          </a:p>
          <a:p>
            <a:pPr lvl="1" algn="just"/>
            <a:r>
              <a:rPr lang="en-GB" sz="2000" dirty="0">
                <a:solidFill>
                  <a:srgbClr val="000000"/>
                </a:solidFill>
                <a:latin typeface="Roboto"/>
                <a:ea typeface="Roboto"/>
                <a:cs typeface="Roboto"/>
              </a:rPr>
              <a:t>Other models?</a:t>
            </a:r>
            <a:endParaRPr lang="en-GB" sz="2000" b="0" i="0" dirty="0">
              <a:solidFill>
                <a:srgbClr val="000000"/>
              </a:solidFill>
              <a:effectLst/>
              <a:latin typeface="Roboto"/>
              <a:ea typeface="Roboto"/>
              <a:cs typeface="Roboto"/>
            </a:endParaRPr>
          </a:p>
          <a:p>
            <a:endParaRPr lang="en-GB" sz="2400"/>
          </a:p>
          <a:p>
            <a:endParaRPr lang="en-GB" sz="2000">
              <a:latin typeface="Tahoma" panose="020B0604030504040204" pitchFamily="34" charset="0"/>
              <a:ea typeface="Tahoma" panose="020B0604030504040204" pitchFamily="34" charset="0"/>
              <a:cs typeface="Tahoma" panose="020B0604030504040204" pitchFamily="34" charset="0"/>
            </a:endParaRPr>
          </a:p>
          <a:p>
            <a:endParaRPr lang="en-GB" sz="2400">
              <a:cs typeface="Calibri"/>
            </a:endParaRPr>
          </a:p>
        </p:txBody>
      </p:sp>
    </p:spTree>
    <p:extLst>
      <p:ext uri="{BB962C8B-B14F-4D97-AF65-F5344CB8AC3E}">
        <p14:creationId xmlns:p14="http://schemas.microsoft.com/office/powerpoint/2010/main" val="149927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809702" y="-82054"/>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4000" b="1" i="0">
                <a:solidFill>
                  <a:srgbClr val="000000"/>
                </a:solidFill>
                <a:effectLst/>
                <a:latin typeface="Roboto" panose="02000000000000000000" pitchFamily="2" charset="0"/>
              </a:rPr>
              <a:t>Indicative Timelines ….</a:t>
            </a:r>
            <a:br>
              <a:rPr lang="en-GB" sz="2800">
                <a:solidFill>
                  <a:schemeClr val="bg1"/>
                </a:solidFill>
                <a:latin typeface="Tahoma" panose="020B0604030504040204" pitchFamily="34" charset="0"/>
                <a:ea typeface="Tahoma" panose="020B0604030504040204" pitchFamily="34" charset="0"/>
                <a:cs typeface="Tahoma" panose="020B0604030504040204" pitchFamily="34" charset="0"/>
              </a:rPr>
            </a:br>
            <a:endParaRPr kumimoji="0" lang="en-GB" sz="28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descr="To provide you with further information about:&#10;&#10;Our Future Ways of Working approach&#10;Office optimisation and rationalisation – why we are currently reviewing our properties&#10;The first phase of our review and future plans for Daventry&#10;Next steps and the opportunity for you to &#10;ask questions&#10;"/>
          <p:cNvSpPr txBox="1"/>
          <p:nvPr/>
        </p:nvSpPr>
        <p:spPr>
          <a:xfrm>
            <a:off x="804818" y="1861556"/>
            <a:ext cx="9554029" cy="5016758"/>
          </a:xfrm>
          <a:prstGeom prst="rect">
            <a:avLst/>
          </a:prstGeom>
          <a:noFill/>
        </p:spPr>
        <p:txBody>
          <a:bodyPr wrap="square" lIns="91440" tIns="45720" rIns="91440" bIns="45720" rtlCol="0" anchor="t">
            <a:spAutoFit/>
          </a:bodyPr>
          <a:lstStyle/>
          <a:p>
            <a:endParaRPr lang="en-GB" sz="2000">
              <a:latin typeface="Tahoma"/>
              <a:ea typeface="Tahoma"/>
              <a:cs typeface="Tahoma"/>
            </a:endParaRPr>
          </a:p>
          <a:p>
            <a:r>
              <a:rPr lang="en-GB" sz="2000" b="1">
                <a:latin typeface="Roboto" panose="02000000000000000000" pitchFamily="2" charset="0"/>
                <a:ea typeface="Roboto" panose="02000000000000000000" pitchFamily="2" charset="0"/>
                <a:cs typeface="Roboto" panose="02000000000000000000" pitchFamily="2" charset="0"/>
              </a:rPr>
              <a:t>Anticipated timelines</a:t>
            </a:r>
          </a:p>
          <a:p>
            <a:endParaRPr lang="en-GB" sz="2000" b="1">
              <a:latin typeface="Roboto" panose="02000000000000000000" pitchFamily="2" charset="0"/>
              <a:ea typeface="Roboto" panose="02000000000000000000" pitchFamily="2" charset="0"/>
              <a:cs typeface="Roboto" panose="02000000000000000000" pitchFamily="2" charset="0"/>
            </a:endParaRPr>
          </a:p>
          <a:p>
            <a:r>
              <a:rPr lang="en-GB" sz="2000">
                <a:latin typeface="Roboto" panose="02000000000000000000" pitchFamily="2" charset="0"/>
                <a:ea typeface="Roboto" panose="02000000000000000000" pitchFamily="2" charset="0"/>
                <a:cs typeface="Roboto" panose="02000000000000000000" pitchFamily="2" charset="0"/>
              </a:rPr>
              <a:t>Publication: March 2024</a:t>
            </a:r>
            <a:endParaRPr lang="en-GB" sz="2000">
              <a:effectLst/>
              <a:latin typeface="Roboto" panose="02000000000000000000" pitchFamily="2" charset="0"/>
              <a:ea typeface="Roboto" panose="02000000000000000000" pitchFamily="2" charset="0"/>
              <a:cs typeface="Roboto" panose="02000000000000000000" pitchFamily="2" charset="0"/>
            </a:endParaRPr>
          </a:p>
          <a:p>
            <a:endParaRPr lang="en-GB" sz="2000">
              <a:latin typeface="Roboto" panose="02000000000000000000" pitchFamily="2" charset="0"/>
              <a:ea typeface="Roboto" panose="02000000000000000000" pitchFamily="2" charset="0"/>
              <a:cs typeface="Roboto" panose="02000000000000000000" pitchFamily="2" charset="0"/>
            </a:endParaRPr>
          </a:p>
          <a:p>
            <a:r>
              <a:rPr lang="en-GB" sz="2000">
                <a:latin typeface="Roboto" panose="02000000000000000000" pitchFamily="2" charset="0"/>
                <a:ea typeface="Roboto" panose="02000000000000000000" pitchFamily="2" charset="0"/>
                <a:cs typeface="Roboto" panose="02000000000000000000" pitchFamily="2" charset="0"/>
              </a:rPr>
              <a:t>Submission date: April 2024</a:t>
            </a:r>
          </a:p>
          <a:p>
            <a:endParaRPr lang="en-GB" sz="2000">
              <a:latin typeface="Roboto" panose="02000000000000000000" pitchFamily="2" charset="0"/>
              <a:ea typeface="Roboto" panose="02000000000000000000" pitchFamily="2" charset="0"/>
              <a:cs typeface="Roboto" panose="02000000000000000000" pitchFamily="2" charset="0"/>
            </a:endParaRPr>
          </a:p>
          <a:p>
            <a:r>
              <a:rPr lang="en-GB" sz="2000">
                <a:latin typeface="Roboto" panose="02000000000000000000" pitchFamily="2" charset="0"/>
                <a:ea typeface="Roboto" panose="02000000000000000000" pitchFamily="2" charset="0"/>
                <a:cs typeface="Roboto" panose="02000000000000000000" pitchFamily="2" charset="0"/>
              </a:rPr>
              <a:t>Contract Award: June 2024</a:t>
            </a:r>
          </a:p>
          <a:p>
            <a:endParaRPr lang="en-GB" sz="2000">
              <a:latin typeface="Roboto" panose="02000000000000000000" pitchFamily="2" charset="0"/>
              <a:ea typeface="Roboto" panose="02000000000000000000" pitchFamily="2" charset="0"/>
              <a:cs typeface="Roboto" panose="02000000000000000000" pitchFamily="2" charset="0"/>
            </a:endParaRPr>
          </a:p>
          <a:p>
            <a:r>
              <a:rPr lang="en-GB" sz="2000">
                <a:latin typeface="Roboto" panose="02000000000000000000" pitchFamily="2" charset="0"/>
                <a:ea typeface="Roboto" panose="02000000000000000000" pitchFamily="2" charset="0"/>
                <a:cs typeface="Roboto" panose="02000000000000000000" pitchFamily="2" charset="0"/>
              </a:rPr>
              <a:t>Mobilisation: June 2024</a:t>
            </a:r>
            <a:endParaRPr lang="en-GB" sz="2000">
              <a:effectLst/>
              <a:latin typeface="Roboto" panose="02000000000000000000" pitchFamily="2" charset="0"/>
              <a:ea typeface="Roboto" panose="02000000000000000000" pitchFamily="2" charset="0"/>
              <a:cs typeface="Roboto" panose="02000000000000000000" pitchFamily="2" charset="0"/>
            </a:endParaRPr>
          </a:p>
          <a:p>
            <a:endParaRPr lang="en-GB" sz="2000">
              <a:latin typeface="Roboto" panose="02000000000000000000" pitchFamily="2" charset="0"/>
              <a:ea typeface="Roboto" panose="02000000000000000000" pitchFamily="2" charset="0"/>
              <a:cs typeface="Roboto" panose="02000000000000000000" pitchFamily="2" charset="0"/>
            </a:endParaRPr>
          </a:p>
          <a:p>
            <a:r>
              <a:rPr lang="en-GB" sz="2000">
                <a:latin typeface="Roboto" panose="02000000000000000000" pitchFamily="2" charset="0"/>
                <a:ea typeface="Roboto" panose="02000000000000000000" pitchFamily="2" charset="0"/>
                <a:cs typeface="Roboto" panose="02000000000000000000" pitchFamily="2" charset="0"/>
              </a:rPr>
              <a:t>Contract Start date: 1st September 2024</a:t>
            </a:r>
          </a:p>
          <a:p>
            <a:r>
              <a:rPr lang="en-GB" sz="2000">
                <a:latin typeface="Roboto" panose="02000000000000000000" pitchFamily="2" charset="0"/>
                <a:ea typeface="Roboto" panose="02000000000000000000" pitchFamily="2" charset="0"/>
                <a:cs typeface="Roboto" panose="02000000000000000000" pitchFamily="2" charset="0"/>
              </a:rPr>
              <a:t> </a:t>
            </a:r>
          </a:p>
          <a:p>
            <a:endParaRPr lang="en-GB" sz="2000">
              <a:latin typeface="Tahoma"/>
              <a:ea typeface="Tahoma"/>
              <a:cs typeface="Tahoma"/>
            </a:endParaRPr>
          </a:p>
          <a:p>
            <a:endParaRPr lang="en-GB" sz="2000">
              <a:latin typeface="Tahoma"/>
              <a:ea typeface="Tahoma"/>
              <a:cs typeface="Tahoma"/>
            </a:endParaRPr>
          </a:p>
          <a:p>
            <a:endParaRPr lang="en-GB"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707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547257" y="-19309"/>
            <a:ext cx="9682843" cy="95983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4000">
                <a:latin typeface="Roboto" panose="02000000000000000000" pitchFamily="2" charset="0"/>
                <a:ea typeface="Roboto" panose="02000000000000000000" pitchFamily="2" charset="0"/>
                <a:cs typeface="Roboto" panose="02000000000000000000" pitchFamily="2" charset="0"/>
              </a:rPr>
              <a:t>Quality Assurance </a:t>
            </a:r>
          </a:p>
        </p:txBody>
      </p:sp>
      <p:sp>
        <p:nvSpPr>
          <p:cNvPr id="3" name="TextBox 2">
            <a:extLst>
              <a:ext uri="{FF2B5EF4-FFF2-40B4-BE49-F238E27FC236}">
                <a16:creationId xmlns:a16="http://schemas.microsoft.com/office/drawing/2014/main" id="{FF69FB68-63F0-4015-80F6-E2ED5BBC2533}"/>
              </a:ext>
            </a:extLst>
          </p:cNvPr>
          <p:cNvSpPr txBox="1"/>
          <p:nvPr/>
        </p:nvSpPr>
        <p:spPr>
          <a:xfrm>
            <a:off x="544285" y="940525"/>
            <a:ext cx="11103429" cy="5539978"/>
          </a:xfrm>
          <a:prstGeom prst="rect">
            <a:avLst/>
          </a:prstGeom>
          <a:noFill/>
        </p:spPr>
        <p:txBody>
          <a:bodyPr wrap="square" rtlCol="0">
            <a:spAutoFit/>
          </a:bodyPr>
          <a:lstStyle/>
          <a:p>
            <a:endParaRPr lang="en-GB" sz="2000">
              <a:latin typeface="Tahoma" panose="020B0604030504040204" pitchFamily="34" charset="0"/>
              <a:ea typeface="Tahoma" panose="020B0604030504040204" pitchFamily="34" charset="0"/>
              <a:cs typeface="Tahoma" panose="020B0604030504040204" pitchFamily="34" charset="0"/>
            </a:endParaRPr>
          </a:p>
          <a:p>
            <a:r>
              <a:rPr lang="en-GB" sz="2000">
                <a:latin typeface="Roboto" panose="02000000000000000000" pitchFamily="2" charset="0"/>
                <a:ea typeface="Roboto" panose="02000000000000000000" pitchFamily="2" charset="0"/>
                <a:cs typeface="Roboto" panose="02000000000000000000" pitchFamily="2" charset="0"/>
              </a:rPr>
              <a:t>As a Framework Provider you can expect:</a:t>
            </a:r>
          </a:p>
          <a:p>
            <a:r>
              <a:rPr lang="en-GB" sz="2000">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A dedicated and experienced Contract Monitoring Officer to support your service</a:t>
            </a:r>
          </a:p>
          <a:p>
            <a:endParaRPr lang="en-GB" sz="20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Welcome visit as a new service provider to explain the expectations of the council and their customers</a:t>
            </a:r>
          </a:p>
          <a:p>
            <a:endParaRPr lang="en-GB" sz="20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A full monitoring visit annually to identify areas where support may be required, if required</a:t>
            </a:r>
          </a:p>
          <a:p>
            <a:endParaRPr lang="en-GB" sz="20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An action plan that Contract Monitoring Officers (CMO) will work through with your service to provide support in identified areas and timescales for improvement</a:t>
            </a:r>
          </a:p>
          <a:p>
            <a:endParaRPr lang="en-GB" sz="20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Experienced team with lived experience of working in and managing services commissioned by WNC and knowledge of services to be commissioned</a:t>
            </a:r>
          </a:p>
          <a:p>
            <a:endParaRPr lang="en-GB"/>
          </a:p>
          <a:p>
            <a:endParaRPr lang="en-GB"/>
          </a:p>
          <a:p>
            <a:r>
              <a:rPr lang="en-GB"/>
              <a:t> </a:t>
            </a:r>
          </a:p>
        </p:txBody>
      </p:sp>
    </p:spTree>
    <p:extLst>
      <p:ext uri="{BB962C8B-B14F-4D97-AF65-F5344CB8AC3E}">
        <p14:creationId xmlns:p14="http://schemas.microsoft.com/office/powerpoint/2010/main" val="207937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24063" y="6380338"/>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a:solidFill>
                  <a:srgbClr val="000000"/>
                </a:solidFill>
                <a:latin typeface="Roboto" panose="02000000000000000000" pitchFamily="2" charset="0"/>
              </a:rPr>
              <a:t>How do you Tender</a:t>
            </a:r>
            <a:r>
              <a:rPr lang="en-GB" sz="4000" b="1" i="0">
                <a:solidFill>
                  <a:srgbClr val="000000"/>
                </a:solidFill>
                <a:effectLst/>
                <a:latin typeface="Roboto" panose="02000000000000000000" pitchFamily="2" charset="0"/>
              </a:rPr>
              <a:t>….</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CD09AE3-2A85-4CB4-B732-C10FCBDD43B5}"/>
              </a:ext>
            </a:extLst>
          </p:cNvPr>
          <p:cNvSpPr txBox="1"/>
          <p:nvPr/>
        </p:nvSpPr>
        <p:spPr>
          <a:xfrm>
            <a:off x="962526" y="1047404"/>
            <a:ext cx="10506663" cy="5693866"/>
          </a:xfrm>
          <a:prstGeom prst="rect">
            <a:avLst/>
          </a:prstGeom>
          <a:noFill/>
        </p:spPr>
        <p:txBody>
          <a:bodyPr wrap="square" lIns="91440" tIns="45720" rIns="91440" bIns="45720" rtlCol="0" anchor="t">
            <a:spAutoFit/>
          </a:bodyPr>
          <a:lstStyle/>
          <a:p>
            <a:endParaRPr lang="en-GB" sz="2000" dirty="0">
              <a:effectLst/>
              <a:latin typeface="Roboto" panose="02000000000000000000" pitchFamily="2" charset="0"/>
              <a:ea typeface="Roboto" panose="02000000000000000000" pitchFamily="2" charset="0"/>
              <a:cs typeface="Roboto" panose="02000000000000000000" pitchFamily="2" charset="0"/>
            </a:endParaRPr>
          </a:p>
          <a:p>
            <a:r>
              <a:rPr lang="en-GB" sz="2000" dirty="0">
                <a:effectLst/>
                <a:latin typeface="Roboto" panose="02000000000000000000" pitchFamily="2" charset="0"/>
                <a:ea typeface="Roboto" panose="02000000000000000000" pitchFamily="2" charset="0"/>
                <a:cs typeface="Roboto" panose="02000000000000000000" pitchFamily="2" charset="0"/>
              </a:rPr>
              <a:t>To continue or to work with West Northamptonshire Council under these new arrangements, you will have to apply to be on our new Framework that will become active around </a:t>
            </a:r>
            <a:r>
              <a:rPr lang="en-GB" sz="2000" dirty="0">
                <a:latin typeface="Roboto" panose="02000000000000000000" pitchFamily="2" charset="0"/>
                <a:ea typeface="Roboto" panose="02000000000000000000" pitchFamily="2" charset="0"/>
                <a:cs typeface="Roboto" panose="02000000000000000000" pitchFamily="2" charset="0"/>
              </a:rPr>
              <a:t>spring</a:t>
            </a:r>
            <a:r>
              <a:rPr lang="en-GB" sz="2000" dirty="0">
                <a:effectLst/>
                <a:latin typeface="Roboto" panose="02000000000000000000" pitchFamily="2" charset="0"/>
                <a:ea typeface="Roboto" panose="02000000000000000000" pitchFamily="2" charset="0"/>
                <a:cs typeface="Roboto" panose="02000000000000000000" pitchFamily="2" charset="0"/>
              </a:rPr>
              <a:t>-2024.</a:t>
            </a:r>
          </a:p>
          <a:p>
            <a:endParaRPr lang="en-GB" sz="2000" dirty="0">
              <a:effectLst/>
              <a:latin typeface="Roboto" panose="02000000000000000000" pitchFamily="2" charset="0"/>
              <a:ea typeface="Roboto" panose="02000000000000000000" pitchFamily="2" charset="0"/>
              <a:cs typeface="Roboto" panose="02000000000000000000" pitchFamily="2" charset="0"/>
            </a:endParaRPr>
          </a:p>
          <a:p>
            <a:r>
              <a:rPr lang="en-GB" sz="2000" dirty="0">
                <a:effectLst/>
                <a:latin typeface="Roboto" panose="02000000000000000000" pitchFamily="2" charset="0"/>
                <a:ea typeface="Roboto" panose="02000000000000000000" pitchFamily="2" charset="0"/>
                <a:cs typeface="Roboto" panose="02000000000000000000" pitchFamily="2" charset="0"/>
              </a:rPr>
              <a:t>If you are unsuccessful in securing a place on the Framework, you will not be able to acquire any new work with WNC until we advertise the contract opportunity again.</a:t>
            </a:r>
            <a:r>
              <a:rPr lang="en-GB" sz="2000" dirty="0">
                <a:latin typeface="Roboto" panose="02000000000000000000" pitchFamily="2" charset="0"/>
                <a:ea typeface="Roboto" panose="02000000000000000000" pitchFamily="2" charset="0"/>
                <a:cs typeface="Roboto" panose="02000000000000000000" pitchFamily="2" charset="0"/>
              </a:rPr>
              <a:t> </a:t>
            </a:r>
            <a:endParaRPr lang="en-GB" sz="2000" dirty="0">
              <a:effectLst/>
              <a:latin typeface="Roboto" panose="02000000000000000000" pitchFamily="2" charset="0"/>
              <a:ea typeface="Roboto" panose="02000000000000000000" pitchFamily="2" charset="0"/>
              <a:cs typeface="Roboto" panose="02000000000000000000" pitchFamily="2" charset="0"/>
            </a:endParaRPr>
          </a:p>
          <a:p>
            <a:r>
              <a:rPr lang="en-GB" sz="2000" dirty="0">
                <a:effectLst/>
                <a:latin typeface="Roboto" panose="02000000000000000000" pitchFamily="2" charset="0"/>
                <a:ea typeface="Roboto" panose="02000000000000000000" pitchFamily="2" charset="0"/>
                <a:cs typeface="Roboto" panose="02000000000000000000" pitchFamily="2" charset="0"/>
              </a:rPr>
              <a:t>We are aiming to advertise the opportunity in </a:t>
            </a:r>
            <a:r>
              <a:rPr lang="en-GB" sz="2000" dirty="0">
                <a:latin typeface="Roboto" panose="02000000000000000000" pitchFamily="2" charset="0"/>
                <a:ea typeface="Roboto" panose="02000000000000000000" pitchFamily="2" charset="0"/>
                <a:cs typeface="Roboto" panose="02000000000000000000" pitchFamily="2" charset="0"/>
              </a:rPr>
              <a:t>early March</a:t>
            </a:r>
            <a:r>
              <a:rPr lang="en-GB" sz="2000" dirty="0">
                <a:effectLst/>
                <a:latin typeface="Roboto" panose="02000000000000000000" pitchFamily="2" charset="0"/>
                <a:ea typeface="Roboto" panose="02000000000000000000" pitchFamily="2" charset="0"/>
                <a:cs typeface="Roboto" panose="02000000000000000000" pitchFamily="2" charset="0"/>
              </a:rPr>
              <a:t>, through our Procurement Portal “</a:t>
            </a:r>
            <a:r>
              <a:rPr lang="en-GB" sz="2000" dirty="0" err="1">
                <a:effectLst/>
                <a:latin typeface="Roboto" panose="02000000000000000000" pitchFamily="2" charset="0"/>
                <a:ea typeface="Roboto" panose="02000000000000000000" pitchFamily="2" charset="0"/>
                <a:cs typeface="Roboto" panose="02000000000000000000" pitchFamily="2" charset="0"/>
              </a:rPr>
              <a:t>InTend</a:t>
            </a:r>
            <a:r>
              <a:rPr lang="en-GB" sz="2000" dirty="0">
                <a:effectLst/>
                <a:latin typeface="Roboto" panose="02000000000000000000" pitchFamily="2" charset="0"/>
                <a:ea typeface="Roboto" panose="02000000000000000000" pitchFamily="2" charset="0"/>
                <a:cs typeface="Roboto" panose="02000000000000000000" pitchFamily="2" charset="0"/>
              </a:rPr>
              <a:t>”.</a:t>
            </a:r>
            <a:r>
              <a:rPr lang="en-GB" sz="2000" dirty="0">
                <a:latin typeface="Roboto" panose="02000000000000000000" pitchFamily="2" charset="0"/>
                <a:ea typeface="Roboto" panose="02000000000000000000" pitchFamily="2" charset="0"/>
                <a:cs typeface="Roboto" panose="02000000000000000000" pitchFamily="2" charset="0"/>
              </a:rPr>
              <a:t> </a:t>
            </a:r>
          </a:p>
          <a:p>
            <a:endParaRPr lang="en-GB" sz="2000" b="1" dirty="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GB" sz="2000" b="1" dirty="0">
                <a:solidFill>
                  <a:srgbClr val="000000"/>
                </a:solidFill>
                <a:latin typeface="Roboto" panose="02000000000000000000" pitchFamily="2" charset="0"/>
                <a:ea typeface="Roboto" panose="02000000000000000000" pitchFamily="2" charset="0"/>
                <a:cs typeface="Roboto" panose="02000000000000000000" pitchFamily="2" charset="0"/>
              </a:rPr>
              <a:t>All Providers will be required to be signed up to </a:t>
            </a:r>
            <a:r>
              <a:rPr lang="en-GB" sz="2000" b="1" dirty="0" err="1">
                <a:solidFill>
                  <a:srgbClr val="000000"/>
                </a:solidFill>
                <a:latin typeface="Roboto" panose="02000000000000000000" pitchFamily="2" charset="0"/>
                <a:ea typeface="Roboto" panose="02000000000000000000" pitchFamily="2" charset="0"/>
                <a:cs typeface="Roboto" panose="02000000000000000000" pitchFamily="2" charset="0"/>
              </a:rPr>
              <a:t>InTend</a:t>
            </a:r>
            <a:r>
              <a:rPr lang="en-GB" sz="2000" b="1" dirty="0">
                <a:solidFill>
                  <a:srgbClr val="000000"/>
                </a:solidFill>
                <a:latin typeface="Roboto" panose="02000000000000000000" pitchFamily="2" charset="0"/>
                <a:ea typeface="Roboto" panose="02000000000000000000" pitchFamily="2" charset="0"/>
                <a:cs typeface="Roboto" panose="02000000000000000000" pitchFamily="2" charset="0"/>
              </a:rPr>
              <a:t> our Procurement Portal </a:t>
            </a:r>
            <a:r>
              <a:rPr lang="en-GB" sz="2000" dirty="0">
                <a:latin typeface="Roboto" panose="02000000000000000000" pitchFamily="2" charset="0"/>
                <a:ea typeface="Roboto" panose="02000000000000000000" pitchFamily="2" charset="0"/>
                <a:cs typeface="Roboto" panose="02000000000000000000" pitchFamily="2" charset="0"/>
                <a:hlinkClick r:id="rId4"/>
              </a:rPr>
              <a:t>In-Tend Electronic Tendering Site - Home (in-tendhost.co.uk)</a:t>
            </a:r>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dirty="0">
                <a:effectLst/>
                <a:latin typeface="Roboto" panose="02000000000000000000" pitchFamily="2" charset="0"/>
                <a:ea typeface="Roboto" panose="02000000000000000000" pitchFamily="2" charset="0"/>
                <a:cs typeface="Roboto" panose="02000000000000000000" pitchFamily="2" charset="0"/>
              </a:rPr>
              <a:t>We advise that all interested providers register on </a:t>
            </a:r>
            <a:r>
              <a:rPr lang="en-GB" sz="2000" dirty="0" err="1">
                <a:effectLst/>
                <a:latin typeface="Roboto" panose="02000000000000000000" pitchFamily="2" charset="0"/>
                <a:ea typeface="Roboto" panose="02000000000000000000" pitchFamily="2" charset="0"/>
                <a:cs typeface="Roboto" panose="02000000000000000000" pitchFamily="2" charset="0"/>
              </a:rPr>
              <a:t>InTend</a:t>
            </a:r>
            <a:r>
              <a:rPr lang="en-GB" sz="2000" dirty="0">
                <a:effectLst/>
                <a:latin typeface="Roboto" panose="02000000000000000000" pitchFamily="2" charset="0"/>
                <a:ea typeface="Roboto" panose="02000000000000000000" pitchFamily="2" charset="0"/>
                <a:cs typeface="Roboto" panose="02000000000000000000" pitchFamily="2" charset="0"/>
              </a:rPr>
              <a:t> now, in preparation for the opportunity coming out. Registration is simple and takes around 10 minutes</a:t>
            </a:r>
            <a:endParaRPr lang="en-GB" sz="2000" dirty="0">
              <a:latin typeface="Roboto" panose="02000000000000000000" pitchFamily="2" charset="0"/>
              <a:ea typeface="Roboto" panose="02000000000000000000" pitchFamily="2" charset="0"/>
              <a:cs typeface="Roboto" panose="02000000000000000000" pitchFamily="2" charset="0"/>
            </a:endParaRP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dirty="0">
                <a:latin typeface="Roboto" panose="02000000000000000000" pitchFamily="2" charset="0"/>
                <a:ea typeface="Roboto" panose="02000000000000000000" pitchFamily="2" charset="0"/>
                <a:cs typeface="Roboto" panose="02000000000000000000" pitchFamily="2" charset="0"/>
              </a:rPr>
              <a:t>In-Tend can also be contacted on – Tel: 0845 557 8079 or email: </a:t>
            </a:r>
            <a:r>
              <a:rPr lang="en-GB" sz="2000" dirty="0">
                <a:latin typeface="Roboto" panose="02000000000000000000" pitchFamily="2" charset="0"/>
                <a:ea typeface="Roboto" panose="02000000000000000000" pitchFamily="2" charset="0"/>
                <a:cs typeface="Roboto" panose="02000000000000000000" pitchFamily="2" charset="0"/>
                <a:hlinkClick r:id="rId5"/>
              </a:rPr>
              <a:t>support@in-tend.co.uk</a:t>
            </a:r>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dirty="0">
                <a:latin typeface="Tahoma" panose="020B0604030504040204" pitchFamily="34" charset="0"/>
                <a:ea typeface="Tahoma" panose="020B0604030504040204" pitchFamily="34" charset="0"/>
                <a:cs typeface="Tahoma" panose="020B0604030504040204" pitchFamily="34" charset="0"/>
              </a:rPr>
              <a:t>WNC Procurement can also be contacted via email at </a:t>
            </a:r>
            <a:r>
              <a:rPr lang="en-GB" sz="2000" dirty="0">
                <a:latin typeface="Tahoma" panose="020B0604030504040204" pitchFamily="34" charset="0"/>
                <a:ea typeface="Tahoma" panose="020B0604030504040204" pitchFamily="34" charset="0"/>
                <a:cs typeface="Tahoma" panose="020B0604030504040204" pitchFamily="34" charset="0"/>
                <a:hlinkClick r:id="rId6"/>
              </a:rPr>
              <a:t>procurement@westnorthants.gov.uk</a:t>
            </a:r>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2400" dirty="0">
              <a:cs typeface="Calibri"/>
            </a:endParaRPr>
          </a:p>
        </p:txBody>
      </p:sp>
    </p:spTree>
    <p:extLst>
      <p:ext uri="{BB962C8B-B14F-4D97-AF65-F5344CB8AC3E}">
        <p14:creationId xmlns:p14="http://schemas.microsoft.com/office/powerpoint/2010/main" val="321800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809702" y="-82054"/>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0" normalizeH="0" baseline="0" noProof="0">
                <a:ln>
                  <a:noFill/>
                </a:ln>
                <a:solidFill>
                  <a:srgbClr val="000000"/>
                </a:solidFill>
                <a:uLnTx/>
                <a:uFillTx/>
                <a:latin typeface="Roboto" panose="02000000000000000000" pitchFamily="2" charset="0"/>
                <a:ea typeface="Tahoma" panose="020B0604030504040204" pitchFamily="34" charset="0"/>
                <a:cs typeface="Tahoma" panose="020B0604030504040204" pitchFamily="34" charset="0"/>
              </a:rPr>
              <a:t>Procurement Process</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292516"/>
            <a:ext cx="4023360" cy="56548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986DC89-43EB-5236-E81C-FE8274D95191}"/>
              </a:ext>
            </a:extLst>
          </p:cNvPr>
          <p:cNvSpPr txBox="1"/>
          <p:nvPr/>
        </p:nvSpPr>
        <p:spPr>
          <a:xfrm>
            <a:off x="1034715" y="4795032"/>
            <a:ext cx="9938085" cy="1323439"/>
          </a:xfrm>
          <a:prstGeom prst="rect">
            <a:avLst/>
          </a:prstGeom>
          <a:noFill/>
        </p:spPr>
        <p:txBody>
          <a:bodyPr wrap="square">
            <a:spAutoFit/>
          </a:bodyPr>
          <a:lstStyle/>
          <a:p>
            <a:r>
              <a:rPr lang="en-GB" sz="2000">
                <a:effectLst/>
                <a:latin typeface="Roboto" panose="02000000000000000000" pitchFamily="2" charset="0"/>
                <a:ea typeface="Roboto" panose="02000000000000000000" pitchFamily="2" charset="0"/>
                <a:cs typeface="Roboto" panose="02000000000000000000" pitchFamily="2" charset="0"/>
              </a:rPr>
              <a:t>Once registered you will be able to browse all of the opportunities that WNC is currently advertising, you can also set up alerts for areas that you are particularly interested in such as Social care opportunities, so that you get emails telling you when something new is being advertised.</a:t>
            </a:r>
          </a:p>
        </p:txBody>
      </p:sp>
      <p:pic>
        <p:nvPicPr>
          <p:cNvPr id="7" name="Picture 2">
            <a:extLst>
              <a:ext uri="{FF2B5EF4-FFF2-40B4-BE49-F238E27FC236}">
                <a16:creationId xmlns:a16="http://schemas.microsoft.com/office/drawing/2014/main" id="{0FE6EAF6-B5B1-95F8-8C9B-0C741D64F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180" y="1038395"/>
            <a:ext cx="7017657" cy="339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33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838994" y="4913"/>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192055" y="36697"/>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4000" b="1" i="0">
                <a:solidFill>
                  <a:srgbClr val="000000"/>
                </a:solidFill>
                <a:effectLst/>
                <a:latin typeface="Roboto" panose="02000000000000000000" pitchFamily="2" charset="0"/>
              </a:rPr>
              <a:t>Procurement Process Cont</a:t>
            </a:r>
            <a:r>
              <a:rPr lang="en-GB" sz="4000" b="1" i="0">
                <a:solidFill>
                  <a:srgbClr val="000000"/>
                </a:solidFill>
                <a:effectLst/>
                <a:latin typeface="Roboto" panose="02000000000000000000" pitchFamily="2" charset="0"/>
                <a:ea typeface="Roboto"/>
                <a:cs typeface="Roboto"/>
              </a:rPr>
              <a:t>.</a:t>
            </a:r>
            <a:endParaRPr lang="en-GB" sz="4000">
              <a:solidFill>
                <a:schemeClr val="bg1"/>
              </a:solidFill>
              <a:ea typeface="Roboto"/>
              <a:cs typeface="Roboto"/>
            </a:endParaRPr>
          </a:p>
        </p:txBody>
      </p:sp>
      <p:pic>
        <p:nvPicPr>
          <p:cNvPr id="3" name="Picture 3">
            <a:extLst>
              <a:ext uri="{FF2B5EF4-FFF2-40B4-BE49-F238E27FC236}">
                <a16:creationId xmlns:a16="http://schemas.microsoft.com/office/drawing/2014/main" id="{A6F034C4-4B0C-B8BD-4273-F8327BAD0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2" y="1200031"/>
            <a:ext cx="11005458" cy="49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80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809702" y="-82054"/>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00000"/>
              </a:lnSpc>
              <a:spcBef>
                <a:spcPts val="0"/>
              </a:spcBef>
              <a:defRPr/>
            </a:pPr>
            <a:r>
              <a:rPr lang="en-GB" sz="4000">
                <a:solidFill>
                  <a:srgbClr val="000000"/>
                </a:solidFill>
                <a:latin typeface="Roboto" panose="02000000000000000000" pitchFamily="2" charset="0"/>
                <a:ea typeface="Roboto" panose="02000000000000000000" pitchFamily="2" charset="0"/>
                <a:cs typeface="Roboto" panose="02000000000000000000" pitchFamily="2" charset="0"/>
              </a:rPr>
              <a:t>Questions</a:t>
            </a:r>
            <a:r>
              <a:rPr lang="en-GB" sz="4000" b="1" i="0">
                <a:solidFill>
                  <a:srgbClr val="000000"/>
                </a:solidFill>
                <a:effectLst/>
                <a:latin typeface="Roboto" panose="02000000000000000000" pitchFamily="2" charset="0"/>
                <a:ea typeface="Roboto" panose="02000000000000000000" pitchFamily="2" charset="0"/>
                <a:cs typeface="Roboto" panose="02000000000000000000" pitchFamily="2" charset="0"/>
              </a:rPr>
              <a:t>….</a:t>
            </a:r>
            <a:br>
              <a:rPr lang="en-GB" sz="4000">
                <a:solidFill>
                  <a:schemeClr val="bg1"/>
                </a:solidFill>
                <a:latin typeface="Roboto" panose="02000000000000000000" pitchFamily="2" charset="0"/>
                <a:ea typeface="Roboto" panose="02000000000000000000" pitchFamily="2" charset="0"/>
                <a:cs typeface="Roboto" panose="02000000000000000000" pitchFamily="2" charset="0"/>
              </a:rPr>
            </a:br>
            <a:endParaRPr kumimoji="0" lang="en-GB" sz="40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292516"/>
            <a:ext cx="4023360" cy="613611"/>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2" descr="Questions">
            <a:extLst>
              <a:ext uri="{FF2B5EF4-FFF2-40B4-BE49-F238E27FC236}">
                <a16:creationId xmlns:a16="http://schemas.microsoft.com/office/drawing/2014/main" id="{B4758F19-BF86-C533-0483-F467EC8EF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6102" y="1309380"/>
            <a:ext cx="4214087" cy="2758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C70117-D287-23CB-E06D-1DF7BC538F63}"/>
              </a:ext>
            </a:extLst>
          </p:cNvPr>
          <p:cNvSpPr txBox="1"/>
          <p:nvPr/>
        </p:nvSpPr>
        <p:spPr>
          <a:xfrm rot="-10800000" flipV="1">
            <a:off x="1617785" y="4227008"/>
            <a:ext cx="95074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If you would like to provide further feedback, then please email</a:t>
            </a:r>
            <a:r>
              <a:rPr lang="en-US">
                <a:ea typeface="+mn-lt"/>
                <a:cs typeface="+mn-lt"/>
              </a:rPr>
              <a:t>:</a:t>
            </a:r>
            <a:endParaRPr lang="en-US" dirty="0">
              <a:ea typeface="+mn-lt"/>
              <a:cs typeface="+mn-lt"/>
            </a:endParaRPr>
          </a:p>
          <a:p>
            <a:pPr algn="ctr"/>
            <a:r>
              <a:rPr lang="en-US" dirty="0">
                <a:ea typeface="+mn-lt"/>
                <a:cs typeface="+mn-lt"/>
                <a:hlinkClick r:id="rId5"/>
              </a:rPr>
              <a:t>WNCCommissioning@westnorthants.gov.uk</a:t>
            </a:r>
            <a:endParaRPr lang="en-US">
              <a:ea typeface="+mn-lt"/>
              <a:cs typeface="+mn-lt"/>
            </a:endParaRPr>
          </a:p>
          <a:p>
            <a:pPr algn="ctr"/>
            <a:endParaRPr lang="en-US" dirty="0">
              <a:cs typeface="Calibri"/>
            </a:endParaRPr>
          </a:p>
        </p:txBody>
      </p:sp>
    </p:spTree>
    <p:extLst>
      <p:ext uri="{BB962C8B-B14F-4D97-AF65-F5344CB8AC3E}">
        <p14:creationId xmlns:p14="http://schemas.microsoft.com/office/powerpoint/2010/main" val="390657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613393" y="0"/>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i="0">
                <a:solidFill>
                  <a:srgbClr val="000000"/>
                </a:solidFill>
                <a:effectLst/>
                <a:latin typeface="Roboto" panose="02000000000000000000" pitchFamily="2" charset="0"/>
              </a:rPr>
              <a:t>Introduction and Welcome</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descr="To provide you with further information about:&#10;&#10;Our Future Ways of Working approach&#10;Office optimisation and rationalisation – why we are currently reviewing our properties&#10;The first phase of our review and future plans for Daventry&#10;Next steps and the opportunity for you to &#10;ask questions&#10;"/>
          <p:cNvSpPr txBox="1"/>
          <p:nvPr/>
        </p:nvSpPr>
        <p:spPr>
          <a:xfrm>
            <a:off x="804818" y="1861556"/>
            <a:ext cx="9554029" cy="2862322"/>
          </a:xfrm>
          <a:prstGeom prst="rect">
            <a:avLst/>
          </a:prstGeom>
          <a:noFill/>
        </p:spPr>
        <p:txBody>
          <a:bodyPr wrap="square" lIns="91440" tIns="45720" rIns="91440" bIns="45720" rtlCol="0" anchor="t">
            <a:spAutoFit/>
          </a:bodyPr>
          <a:lstStyle/>
          <a:p>
            <a:endParaRPr lang="en-GB" sz="2000">
              <a:latin typeface="Tahoma"/>
              <a:ea typeface="Tahoma"/>
              <a:cs typeface="Tahoma"/>
            </a:endParaRPr>
          </a:p>
          <a:p>
            <a:r>
              <a:rPr lang="en-GB" sz="2000">
                <a:latin typeface="Roboto" panose="02000000000000000000" pitchFamily="2" charset="0"/>
                <a:ea typeface="Roboto" panose="02000000000000000000" pitchFamily="2" charset="0"/>
                <a:cs typeface="Roboto" panose="02000000000000000000" pitchFamily="2" charset="0"/>
              </a:rPr>
              <a:t>Andrea Bushell – Service Manger Commissioning &amp; Performance</a:t>
            </a:r>
            <a:endParaRPr lang="en-US" sz="2000">
              <a:latin typeface="Roboto" panose="02000000000000000000" pitchFamily="2" charset="0"/>
              <a:ea typeface="Roboto" panose="02000000000000000000" pitchFamily="2" charset="0"/>
              <a:cs typeface="Roboto" panose="02000000000000000000" pitchFamily="2" charset="0"/>
            </a:endParaRPr>
          </a:p>
          <a:p>
            <a:r>
              <a:rPr lang="en-GB" sz="2000">
                <a:latin typeface="Roboto" panose="02000000000000000000" pitchFamily="2" charset="0"/>
                <a:ea typeface="Roboto" panose="02000000000000000000" pitchFamily="2" charset="0"/>
                <a:cs typeface="Roboto" panose="02000000000000000000" pitchFamily="2" charset="0"/>
                <a:hlinkClick r:id="rId4"/>
              </a:rPr>
              <a:t>andrea</a:t>
            </a:r>
            <a:r>
              <a:rPr lang="en-GB" sz="2000" err="1">
                <a:latin typeface="Roboto" panose="02000000000000000000" pitchFamily="2" charset="0"/>
                <a:ea typeface="Roboto" panose="02000000000000000000" pitchFamily="2" charset="0"/>
                <a:cs typeface="Roboto" panose="02000000000000000000" pitchFamily="2" charset="0"/>
                <a:hlinkClick r:id="rId4"/>
              </a:rPr>
              <a:t>.bushell@westnorthants</a:t>
            </a:r>
            <a:r>
              <a:rPr lang="en-GB" sz="2000">
                <a:latin typeface="Roboto" panose="02000000000000000000" pitchFamily="2" charset="0"/>
                <a:ea typeface="Roboto" panose="02000000000000000000" pitchFamily="2" charset="0"/>
                <a:cs typeface="Roboto" panose="02000000000000000000" pitchFamily="2" charset="0"/>
                <a:hlinkClick r:id="rId4"/>
              </a:rPr>
              <a:t>.gov.uk</a:t>
            </a:r>
            <a:r>
              <a:rPr lang="en-GB" sz="2000">
                <a:latin typeface="Roboto" panose="02000000000000000000" pitchFamily="2" charset="0"/>
                <a:ea typeface="Roboto" panose="02000000000000000000" pitchFamily="2" charset="0"/>
                <a:cs typeface="Roboto" panose="02000000000000000000" pitchFamily="2" charset="0"/>
              </a:rPr>
              <a:t>   </a:t>
            </a:r>
          </a:p>
          <a:p>
            <a:endParaRPr lang="en-GB" sz="2000">
              <a:latin typeface="Roboto" panose="02000000000000000000" pitchFamily="2" charset="0"/>
              <a:ea typeface="Roboto" panose="02000000000000000000" pitchFamily="2" charset="0"/>
              <a:cs typeface="Roboto" panose="02000000000000000000" pitchFamily="2" charset="0"/>
            </a:endParaRPr>
          </a:p>
          <a:p>
            <a:r>
              <a:rPr lang="en-GB" sz="2000">
                <a:latin typeface="Roboto" panose="02000000000000000000" pitchFamily="2" charset="0"/>
                <a:ea typeface="Roboto" panose="02000000000000000000" pitchFamily="2" charset="0"/>
                <a:cs typeface="Roboto" panose="02000000000000000000" pitchFamily="2" charset="0"/>
              </a:rPr>
              <a:t>Lisa Waggott - Commissioning and Quality Outcomes Manager</a:t>
            </a:r>
          </a:p>
          <a:p>
            <a:r>
              <a:rPr lang="en-GB" sz="2000">
                <a:latin typeface="Roboto" panose="02000000000000000000" pitchFamily="2" charset="0"/>
                <a:ea typeface="Roboto" panose="02000000000000000000" pitchFamily="2" charset="0"/>
                <a:cs typeface="Roboto" panose="02000000000000000000" pitchFamily="2" charset="0"/>
                <a:hlinkClick r:id="rId5"/>
              </a:rPr>
              <a:t>lisa.waggott@westnorthants.gov.uk</a:t>
            </a:r>
            <a:r>
              <a:rPr lang="en-GB" sz="2000">
                <a:latin typeface="Roboto" panose="02000000000000000000" pitchFamily="2" charset="0"/>
                <a:ea typeface="Roboto" panose="02000000000000000000" pitchFamily="2" charset="0"/>
                <a:cs typeface="Roboto" panose="02000000000000000000" pitchFamily="2" charset="0"/>
              </a:rPr>
              <a:t> </a:t>
            </a:r>
          </a:p>
          <a:p>
            <a:endParaRPr lang="en-GB" sz="2000">
              <a:latin typeface="Roboto" panose="02000000000000000000" pitchFamily="2" charset="0"/>
              <a:ea typeface="Roboto" panose="02000000000000000000" pitchFamily="2" charset="0"/>
              <a:cs typeface="Roboto" panose="02000000000000000000" pitchFamily="2" charset="0"/>
            </a:endParaRPr>
          </a:p>
          <a:p>
            <a:endParaRPr lang="en-GB" sz="2000">
              <a:latin typeface="Tahoma"/>
              <a:ea typeface="Tahoma"/>
              <a:cs typeface="Tahoma"/>
            </a:endParaRPr>
          </a:p>
          <a:p>
            <a:endParaRPr lang="en-GB"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224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838994" y="9494"/>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192055" y="36697"/>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4000">
                <a:solidFill>
                  <a:srgbClr val="000000"/>
                </a:solidFill>
                <a:ea typeface="Roboto"/>
                <a:cs typeface="Roboto"/>
              </a:rPr>
              <a:t>Aim of</a:t>
            </a:r>
            <a:r>
              <a:rPr lang="en-GB" sz="4000" b="1" i="0">
                <a:solidFill>
                  <a:srgbClr val="000000"/>
                </a:solidFill>
                <a:effectLst/>
                <a:ea typeface="Roboto"/>
                <a:cs typeface="Roboto"/>
              </a:rPr>
              <a:t> today</a:t>
            </a:r>
            <a:endParaRPr lang="en-GB" sz="4000">
              <a:solidFill>
                <a:schemeClr val="bg1"/>
              </a:solidFill>
              <a:ea typeface="Roboto"/>
              <a:cs typeface="Roboto"/>
            </a:endParaRPr>
          </a:p>
        </p:txBody>
      </p:sp>
      <p:sp>
        <p:nvSpPr>
          <p:cNvPr id="7" name="TextBox 6">
            <a:extLst>
              <a:ext uri="{FF2B5EF4-FFF2-40B4-BE49-F238E27FC236}">
                <a16:creationId xmlns:a16="http://schemas.microsoft.com/office/drawing/2014/main" id="{3C9531CC-5AE0-425B-A5E3-5EB2DB149FB2}"/>
              </a:ext>
            </a:extLst>
          </p:cNvPr>
          <p:cNvSpPr txBox="1"/>
          <p:nvPr/>
        </p:nvSpPr>
        <p:spPr>
          <a:xfrm>
            <a:off x="1129975" y="1280030"/>
            <a:ext cx="8327571" cy="4985980"/>
          </a:xfrm>
          <a:prstGeom prst="rect">
            <a:avLst/>
          </a:prstGeom>
          <a:noFill/>
        </p:spPr>
        <p:txBody>
          <a:bodyPr wrap="square" lIns="91440" tIns="45720" rIns="91440" bIns="45720" anchor="t">
            <a:spAutoFit/>
          </a:bodyPr>
          <a:lstStyle/>
          <a:p>
            <a:r>
              <a:rPr lang="en-GB" sz="2000">
                <a:effectLst/>
                <a:latin typeface="Roboto" panose="02000000000000000000" pitchFamily="2" charset="0"/>
                <a:ea typeface="Roboto" panose="02000000000000000000" pitchFamily="2" charset="0"/>
                <a:cs typeface="Roboto" panose="02000000000000000000" pitchFamily="2" charset="0"/>
              </a:rPr>
              <a:t>Today we hope to cover the following information:</a:t>
            </a:r>
          </a:p>
          <a:p>
            <a:endParaRPr lang="en-GB" sz="2000">
              <a:effectLst/>
              <a:latin typeface="Roboto" panose="02000000000000000000" pitchFamily="2" charset="0"/>
              <a:ea typeface="Roboto" panose="02000000000000000000" pitchFamily="2" charset="0"/>
              <a:cs typeface="Roboto" panose="02000000000000000000" pitchFamily="2" charset="0"/>
            </a:endParaRPr>
          </a:p>
          <a:p>
            <a:r>
              <a:rPr lang="en-GB" sz="2000">
                <a:latin typeface="Roboto" panose="02000000000000000000" pitchFamily="2" charset="0"/>
                <a:ea typeface="Roboto" panose="02000000000000000000" pitchFamily="2" charset="0"/>
                <a:cs typeface="Roboto" panose="02000000000000000000" pitchFamily="2" charset="0"/>
              </a:rPr>
              <a:t>▪    Current provision</a:t>
            </a:r>
            <a:endParaRPr lang="en-GB" sz="2000">
              <a:effectLst/>
              <a:latin typeface="Roboto" panose="02000000000000000000" pitchFamily="2" charset="0"/>
              <a:ea typeface="Roboto" panose="02000000000000000000" pitchFamily="2" charset="0"/>
              <a:cs typeface="Roboto" panose="02000000000000000000" pitchFamily="2" charset="0"/>
            </a:endParaRPr>
          </a:p>
          <a:p>
            <a:endParaRPr lang="en-GB" sz="2000">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Calibri" panose="020F0502020204030204" pitchFamily="34" charset="0"/>
              <a:buChar char="•"/>
            </a:pPr>
            <a:r>
              <a:rPr lang="en-GB" sz="2000">
                <a:effectLst/>
                <a:latin typeface="Roboto" panose="02000000000000000000" pitchFamily="2" charset="0"/>
                <a:ea typeface="Roboto" panose="02000000000000000000" pitchFamily="2" charset="0"/>
                <a:cs typeface="Roboto" panose="02000000000000000000" pitchFamily="2" charset="0"/>
              </a:rPr>
              <a:t>Broad outline of the proposed model</a:t>
            </a:r>
          </a:p>
          <a:p>
            <a:pPr lvl="0"/>
            <a:endParaRPr lang="en-GB" sz="2000">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Calibri" panose="020F0502020204030204" pitchFamily="34" charset="0"/>
              <a:buChar char="•"/>
            </a:pPr>
            <a:r>
              <a:rPr lang="en-GB" sz="2000">
                <a:effectLst/>
                <a:latin typeface="Roboto" panose="02000000000000000000" pitchFamily="2" charset="0"/>
                <a:ea typeface="Roboto" panose="02000000000000000000" pitchFamily="2" charset="0"/>
                <a:cs typeface="Roboto" panose="02000000000000000000" pitchFamily="2" charset="0"/>
              </a:rPr>
              <a:t>Indicative timelines for the recommissioning of </a:t>
            </a:r>
            <a:r>
              <a:rPr lang="en-GB" sz="2000">
                <a:latin typeface="Roboto" panose="02000000000000000000" pitchFamily="2" charset="0"/>
                <a:ea typeface="Roboto" panose="02000000000000000000" pitchFamily="2" charset="0"/>
                <a:cs typeface="Roboto" panose="02000000000000000000" pitchFamily="2" charset="0"/>
              </a:rPr>
              <a:t>care and support</a:t>
            </a:r>
            <a:endParaRPr lang="en-GB" sz="2000">
              <a:effectLst/>
              <a:latin typeface="Roboto" panose="02000000000000000000" pitchFamily="2" charset="0"/>
              <a:ea typeface="Roboto" panose="02000000000000000000" pitchFamily="2" charset="0"/>
              <a:cs typeface="Roboto" panose="02000000000000000000" pitchFamily="2" charset="0"/>
            </a:endParaRPr>
          </a:p>
          <a:p>
            <a:pPr lvl="0"/>
            <a:endParaRPr lang="en-GB" sz="2000">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Calibri" panose="020F0502020204030204" pitchFamily="34" charset="0"/>
              <a:buChar char="•"/>
            </a:pPr>
            <a:r>
              <a:rPr lang="en-GB" sz="2000">
                <a:effectLst/>
                <a:latin typeface="Roboto" panose="02000000000000000000" pitchFamily="2" charset="0"/>
                <a:ea typeface="Roboto" panose="02000000000000000000" pitchFamily="2" charset="0"/>
                <a:cs typeface="Roboto" panose="02000000000000000000" pitchFamily="2" charset="0"/>
              </a:rPr>
              <a:t>Estimated volumes of activity within West Northamptonshire</a:t>
            </a:r>
          </a:p>
          <a:p>
            <a:pPr marL="342900" lvl="0" indent="-342900">
              <a:buFont typeface="Calibri" panose="020F0502020204030204" pitchFamily="34" charset="0"/>
              <a:buChar char="•"/>
            </a:pPr>
            <a:endParaRPr lang="en-GB" sz="2000">
              <a:latin typeface="Roboto" panose="02000000000000000000" pitchFamily="2" charset="0"/>
              <a:ea typeface="Roboto" panose="02000000000000000000" pitchFamily="2" charset="0"/>
              <a:cs typeface="Roboto" panose="02000000000000000000" pitchFamily="2" charset="0"/>
            </a:endParaRPr>
          </a:p>
          <a:p>
            <a:pPr marL="342900" lvl="0" indent="-342900">
              <a:buFont typeface="Calibri" panose="020F0502020204030204" pitchFamily="34" charset="0"/>
              <a:buChar char="•"/>
            </a:pPr>
            <a:r>
              <a:rPr lang="en-GB" sz="2000">
                <a:effectLst/>
                <a:latin typeface="Roboto" panose="02000000000000000000" pitchFamily="2" charset="0"/>
                <a:ea typeface="Roboto" panose="02000000000000000000" pitchFamily="2" charset="0"/>
                <a:cs typeface="Roboto" panose="02000000000000000000" pitchFamily="2" charset="0"/>
              </a:rPr>
              <a:t>Quality Improvement offer</a:t>
            </a:r>
          </a:p>
          <a:p>
            <a:pPr lvl="0"/>
            <a:endParaRPr lang="en-GB" sz="2000">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Calibri" panose="020F0502020204030204" pitchFamily="34" charset="0"/>
              <a:buChar char="•"/>
            </a:pPr>
            <a:r>
              <a:rPr lang="en-GB" sz="2000">
                <a:effectLst/>
                <a:latin typeface="Roboto" panose="02000000000000000000" pitchFamily="2" charset="0"/>
                <a:ea typeface="Roboto" panose="02000000000000000000" pitchFamily="2" charset="0"/>
                <a:cs typeface="Roboto" panose="02000000000000000000" pitchFamily="2" charset="0"/>
              </a:rPr>
              <a:t>How you can register to tender and</a:t>
            </a:r>
            <a:r>
              <a:rPr lang="en-GB" sz="2000">
                <a:latin typeface="Roboto" panose="02000000000000000000" pitchFamily="2" charset="0"/>
                <a:ea typeface="Roboto" panose="02000000000000000000" pitchFamily="2" charset="0"/>
                <a:cs typeface="Roboto" panose="02000000000000000000" pitchFamily="2" charset="0"/>
              </a:rPr>
              <a:t> </a:t>
            </a:r>
            <a:r>
              <a:rPr lang="en-GB" sz="2000">
                <a:effectLst/>
                <a:latin typeface="Roboto" panose="02000000000000000000" pitchFamily="2" charset="0"/>
                <a:ea typeface="Roboto" panose="02000000000000000000" pitchFamily="2" charset="0"/>
                <a:cs typeface="Roboto" panose="02000000000000000000" pitchFamily="2" charset="0"/>
              </a:rPr>
              <a:t>prepare for the recommissioning</a:t>
            </a:r>
          </a:p>
          <a:p>
            <a:pPr marL="342900" indent="-342900">
              <a:buFont typeface="Calibri" panose="020F0502020204030204" pitchFamily="34" charset="0"/>
              <a:buChar char="•"/>
            </a:pPr>
            <a:endParaRPr lang="en-GB" sz="2000">
              <a:latin typeface="Roboto" panose="02000000000000000000" pitchFamily="2" charset="0"/>
              <a:ea typeface="Roboto" panose="02000000000000000000" pitchFamily="2" charset="0"/>
              <a:cs typeface="Roboto" panose="02000000000000000000" pitchFamily="2" charset="0"/>
            </a:endParaRPr>
          </a:p>
          <a:p>
            <a:pPr marL="342900" indent="-342900">
              <a:buFont typeface="Calibri" panose="020F050202020403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Questions</a:t>
            </a:r>
          </a:p>
          <a:p>
            <a:endParaRPr lang="en-GB">
              <a:ea typeface="Calibri" panose="020F0502020204030204"/>
              <a:cs typeface="Calibri" panose="020F0502020204030204"/>
            </a:endParaRPr>
          </a:p>
        </p:txBody>
      </p:sp>
    </p:spTree>
    <p:extLst>
      <p:ext uri="{BB962C8B-B14F-4D97-AF65-F5344CB8AC3E}">
        <p14:creationId xmlns:p14="http://schemas.microsoft.com/office/powerpoint/2010/main" val="426351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i="0">
                <a:solidFill>
                  <a:srgbClr val="000000"/>
                </a:solidFill>
                <a:effectLst/>
                <a:latin typeface="Roboto" panose="02000000000000000000" pitchFamily="2" charset="0"/>
              </a:rPr>
              <a:t>What are we not discussing (and why)….</a:t>
            </a:r>
            <a:endParaRPr kumimoji="0" lang="en-GB" sz="36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CD09AE3-2A85-4CB4-B732-C10FCBDD43B5}"/>
              </a:ext>
            </a:extLst>
          </p:cNvPr>
          <p:cNvSpPr txBox="1"/>
          <p:nvPr/>
        </p:nvSpPr>
        <p:spPr>
          <a:xfrm>
            <a:off x="1110343" y="1994714"/>
            <a:ext cx="10358846" cy="1323439"/>
          </a:xfrm>
          <a:prstGeom prst="rect">
            <a:avLst/>
          </a:prstGeom>
          <a:noFill/>
        </p:spPr>
        <p:txBody>
          <a:bodyPr wrap="square" lIns="91440" tIns="45720" rIns="91440" bIns="45720" rtlCol="0" anchor="t">
            <a:spAutoFit/>
          </a:bodyPr>
          <a:lstStyle/>
          <a:p>
            <a:r>
              <a:rPr lang="en-GB" sz="2000">
                <a:latin typeface="Roboto" panose="02000000000000000000" pitchFamily="2" charset="0"/>
                <a:ea typeface="Roboto" panose="02000000000000000000" pitchFamily="2" charset="0"/>
                <a:cs typeface="Roboto" panose="02000000000000000000" pitchFamily="2" charset="0"/>
              </a:rPr>
              <a:t>We will not be commenting on;</a:t>
            </a:r>
          </a:p>
          <a:p>
            <a:endParaRPr lang="en-GB" sz="2000">
              <a:latin typeface="Roboto" panose="02000000000000000000" pitchFamily="2" charset="0"/>
              <a:ea typeface="Roboto" panose="02000000000000000000" pitchFamily="2" charset="0"/>
              <a:cs typeface="Roboto" panose="02000000000000000000" pitchFamily="2" charset="0"/>
            </a:endParaRPr>
          </a:p>
          <a:p>
            <a:endParaRPr lang="en-GB" sz="20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Fee Levels – Decisions on future fees are under discussion and yet to be confirmed. </a:t>
            </a:r>
          </a:p>
        </p:txBody>
      </p:sp>
    </p:spTree>
    <p:extLst>
      <p:ext uri="{BB962C8B-B14F-4D97-AF65-F5344CB8AC3E}">
        <p14:creationId xmlns:p14="http://schemas.microsoft.com/office/powerpoint/2010/main" val="356819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809702" y="-21896"/>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i="0">
                <a:solidFill>
                  <a:srgbClr val="000000"/>
                </a:solidFill>
                <a:effectLst/>
                <a:latin typeface="Roboto" panose="02000000000000000000" pitchFamily="2" charset="0"/>
              </a:rPr>
              <a:t>Current Demand</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descr="To provide you with further information about:&#10;&#10;Our Future Ways of Working approach&#10;Office optimisation and rationalisation – why we are currently reviewing our properties&#10;The first phase of our review and future plans for Daventry&#10;Next steps and the opportunity for you to &#10;ask questions&#10;"/>
          <p:cNvSpPr txBox="1"/>
          <p:nvPr/>
        </p:nvSpPr>
        <p:spPr>
          <a:xfrm>
            <a:off x="804818" y="1861556"/>
            <a:ext cx="9554029" cy="2246769"/>
          </a:xfrm>
          <a:prstGeom prst="rect">
            <a:avLst/>
          </a:prstGeom>
          <a:noFill/>
        </p:spPr>
        <p:txBody>
          <a:bodyPr wrap="square" lIns="91440" tIns="45720" rIns="91440" bIns="45720" rtlCol="0" anchor="t">
            <a:spAutoFit/>
          </a:bodyPr>
          <a:lstStyle/>
          <a:p>
            <a:pPr algn="l" rtl="0" fontAlgn="base">
              <a:buFont typeface="Arial" panose="020B0604020202020204" pitchFamily="34" charset="0"/>
              <a:buChar char="•"/>
            </a:pP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WNC is </a:t>
            </a: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funding</a:t>
            </a: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care and support to around people </a:t>
            </a:r>
            <a:r>
              <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75</a:t>
            </a:r>
          </a:p>
          <a:p>
            <a:pPr algn="l" rtl="0" fontAlgn="base"/>
            <a:endPar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endPar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buFont typeface="Arial" panose="020B0604020202020204" pitchFamily="34" charset="0"/>
              <a:buChar char="•"/>
            </a:pP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This equates to</a:t>
            </a: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approximately: 1,098.5 per week</a:t>
            </a:r>
          </a:p>
          <a:p>
            <a:pPr algn="l" rtl="0" fontAlgn="base"/>
            <a:endPar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r>
              <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gn="l" rtl="0" fontAlgn="base">
              <a:buFont typeface="Arial" panose="020B0604020202020204" pitchFamily="34" charset="0"/>
              <a:buChar char="•"/>
            </a:pP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Total spend on </a:t>
            </a: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Care and Support within Extra Care</a:t>
            </a: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is c. </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£1,166,867</a:t>
            </a:r>
            <a:r>
              <a:rPr lang="en-GB" sz="2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per annum</a:t>
            </a:r>
            <a:r>
              <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43108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720340" y="-91440"/>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8" descr="What this briefing is about">
            <a:extLst>
              <a:ext uri="{FF2B5EF4-FFF2-40B4-BE49-F238E27FC236}">
                <a16:creationId xmlns:a16="http://schemas.microsoft.com/office/drawing/2014/main" id="{186F4C1E-4980-4053-962B-736D32235737}"/>
              </a:ext>
            </a:extLst>
          </p:cNvPr>
          <p:cNvSpPr txBox="1">
            <a:spLocks/>
          </p:cNvSpPr>
          <p:nvPr/>
        </p:nvSpPr>
        <p:spPr>
          <a:xfrm>
            <a:off x="3192055" y="-11430"/>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a:lstStyle>
          <a:p>
            <a:pPr algn="l">
              <a:lnSpc>
                <a:spcPct val="100000"/>
              </a:lnSpc>
              <a:spcBef>
                <a:spcPts val="0"/>
              </a:spcBef>
              <a:defRPr/>
            </a:pPr>
            <a:r>
              <a:rPr lang="en-GB" sz="4000" b="1">
                <a:latin typeface="Roboto" panose="02000000000000000000" pitchFamily="2" charset="0"/>
                <a:ea typeface="Roboto" panose="02000000000000000000" pitchFamily="2" charset="0"/>
                <a:cs typeface="Roboto" panose="02000000000000000000" pitchFamily="2" charset="0"/>
              </a:rPr>
              <a:t>Current Provision – Balmoral Place</a:t>
            </a:r>
            <a:endParaRPr lang="en-GB" sz="4000">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5D053C4F-5138-C73D-E82C-57E2E73D87BB}"/>
              </a:ext>
            </a:extLst>
          </p:cNvPr>
          <p:cNvSpPr txBox="1"/>
          <p:nvPr/>
        </p:nvSpPr>
        <p:spPr>
          <a:xfrm>
            <a:off x="649705" y="1206299"/>
            <a:ext cx="10635916" cy="5262979"/>
          </a:xfrm>
          <a:prstGeom prst="rect">
            <a:avLst/>
          </a:prstGeom>
          <a:noFill/>
        </p:spPr>
        <p:txBody>
          <a:bodyPr wrap="square">
            <a:spAutoFit/>
          </a:bodyPr>
          <a:lstStyle/>
          <a:p>
            <a:pPr algn="just" rtl="0" fontAlgn="base"/>
            <a:endParaRPr lang="en-GB" sz="1800" b="1" i="0">
              <a:solidFill>
                <a:srgbClr val="000000"/>
              </a:solidFill>
              <a:effectLst/>
              <a:latin typeface="Tahoma" panose="020B0604030504040204" pitchFamily="34" charset="0"/>
            </a:endParaRPr>
          </a:p>
          <a:p>
            <a:pPr algn="just" rtl="0" fontAlgn="base"/>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Scheme 1 –</a:t>
            </a:r>
          </a:p>
          <a:p>
            <a:pPr algn="just" rtl="0" fontAlgn="base"/>
            <a:endPar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Balmoral Place : </a:t>
            </a:r>
            <a:r>
              <a:rPr lang="en-GB" sz="2000" b="0" i="0">
                <a:solidFill>
                  <a:srgbClr val="464646"/>
                </a:solidFill>
                <a:effectLst/>
                <a:latin typeface="Roboto" panose="02000000000000000000" pitchFamily="2" charset="0"/>
                <a:ea typeface="Roboto" panose="02000000000000000000" pitchFamily="2" charset="0"/>
                <a:cs typeface="Roboto" panose="02000000000000000000" pitchFamily="2" charset="0"/>
              </a:rPr>
              <a:t>Kingsthorpe, Northampton, Northamptonshire, NN2 6LA </a:t>
            </a:r>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algn="just" rtl="0" fontAlgn="base"/>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Landlord: Plexus UK Limited</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 ( LEASE HOLDER )  Mears UK ( MANAGING AGENT ) </a:t>
            </a:r>
          </a:p>
          <a:p>
            <a:pPr marL="285750" indent="-285750">
              <a:buFont typeface="Arial" panose="020B0604020202020204" pitchFamily="34" charset="0"/>
              <a:buChar char="•"/>
            </a:pPr>
            <a:endParaRPr lang="en-GB" sz="2000">
              <a:latin typeface="Roboto" panose="02000000000000000000" pitchFamily="2" charset="0"/>
              <a:ea typeface="Roboto" panose="02000000000000000000" pitchFamily="2" charset="0"/>
              <a:cs typeface="Roboto" panose="02000000000000000000" pitchFamily="2" charset="0"/>
            </a:endParaRP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80 self-contained 1 bedroom apartments for over 55s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24 hour emergency alarm response service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24/7 On-site services and support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Access to affordable rent for all </a:t>
            </a:r>
          </a:p>
          <a:p>
            <a:pPr algn="just" rtl="0" fontAlgn="base"/>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Mears </a:t>
            </a: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housing Management</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is responsible for the day to day running and maintenance of the scheme. </a:t>
            </a:r>
          </a:p>
          <a:p>
            <a:pPr algn="l"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Number of weekly hours currently commissioned is 523 (38 customers)</a:t>
            </a:r>
          </a:p>
          <a:p>
            <a:endParaRPr lang="en-GB"/>
          </a:p>
        </p:txBody>
      </p:sp>
    </p:spTree>
    <p:extLst>
      <p:ext uri="{BB962C8B-B14F-4D97-AF65-F5344CB8AC3E}">
        <p14:creationId xmlns:p14="http://schemas.microsoft.com/office/powerpoint/2010/main" val="170591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C183D7F6-B498-43B3-948B-1728B52AA6E4}">
                <adec:decorative xmlns:adec="http://schemas.microsoft.com/office/drawing/2017/decorative" val="1"/>
              </a:ext>
            </a:extLst>
          </p:cNvPr>
          <p:cNvSpPr/>
          <p:nvPr/>
        </p:nvSpPr>
        <p:spPr>
          <a:xfrm>
            <a:off x="2660072" y="-21896"/>
            <a:ext cx="9659389" cy="83127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r="78165" b="84584"/>
          <a:stretch/>
        </p:blipFill>
        <p:spPr>
          <a:xfrm>
            <a:off x="0" y="-9808"/>
            <a:ext cx="2660073" cy="1057212"/>
          </a:xfrm>
          <a:prstGeom prst="rect">
            <a:avLst/>
          </a:prstGeom>
        </p:spPr>
      </p:pic>
      <p:sp>
        <p:nvSpPr>
          <p:cNvPr id="22" name="Rounded Rectangle 21" descr="alt=&quot;&quot;"/>
          <p:cNvSpPr/>
          <p:nvPr/>
        </p:nvSpPr>
        <p:spPr>
          <a:xfrm>
            <a:off x="-66500" y="6450676"/>
            <a:ext cx="4023360" cy="40732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a:ln>
                  <a:noFill/>
                </a:ln>
                <a:solidFill>
                  <a:srgbClr val="000000"/>
                </a:solidFill>
                <a:effectLst/>
                <a:uLnTx/>
                <a:uFillTx/>
                <a:latin typeface="Roboto"/>
                <a:ea typeface="Roboto"/>
                <a:cs typeface="Roboto"/>
              </a:rPr>
              <a:t>Current Provision - </a:t>
            </a:r>
            <a:r>
              <a:rPr kumimoji="0" lang="en-GB" sz="4000" b="1" i="0" u="none" strike="noStrike" kern="1200" cap="none" spc="0" normalizeH="0" baseline="0" noProof="0" err="1">
                <a:ln>
                  <a:noFill/>
                </a:ln>
                <a:solidFill>
                  <a:srgbClr val="000000"/>
                </a:solidFill>
                <a:effectLst/>
                <a:uLnTx/>
                <a:uFillTx/>
                <a:latin typeface="Roboto"/>
                <a:ea typeface="Roboto"/>
                <a:cs typeface="Roboto"/>
              </a:rPr>
              <a:t>Foxfields</a:t>
            </a:r>
            <a:br>
              <a:rPr kumimoji="0" lang="en-GB" sz="4000" b="1" i="0" u="none" strike="noStrike" kern="1200" cap="none" spc="0" normalizeH="0" baseline="0" noProof="0">
                <a:ln>
                  <a:noFill/>
                </a:ln>
                <a:solidFill>
                  <a:prstClr val="white"/>
                </a:solidFill>
                <a:effectLst/>
                <a:uLnTx/>
                <a:uFillTx/>
                <a:latin typeface="Roboto"/>
                <a:ea typeface="Roboto"/>
                <a:cs typeface="Roboto"/>
              </a:rPr>
            </a:b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F89BD16E-A161-CE3F-B11B-A96CA1CCB0F9}"/>
              </a:ext>
            </a:extLst>
          </p:cNvPr>
          <p:cNvSpPr txBox="1"/>
          <p:nvPr/>
        </p:nvSpPr>
        <p:spPr>
          <a:xfrm>
            <a:off x="553453" y="1239789"/>
            <a:ext cx="10972799" cy="4985980"/>
          </a:xfrm>
          <a:prstGeom prst="rect">
            <a:avLst/>
          </a:prstGeom>
          <a:noFill/>
        </p:spPr>
        <p:txBody>
          <a:bodyPr wrap="square" rtlCol="0">
            <a:spAutoFit/>
          </a:bodyPr>
          <a:lstStyle/>
          <a:p>
            <a:pPr algn="just" rtl="0" fontAlgn="base"/>
            <a:endParaRPr lang="en-GB" b="1">
              <a:solidFill>
                <a:srgbClr val="000000"/>
              </a:solidFill>
              <a:latin typeface="Tahoma" panose="020B0604030504040204" pitchFamily="34" charset="0"/>
            </a:endParaRPr>
          </a:p>
          <a:p>
            <a:pPr algn="just" rtl="0" fontAlgn="base"/>
            <a:r>
              <a:rPr lang="en-GB" sz="2000" b="1">
                <a:solidFill>
                  <a:srgbClr val="000000"/>
                </a:solidFill>
                <a:latin typeface="Roboto" panose="02000000000000000000" pitchFamily="2" charset="0"/>
                <a:ea typeface="Roboto" panose="02000000000000000000" pitchFamily="2" charset="0"/>
                <a:cs typeface="Roboto" panose="02000000000000000000" pitchFamily="2" charset="0"/>
              </a:rPr>
              <a:t>Scheme – 2</a:t>
            </a:r>
          </a:p>
          <a:p>
            <a:pPr algn="just" rtl="0" fontAlgn="base"/>
            <a:endParaRPr lang="en-GB" sz="2000" b="1">
              <a:solidFill>
                <a:srgbClr val="000000"/>
              </a:solidFill>
              <a:latin typeface="Roboto" panose="02000000000000000000" pitchFamily="2" charset="0"/>
              <a:ea typeface="Roboto" panose="02000000000000000000" pitchFamily="2" charset="0"/>
              <a:cs typeface="Roboto" panose="02000000000000000000" pitchFamily="2" charset="0"/>
            </a:endParaRPr>
          </a:p>
          <a:p>
            <a:pPr algn="just" rtl="0" fontAlgn="base"/>
            <a:r>
              <a:rPr lang="en-GB" sz="2000" b="1" err="1">
                <a:solidFill>
                  <a:srgbClr val="000000"/>
                </a:solidFill>
                <a:latin typeface="Roboto" panose="02000000000000000000" pitchFamily="2" charset="0"/>
                <a:ea typeface="Roboto" panose="02000000000000000000" pitchFamily="2" charset="0"/>
                <a:cs typeface="Roboto" panose="02000000000000000000" pitchFamily="2" charset="0"/>
              </a:rPr>
              <a:t>Foxfields</a:t>
            </a:r>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 : </a:t>
            </a:r>
            <a:r>
              <a:rPr lang="en-GB" sz="2000">
                <a:solidFill>
                  <a:srgbClr val="464646"/>
                </a:solidFill>
                <a:latin typeface="Roboto" panose="02000000000000000000" pitchFamily="2" charset="0"/>
                <a:ea typeface="Roboto" panose="02000000000000000000" pitchFamily="2" charset="0"/>
                <a:cs typeface="Roboto" panose="02000000000000000000" pitchFamily="2" charset="0"/>
              </a:rPr>
              <a:t>Upton</a:t>
            </a:r>
            <a:r>
              <a:rPr lang="en-GB" sz="2000" b="0" i="0">
                <a:solidFill>
                  <a:srgbClr val="464646"/>
                </a:solidFill>
                <a:effectLst/>
                <a:latin typeface="Roboto" panose="02000000000000000000" pitchFamily="2" charset="0"/>
                <a:ea typeface="Roboto" panose="02000000000000000000" pitchFamily="2" charset="0"/>
                <a:cs typeface="Roboto" panose="02000000000000000000" pitchFamily="2" charset="0"/>
              </a:rPr>
              <a:t>, Northampton, Northamptonshire, </a:t>
            </a:r>
            <a:r>
              <a:rPr lang="en-GB" sz="2000">
                <a:solidFill>
                  <a:srgbClr val="464646"/>
                </a:solidFill>
                <a:latin typeface="Roboto" panose="02000000000000000000" pitchFamily="2" charset="0"/>
                <a:ea typeface="Roboto" panose="02000000000000000000" pitchFamily="2" charset="0"/>
                <a:cs typeface="Roboto" panose="02000000000000000000" pitchFamily="2" charset="0"/>
              </a:rPr>
              <a:t>NN5 4FR</a:t>
            </a:r>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algn="just" rtl="0" fontAlgn="base"/>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Landlord: </a:t>
            </a:r>
            <a:r>
              <a:rPr lang="en-GB" sz="2000" b="1">
                <a:solidFill>
                  <a:srgbClr val="000000"/>
                </a:solidFill>
                <a:latin typeface="Roboto" panose="02000000000000000000" pitchFamily="2" charset="0"/>
                <a:ea typeface="Roboto" panose="02000000000000000000" pitchFamily="2" charset="0"/>
                <a:cs typeface="Roboto" panose="02000000000000000000" pitchFamily="2" charset="0"/>
              </a:rPr>
              <a:t>Housing 21</a:t>
            </a:r>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GB" sz="2000">
              <a:latin typeface="Roboto" panose="02000000000000000000" pitchFamily="2" charset="0"/>
              <a:ea typeface="Roboto" panose="02000000000000000000" pitchFamily="2" charset="0"/>
              <a:cs typeface="Roboto" panose="02000000000000000000" pitchFamily="2" charset="0"/>
            </a:endParaRP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77 self-contained 1 and 2 bedroom apartments for over 55s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24 hour emergency alarm response service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24/7 On-site services and support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Access to affordable rent for all </a:t>
            </a:r>
          </a:p>
          <a:p>
            <a:pPr algn="just" rtl="0" fontAlgn="base"/>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Housing 21</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housing Management</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is responsible for the day to day running and maintenance of the scheme. </a:t>
            </a:r>
          </a:p>
          <a:p>
            <a:pPr algn="l"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Number of weekly hours currently commissioned is 401.5 (26 customers)</a:t>
            </a:r>
          </a:p>
        </p:txBody>
      </p:sp>
    </p:spTree>
    <p:extLst>
      <p:ext uri="{BB962C8B-B14F-4D97-AF65-F5344CB8AC3E}">
        <p14:creationId xmlns:p14="http://schemas.microsoft.com/office/powerpoint/2010/main" val="229568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F2E3EAA2-6926-4F12-A0FA-562D49C0D445}"/>
              </a:ext>
              <a:ext uri="{C183D7F6-B498-43B3-948B-1728B52AA6E4}">
                <adec:decorative xmlns:adec="http://schemas.microsoft.com/office/drawing/2017/decorative" val="1"/>
              </a:ext>
            </a:extLst>
          </p:cNvPr>
          <p:cNvSpPr txBox="1">
            <a:spLocks/>
          </p:cNvSpPr>
          <p:nvPr/>
        </p:nvSpPr>
        <p:spPr>
          <a:xfrm>
            <a:off x="424543" y="1139638"/>
            <a:ext cx="8796139" cy="3080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600"/>
              </a:spcBef>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a:extLst>
              <a:ext uri="{C183D7F6-B498-43B3-948B-1728B52AA6E4}">
                <adec:decorative xmlns:adec="http://schemas.microsoft.com/office/drawing/2017/decorative" val="1"/>
              </a:ext>
            </a:extLst>
          </p:cNvPr>
          <p:cNvSpPr/>
          <p:nvPr/>
        </p:nvSpPr>
        <p:spPr>
          <a:xfrm>
            <a:off x="2809702" y="-21896"/>
            <a:ext cx="9509760" cy="8312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descr="What this briefing is about">
            <a:extLst>
              <a:ext uri="{FF2B5EF4-FFF2-40B4-BE49-F238E27FC236}">
                <a16:creationId xmlns:a16="http://schemas.microsoft.com/office/drawing/2014/main" id="{186F4C1E-4980-4053-962B-736D32235737}"/>
              </a:ext>
            </a:extLst>
          </p:cNvPr>
          <p:cNvSpPr txBox="1">
            <a:spLocks noGrp="1"/>
          </p:cNvSpPr>
          <p:nvPr>
            <p:ph type="title" idx="4294967295"/>
          </p:nvPr>
        </p:nvSpPr>
        <p:spPr>
          <a:xfrm>
            <a:off x="3035300" y="70338"/>
            <a:ext cx="91566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i="0">
                <a:solidFill>
                  <a:srgbClr val="000000"/>
                </a:solidFill>
                <a:effectLst/>
                <a:latin typeface="Roboto" panose="02000000000000000000" pitchFamily="2" charset="0"/>
              </a:rPr>
              <a:t>Current Provision – St </a:t>
            </a:r>
            <a:r>
              <a:rPr lang="en-GB" sz="4000" b="1" i="0" err="1">
                <a:solidFill>
                  <a:srgbClr val="000000"/>
                </a:solidFill>
                <a:effectLst/>
                <a:latin typeface="Roboto" panose="02000000000000000000" pitchFamily="2" charset="0"/>
              </a:rPr>
              <a:t>Crispins</a:t>
            </a:r>
            <a:endParaRPr kumimoji="0" lang="en-GB" sz="4000" b="1"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alt=&quot;&quot;">
            <a:extLst>
              <a:ext uri="{FF2B5EF4-FFF2-40B4-BE49-F238E27FC236}">
                <a16:creationId xmlns:a16="http://schemas.microsoft.com/office/drawing/2014/main" id="{16B60B6C-EA69-344A-8CC9-82BC9110922F}"/>
              </a:ext>
            </a:extLst>
          </p:cNvPr>
          <p:cNvPicPr>
            <a:picLocks noChangeAspect="1"/>
          </p:cNvPicPr>
          <p:nvPr/>
        </p:nvPicPr>
        <p:blipFill rotWithShape="1">
          <a:blip r:embed="rId3"/>
          <a:srcRect l="3485" r="80967" b="84584"/>
          <a:stretch/>
        </p:blipFill>
        <p:spPr>
          <a:xfrm>
            <a:off x="424543" y="-9808"/>
            <a:ext cx="1894114" cy="1057212"/>
          </a:xfrm>
          <a:prstGeom prst="rect">
            <a:avLst/>
          </a:prstGeom>
        </p:spPr>
      </p:pic>
      <p:sp>
        <p:nvSpPr>
          <p:cNvPr id="12" name="Rounded Rectangle 11" descr="alt=&quot;&quot;"/>
          <p:cNvSpPr/>
          <p:nvPr/>
        </p:nvSpPr>
        <p:spPr>
          <a:xfrm>
            <a:off x="-66500" y="6450676"/>
            <a:ext cx="4023360" cy="407324"/>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descr="To provide you with further information about:&#10;&#10;Our Future Ways of Working approach&#10;Office optimisation and rationalisation – why we are currently reviewing our properties&#10;The first phase of our review and future plans for Daventry&#10;Next steps and the opportunity for you to &#10;ask questions&#10;"/>
          <p:cNvSpPr txBox="1"/>
          <p:nvPr/>
        </p:nvSpPr>
        <p:spPr>
          <a:xfrm>
            <a:off x="608951" y="1377665"/>
            <a:ext cx="10685340" cy="5324535"/>
          </a:xfrm>
          <a:prstGeom prst="rect">
            <a:avLst/>
          </a:prstGeom>
          <a:noFill/>
        </p:spPr>
        <p:txBody>
          <a:bodyPr wrap="square" lIns="91440" tIns="45720" rIns="91440" bIns="45720" rtlCol="0" anchor="t">
            <a:spAutoFit/>
          </a:bodyPr>
          <a:lstStyle/>
          <a:p>
            <a:pPr algn="just" rtl="0" fontAlgn="base"/>
            <a:r>
              <a:rPr lang="en-GB" sz="2000" b="1">
                <a:solidFill>
                  <a:srgbClr val="000000"/>
                </a:solidFill>
                <a:latin typeface="Roboto" panose="02000000000000000000" pitchFamily="2" charset="0"/>
                <a:ea typeface="Roboto" panose="02000000000000000000" pitchFamily="2" charset="0"/>
                <a:cs typeface="Roboto" panose="02000000000000000000" pitchFamily="2" charset="0"/>
              </a:rPr>
              <a:t>Scheme - 3</a:t>
            </a:r>
          </a:p>
          <a:p>
            <a:pPr algn="just" rtl="0" fontAlgn="base"/>
            <a:endPar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St Crispin’s Retirement Village : </a:t>
            </a:r>
            <a:r>
              <a:rPr lang="en-GB" sz="2000">
                <a:solidFill>
                  <a:srgbClr val="464646"/>
                </a:solidFill>
                <a:latin typeface="Roboto" panose="02000000000000000000" pitchFamily="2" charset="0"/>
                <a:ea typeface="Roboto" panose="02000000000000000000" pitchFamily="2" charset="0"/>
                <a:cs typeface="Roboto" panose="02000000000000000000" pitchFamily="2" charset="0"/>
              </a:rPr>
              <a:t>Upton</a:t>
            </a:r>
            <a:r>
              <a:rPr lang="en-GB" sz="2000" b="0" i="0">
                <a:solidFill>
                  <a:srgbClr val="464646"/>
                </a:solidFill>
                <a:effectLst/>
                <a:latin typeface="Roboto" panose="02000000000000000000" pitchFamily="2" charset="0"/>
                <a:ea typeface="Roboto" panose="02000000000000000000" pitchFamily="2" charset="0"/>
                <a:cs typeface="Roboto" panose="02000000000000000000" pitchFamily="2" charset="0"/>
              </a:rPr>
              <a:t>, Northampton, Northamptonshire, </a:t>
            </a:r>
            <a:r>
              <a:rPr lang="en-GB" sz="2000">
                <a:solidFill>
                  <a:srgbClr val="464646"/>
                </a:solidFill>
                <a:latin typeface="Roboto" panose="02000000000000000000" pitchFamily="2" charset="0"/>
                <a:ea typeface="Roboto" panose="02000000000000000000" pitchFamily="2" charset="0"/>
                <a:cs typeface="Roboto" panose="02000000000000000000" pitchFamily="2" charset="0"/>
              </a:rPr>
              <a:t>NN5 4RA</a:t>
            </a:r>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just"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algn="just" rtl="0" fontAlgn="base"/>
            <a:r>
              <a:rPr lang="en-GB" sz="2000" b="1" i="0">
                <a:solidFill>
                  <a:srgbClr val="000000"/>
                </a:solidFill>
                <a:effectLst/>
                <a:latin typeface="Roboto" panose="02000000000000000000" pitchFamily="2" charset="0"/>
                <a:ea typeface="Roboto" panose="02000000000000000000" pitchFamily="2" charset="0"/>
                <a:cs typeface="Roboto" panose="02000000000000000000" pitchFamily="2" charset="0"/>
              </a:rPr>
              <a:t>Landlord: Midland Heart</a:t>
            </a:r>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GB" sz="2000">
              <a:latin typeface="Roboto" panose="02000000000000000000" pitchFamily="2" charset="0"/>
              <a:ea typeface="Roboto" panose="02000000000000000000" pitchFamily="2" charset="0"/>
              <a:cs typeface="Roboto" panose="02000000000000000000" pitchFamily="2" charset="0"/>
            </a:endParaRP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270 self-contained 1- and 2-bedroom apartments and bungalows for over 55s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24-hour emergency alarm response service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24/7 On-site services and support </a:t>
            </a:r>
          </a:p>
          <a:p>
            <a:pPr fontAlgn="base"/>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Access to affordable rent for all </a:t>
            </a:r>
          </a:p>
          <a:p>
            <a:pPr algn="just" rtl="0" fontAlgn="base"/>
            <a:endPar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Midland Heart </a:t>
            </a:r>
            <a:r>
              <a:rPr lang="en-GB" sz="2000">
                <a:solidFill>
                  <a:srgbClr val="000000"/>
                </a:solidFill>
                <a:latin typeface="Roboto" panose="02000000000000000000" pitchFamily="2" charset="0"/>
                <a:ea typeface="Roboto" panose="02000000000000000000" pitchFamily="2" charset="0"/>
                <a:cs typeface="Roboto" panose="02000000000000000000" pitchFamily="2" charset="0"/>
              </a:rPr>
              <a:t>housing Management </a:t>
            </a:r>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is responsible for the day to day running and maintenance of the scheme.</a:t>
            </a:r>
          </a:p>
          <a:p>
            <a:pPr algn="l" rtl="0" fontAlgn="base"/>
            <a:r>
              <a:rPr lang="en-GB" sz="2000" b="0" i="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GB" sz="2000">
                <a:latin typeface="Roboto" panose="02000000000000000000" pitchFamily="2" charset="0"/>
                <a:ea typeface="Roboto" panose="02000000000000000000" pitchFamily="2" charset="0"/>
                <a:cs typeface="Roboto" panose="02000000000000000000" pitchFamily="2" charset="0"/>
              </a:rPr>
              <a:t>Number of weekly hours currently commissioned is 174 (11 Customers)</a:t>
            </a:r>
          </a:p>
          <a:p>
            <a:pPr algn="l" rtl="0" fontAlgn="base"/>
            <a:endParaRPr lang="en-US" sz="2000" b="0" i="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rtl="0" fontAlgn="base"/>
            <a:endParaRPr lang="en-US" sz="20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504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lt=&quot;&quot;"/>
          <p:cNvSpPr>
            <a:spLocks noGrp="1"/>
          </p:cNvSpPr>
          <p:nvPr>
            <p:ph type="body" sz="quarter" idx="10"/>
          </p:nvPr>
        </p:nvSpPr>
        <p:spPr>
          <a:xfrm>
            <a:off x="1449357" y="164248"/>
            <a:ext cx="6896100" cy="658812"/>
          </a:xfrm>
        </p:spPr>
        <p:txBody>
          <a:bodyPr>
            <a:normAutofit/>
          </a:bodyPr>
          <a:lstStyle/>
          <a:p>
            <a:r>
              <a:rPr lang="en-GB">
                <a:solidFill>
                  <a:schemeClr val="bg1"/>
                </a:solidFill>
              </a:rPr>
              <a:t>Budget update…</a:t>
            </a:r>
          </a:p>
        </p:txBody>
      </p:sp>
      <p:sp>
        <p:nvSpPr>
          <p:cNvPr id="4" name="Rounded Rectangle 3">
            <a:extLst>
              <a:ext uri="{C183D7F6-B498-43B3-948B-1728B52AA6E4}">
                <adec:decorative xmlns:adec="http://schemas.microsoft.com/office/drawing/2017/decorative" val="1"/>
              </a:ext>
            </a:extLst>
          </p:cNvPr>
          <p:cNvSpPr/>
          <p:nvPr/>
        </p:nvSpPr>
        <p:spPr>
          <a:xfrm>
            <a:off x="2720340" y="-91440"/>
            <a:ext cx="9509760" cy="1042051"/>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tx1"/>
                </a:solidFill>
                <a:latin typeface="Roboto" panose="02000000000000000000" pitchFamily="2" charset="0"/>
                <a:ea typeface="Roboto" panose="02000000000000000000" pitchFamily="2" charset="0"/>
                <a:cs typeface="Roboto" panose="02000000000000000000" pitchFamily="2" charset="0"/>
              </a:rPr>
              <a:t>Feedback and Engagement</a:t>
            </a:r>
            <a:endParaRPr lang="en-GB" sz="40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Rounded Rectangle 5" descr="alt=&quot;&quot;"/>
          <p:cNvSpPr/>
          <p:nvPr/>
        </p:nvSpPr>
        <p:spPr>
          <a:xfrm>
            <a:off x="-66500" y="6450676"/>
            <a:ext cx="4023360" cy="407324"/>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4DFF2B-6400-DFB5-5B03-215CA8093F66}"/>
              </a:ext>
            </a:extLst>
          </p:cNvPr>
          <p:cNvSpPr txBox="1"/>
          <p:nvPr/>
        </p:nvSpPr>
        <p:spPr>
          <a:xfrm>
            <a:off x="637674" y="780161"/>
            <a:ext cx="10840452" cy="6001643"/>
          </a:xfrm>
          <a:prstGeom prst="rect">
            <a:avLst/>
          </a:prstGeom>
          <a:noFill/>
        </p:spPr>
        <p:txBody>
          <a:bodyPr wrap="square" lIns="91440" tIns="45720" rIns="91440" bIns="45720" anchor="t">
            <a:spAutoFit/>
          </a:bodyPr>
          <a:lstStyle/>
          <a:p>
            <a:pPr marL="285750" indent="-285750" algn="just" fontAlgn="base">
              <a:buFont typeface="Arial" panose="020B0604020202020204" pitchFamily="34" charset="0"/>
              <a:buChar char="•"/>
            </a:pPr>
            <a:endParaRPr lang="en-GB" sz="2400">
              <a:solidFill>
                <a:srgbClr val="000000"/>
              </a:solidFill>
              <a:latin typeface="Tahoma"/>
              <a:ea typeface="Tahoma"/>
              <a:cs typeface="Tahoma"/>
            </a:endParaRPr>
          </a:p>
          <a:p>
            <a:pPr marL="285750" indent="-285750" algn="just" fontAlgn="base">
              <a:buFont typeface="Arial" panose="020B0604020202020204" pitchFamily="34" charset="0"/>
              <a:buChar char="•"/>
            </a:pPr>
            <a:r>
              <a:rPr lang="en-GB" sz="2000" dirty="0">
                <a:solidFill>
                  <a:srgbClr val="000000"/>
                </a:solidFill>
                <a:latin typeface="Roboto"/>
                <a:ea typeface="Roboto"/>
                <a:cs typeface="Roboto"/>
              </a:rPr>
              <a:t>Engagement undertaken to date:</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Benchmarking </a:t>
            </a:r>
          </a:p>
          <a:p>
            <a:pPr marL="742950" lvl="1" indent="-285750" algn="just">
              <a:buFont typeface="Courier New" panose="020B0604020202020204" pitchFamily="34" charset="0"/>
              <a:buChar char="o"/>
            </a:pPr>
            <a:r>
              <a:rPr lang="en-GB" sz="2000">
                <a:solidFill>
                  <a:srgbClr val="000000"/>
                </a:solidFill>
                <a:latin typeface="Roboto"/>
                <a:ea typeface="Roboto"/>
                <a:cs typeface="Roboto"/>
              </a:rPr>
              <a:t>Resident's</a:t>
            </a:r>
            <a:r>
              <a:rPr lang="en-GB" sz="2000" dirty="0">
                <a:solidFill>
                  <a:srgbClr val="000000"/>
                </a:solidFill>
                <a:latin typeface="Roboto"/>
                <a:ea typeface="Roboto"/>
                <a:cs typeface="Roboto"/>
              </a:rPr>
              <a:t> surveys</a:t>
            </a:r>
            <a:endParaRPr lang="en-GB" sz="2000" i="0" dirty="0">
              <a:solidFill>
                <a:srgbClr val="000000"/>
              </a:solidFill>
              <a:effectLst/>
              <a:latin typeface="Roboto"/>
              <a:ea typeface="Roboto"/>
              <a:cs typeface="Roboto"/>
            </a:endParaRP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Residents &amp; carers meetings</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External Stakeholders </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Internal stakeholders </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Provider engagement</a:t>
            </a:r>
            <a:endParaRPr lang="en-GB" sz="2000" b="0" i="0" dirty="0">
              <a:solidFill>
                <a:srgbClr val="000000"/>
              </a:solidFill>
              <a:effectLst/>
              <a:latin typeface="Roboto"/>
              <a:ea typeface="Roboto"/>
              <a:cs typeface="Roboto"/>
            </a:endParaRPr>
          </a:p>
          <a:p>
            <a:pPr marL="285750" indent="-285750" algn="just" fontAlgn="base">
              <a:buFont typeface="Arial" panose="020B0604020202020204" pitchFamily="34" charset="0"/>
              <a:buChar char="•"/>
            </a:pPr>
            <a:r>
              <a:rPr lang="en-GB" sz="2000" dirty="0">
                <a:solidFill>
                  <a:srgbClr val="000000"/>
                </a:solidFill>
                <a:latin typeface="Roboto"/>
                <a:ea typeface="Roboto"/>
                <a:cs typeface="Roboto"/>
              </a:rPr>
              <a:t>Feedback themes:</a:t>
            </a:r>
            <a:endParaRPr lang="en-GB" sz="2000" i="1" dirty="0">
              <a:solidFill>
                <a:srgbClr val="000000"/>
              </a:solidFill>
              <a:latin typeface="Roboto"/>
              <a:ea typeface="Roboto"/>
              <a:cs typeface="Roboto"/>
            </a:endParaRPr>
          </a:p>
          <a:p>
            <a:pPr marL="742950" lvl="1" indent="-285750" algn="just">
              <a:buFont typeface="Courier New" panose="020B0604020202020204" pitchFamily="34" charset="0"/>
              <a:buChar char="o"/>
            </a:pPr>
            <a:r>
              <a:rPr lang="en-GB" sz="2000" i="1" dirty="0">
                <a:solidFill>
                  <a:srgbClr val="000000"/>
                </a:solidFill>
                <a:latin typeface="Roboto"/>
                <a:ea typeface="Roboto"/>
                <a:cs typeface="Roboto"/>
              </a:rPr>
              <a:t>Home for life</a:t>
            </a:r>
            <a:endParaRPr lang="en-GB" sz="2000" b="0" i="1" dirty="0">
              <a:solidFill>
                <a:srgbClr val="000000"/>
              </a:solidFill>
              <a:effectLst/>
              <a:latin typeface="Roboto"/>
              <a:ea typeface="Roboto"/>
              <a:cs typeface="Roboto"/>
            </a:endParaRPr>
          </a:p>
          <a:p>
            <a:pPr marL="742950" lvl="1" indent="-285750" algn="just">
              <a:buFont typeface="Courier New" panose="020B0604020202020204" pitchFamily="34" charset="0"/>
              <a:buChar char="o"/>
            </a:pPr>
            <a:r>
              <a:rPr lang="en-GB" sz="2000" b="0" i="1" dirty="0">
                <a:solidFill>
                  <a:srgbClr val="000000"/>
                </a:solidFill>
                <a:effectLst/>
                <a:latin typeface="Roboto"/>
                <a:ea typeface="Roboto"/>
                <a:cs typeface="Roboto"/>
              </a:rPr>
              <a:t>Safety</a:t>
            </a:r>
          </a:p>
          <a:p>
            <a:pPr marL="742950" lvl="1" indent="-285750" algn="just">
              <a:buFont typeface="Courier New" panose="020B0604020202020204" pitchFamily="34" charset="0"/>
              <a:buChar char="o"/>
            </a:pPr>
            <a:r>
              <a:rPr lang="en-GB" sz="2000" i="1" dirty="0">
                <a:solidFill>
                  <a:srgbClr val="000000"/>
                </a:solidFill>
                <a:latin typeface="Roboto"/>
                <a:ea typeface="Roboto"/>
                <a:cs typeface="Roboto"/>
              </a:rPr>
              <a:t>Independence/ having own space/ live my own life</a:t>
            </a:r>
          </a:p>
          <a:p>
            <a:pPr marL="742950" lvl="1" indent="-285750" algn="just">
              <a:buFont typeface="Courier New" panose="020B0604020202020204" pitchFamily="34" charset="0"/>
              <a:buChar char="o"/>
            </a:pPr>
            <a:r>
              <a:rPr lang="en-GB" sz="2000" i="1" dirty="0">
                <a:solidFill>
                  <a:srgbClr val="000000"/>
                </a:solidFill>
                <a:latin typeface="Roboto"/>
                <a:ea typeface="Roboto"/>
                <a:cs typeface="Roboto"/>
              </a:rPr>
              <a:t>Social interaction/activities</a:t>
            </a:r>
          </a:p>
          <a:p>
            <a:pPr marL="742950" lvl="1" indent="-285750" algn="just">
              <a:buFont typeface="Courier New" panose="020B0604020202020204" pitchFamily="34" charset="0"/>
              <a:buChar char="o"/>
            </a:pPr>
            <a:r>
              <a:rPr lang="en-GB" sz="2000" b="0" i="1" dirty="0">
                <a:solidFill>
                  <a:srgbClr val="000000"/>
                </a:solidFill>
                <a:effectLst/>
                <a:latin typeface="Roboto"/>
                <a:ea typeface="Roboto"/>
                <a:cs typeface="Roboto"/>
              </a:rPr>
              <a:t>Peace of mind knowing someone is able to help when needed</a:t>
            </a:r>
          </a:p>
          <a:p>
            <a:pPr marL="742950" lvl="1" indent="-285750" algn="just">
              <a:buFont typeface="Courier New" panose="020B0604020202020204" pitchFamily="34" charset="0"/>
              <a:buChar char="o"/>
            </a:pPr>
            <a:r>
              <a:rPr lang="en-GB" sz="2000" dirty="0">
                <a:latin typeface="Roboto"/>
                <a:ea typeface="Roboto"/>
                <a:cs typeface="Roboto"/>
              </a:rPr>
              <a:t>Provides assurance to family and friends</a:t>
            </a:r>
            <a:endParaRPr lang="en-GB" sz="2000" dirty="0">
              <a:solidFill>
                <a:srgbClr val="000000"/>
              </a:solidFill>
              <a:latin typeface="Roboto"/>
              <a:ea typeface="Roboto"/>
              <a:cs typeface="Roboto"/>
            </a:endParaRP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Identified need for improved training </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Continuity of staff/staff availability</a:t>
            </a:r>
          </a:p>
          <a:p>
            <a:pPr marL="742950" lvl="1" indent="-285750" algn="just">
              <a:buFont typeface="Courier New" panose="020B0604020202020204" pitchFamily="34" charset="0"/>
              <a:buChar char="o"/>
            </a:pPr>
            <a:r>
              <a:rPr lang="en-GB" sz="2000" dirty="0">
                <a:solidFill>
                  <a:srgbClr val="000000"/>
                </a:solidFill>
                <a:latin typeface="Roboto"/>
                <a:ea typeface="Roboto"/>
                <a:cs typeface="Roboto"/>
              </a:rPr>
              <a:t>Communication</a:t>
            </a:r>
          </a:p>
          <a:p>
            <a:pPr marL="742950" lvl="1" indent="-285750" algn="just">
              <a:buFont typeface="Courier New" panose="020B0604020202020204" pitchFamily="34" charset="0"/>
              <a:buChar char="o"/>
            </a:pPr>
            <a:endParaRPr lang="en-GB" sz="200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47212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4a8f429-b378-4434-a120-1937cc8b0f91">
      <UserInfo>
        <DisplayName>Stephanie Hopton</DisplayName>
        <AccountId>998</AccountId>
        <AccountType/>
      </UserInfo>
      <UserInfo>
        <DisplayName>Debbie Thunder</DisplayName>
        <AccountId>1961</AccountId>
        <AccountType/>
      </UserInfo>
    </SharedWithUsers>
    <lcf76f155ced4ddcb4097134ff3c332f xmlns="ee252f63-3c86-4835-afb5-af9495077413">
      <Terms xmlns="http://schemas.microsoft.com/office/infopath/2007/PartnerControls"/>
    </lcf76f155ced4ddcb4097134ff3c332f>
    <TaxCatchAll xmlns="64a8f429-b378-4434-a120-1937cc8b0f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6FBEA72EBE6F4982DAA6CE1863C725" ma:contentTypeVersion="13" ma:contentTypeDescription="Create a new document." ma:contentTypeScope="" ma:versionID="266c796ccdeece30c9422a4a1146007a">
  <xsd:schema xmlns:xsd="http://www.w3.org/2001/XMLSchema" xmlns:xs="http://www.w3.org/2001/XMLSchema" xmlns:p="http://schemas.microsoft.com/office/2006/metadata/properties" xmlns:ns2="ee252f63-3c86-4835-afb5-af9495077413" xmlns:ns3="64a8f429-b378-4434-a120-1937cc8b0f91" targetNamespace="http://schemas.microsoft.com/office/2006/metadata/properties" ma:root="true" ma:fieldsID="3dc7f9ec3d0741eeb006c0a0c153e7c3" ns2:_="" ns3:_="">
    <xsd:import namespace="ee252f63-3c86-4835-afb5-af9495077413"/>
    <xsd:import namespace="64a8f429-b378-4434-a120-1937cc8b0f9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252f63-3c86-4835-afb5-af94950774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89f0a35-525e-477e-9923-e3b749442c0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a8f429-b378-4434-a120-1937cc8b0f9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915a4de-40ac-4569-b974-51f51c04ba3b}" ma:internalName="TaxCatchAll" ma:showField="CatchAllData" ma:web="64a8f429-b378-4434-a120-1937cc8b0f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8B84DD-43A9-4614-BBB3-E3FD01F20E6C}">
  <ds:schemaRefs>
    <ds:schemaRef ds:uri="http://schemas.microsoft.com/sharepoint/v3/contenttype/forms"/>
  </ds:schemaRefs>
</ds:datastoreItem>
</file>

<file path=customXml/itemProps2.xml><?xml version="1.0" encoding="utf-8"?>
<ds:datastoreItem xmlns:ds="http://schemas.openxmlformats.org/officeDocument/2006/customXml" ds:itemID="{560E3600-D3F7-4234-83D9-CD5EB9A0CAFF}">
  <ds:schemaRefs>
    <ds:schemaRef ds:uri="64a8f429-b378-4434-a120-1937cc8b0f91"/>
    <ds:schemaRef ds:uri="ee252f63-3c86-4835-afb5-af94950774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844E44-995D-4B1D-A730-68ED932762E3}">
  <ds:schemaRefs>
    <ds:schemaRef ds:uri="64a8f429-b378-4434-a120-1937cc8b0f91"/>
    <ds:schemaRef ds:uri="ee252f63-3c86-4835-afb5-af94950774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Widescreen</PresentationFormat>
  <Paragraphs>191</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Courier New</vt:lpstr>
      <vt:lpstr>Roboto</vt:lpstr>
      <vt:lpstr>Tahoma</vt:lpstr>
      <vt:lpstr>Office Theme</vt:lpstr>
      <vt:lpstr>1_Office Theme</vt:lpstr>
      <vt:lpstr>Extra Care Recommissioning Project (ECRP) </vt:lpstr>
      <vt:lpstr>Introduction and Welcome</vt:lpstr>
      <vt:lpstr>PowerPoint Presentation</vt:lpstr>
      <vt:lpstr>What are we not discussing (and why)….</vt:lpstr>
      <vt:lpstr>Current Demand</vt:lpstr>
      <vt:lpstr>PowerPoint Presentation</vt:lpstr>
      <vt:lpstr>Current Provision - Foxfields </vt:lpstr>
      <vt:lpstr>Current Provision – St Crispins</vt:lpstr>
      <vt:lpstr>PowerPoint Presentation</vt:lpstr>
      <vt:lpstr>Proposed Model</vt:lpstr>
      <vt:lpstr>Indicative Timelines …. </vt:lpstr>
      <vt:lpstr>PowerPoint Presentation</vt:lpstr>
      <vt:lpstr>How do you Tender….</vt:lpstr>
      <vt:lpstr>Procurement Process</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Mateusz Kantowski</dc:creator>
  <cp:lastModifiedBy>Jason Shanks</cp:lastModifiedBy>
  <cp:revision>60</cp:revision>
  <cp:lastPrinted>2024-01-30T11:47:03Z</cp:lastPrinted>
  <dcterms:created xsi:type="dcterms:W3CDTF">2021-02-11T16:35:13Z</dcterms:created>
  <dcterms:modified xsi:type="dcterms:W3CDTF">2024-02-01T09:47:42Z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6ec094-42b0-4a3f-84e1-779791d08481_Enabled">
    <vt:lpwstr>true</vt:lpwstr>
  </property>
  <property fmtid="{D5CDD505-2E9C-101B-9397-08002B2CF9AE}" pid="3" name="MSIP_Label_de6ec094-42b0-4a3f-84e1-779791d08481_SetDate">
    <vt:lpwstr>2021-02-11T16:35:36Z</vt:lpwstr>
  </property>
  <property fmtid="{D5CDD505-2E9C-101B-9397-08002B2CF9AE}" pid="4" name="MSIP_Label_de6ec094-42b0-4a3f-84e1-779791d08481_Method">
    <vt:lpwstr>Standard</vt:lpwstr>
  </property>
  <property fmtid="{D5CDD505-2E9C-101B-9397-08002B2CF9AE}" pid="5" name="MSIP_Label_de6ec094-42b0-4a3f-84e1-779791d08481_Name">
    <vt:lpwstr>OFFICAL - Public</vt:lpwstr>
  </property>
  <property fmtid="{D5CDD505-2E9C-101B-9397-08002B2CF9AE}" pid="6" name="MSIP_Label_de6ec094-42b0-4a3f-84e1-779791d08481_SiteId">
    <vt:lpwstr>e29c0ef9-9a07-4b02-b98b-7b2d8a78d737</vt:lpwstr>
  </property>
  <property fmtid="{D5CDD505-2E9C-101B-9397-08002B2CF9AE}" pid="7" name="MSIP_Label_de6ec094-42b0-4a3f-84e1-779791d08481_ActionId">
    <vt:lpwstr>5210e4a7-63ee-49d2-9e52-00f794dde88d</vt:lpwstr>
  </property>
  <property fmtid="{D5CDD505-2E9C-101B-9397-08002B2CF9AE}" pid="8" name="MSIP_Label_de6ec094-42b0-4a3f-84e1-779791d08481_ContentBits">
    <vt:lpwstr>0</vt:lpwstr>
  </property>
  <property fmtid="{D5CDD505-2E9C-101B-9397-08002B2CF9AE}" pid="9" name="ContentTypeId">
    <vt:lpwstr>0x010100D76FBEA72EBE6F4982DAA6CE1863C725</vt:lpwstr>
  </property>
  <property fmtid="{D5CDD505-2E9C-101B-9397-08002B2CF9AE}" pid="10" name="MSIP_Label_cc5cf3e9-e8fc-4e4f-869e-f25a19fdd432_Enabled">
    <vt:lpwstr>true</vt:lpwstr>
  </property>
  <property fmtid="{D5CDD505-2E9C-101B-9397-08002B2CF9AE}" pid="11" name="MSIP_Label_cc5cf3e9-e8fc-4e4f-869e-f25a19fdd432_SetDate">
    <vt:lpwstr>2021-05-25T12:21:24Z</vt:lpwstr>
  </property>
  <property fmtid="{D5CDD505-2E9C-101B-9397-08002B2CF9AE}" pid="12" name="MSIP_Label_cc5cf3e9-e8fc-4e4f-869e-f25a19fdd432_Method">
    <vt:lpwstr>Standard</vt:lpwstr>
  </property>
  <property fmtid="{D5CDD505-2E9C-101B-9397-08002B2CF9AE}" pid="13" name="MSIP_Label_cc5cf3e9-e8fc-4e4f-869e-f25a19fdd432_Name">
    <vt:lpwstr>Official - Public</vt:lpwstr>
  </property>
  <property fmtid="{D5CDD505-2E9C-101B-9397-08002B2CF9AE}" pid="14" name="MSIP_Label_cc5cf3e9-e8fc-4e4f-869e-f25a19fdd432_SiteId">
    <vt:lpwstr>d96ab1f6-e660-4d50-9ecf-5a0af2121797</vt:lpwstr>
  </property>
  <property fmtid="{D5CDD505-2E9C-101B-9397-08002B2CF9AE}" pid="15" name="MSIP_Label_cc5cf3e9-e8fc-4e4f-869e-f25a19fdd432_ActionId">
    <vt:lpwstr>3c448d46-5128-430a-8c80-cc94bc4c1716</vt:lpwstr>
  </property>
  <property fmtid="{D5CDD505-2E9C-101B-9397-08002B2CF9AE}" pid="16" name="MSIP_Label_cc5cf3e9-e8fc-4e4f-869e-f25a19fdd432_ContentBits">
    <vt:lpwstr>0</vt:lpwstr>
  </property>
  <property fmtid="{D5CDD505-2E9C-101B-9397-08002B2CF9AE}" pid="17" name="MediaServiceImageTags">
    <vt:lpwstr/>
  </property>
</Properties>
</file>