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87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5769D6-4DD8-4D1E-BE15-332C487123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2806FD-6C1B-44CB-A019-DA1ACA5564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4E49-1400-46AD-B04D-3048C20F7A82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5D2FD-DBDB-4F63-9C01-700E433C65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41DD-6FE0-40AB-A63C-DAF4A2BC06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052A9-019B-422C-9D7D-61EDE8E1F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73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6DB8B-D848-453A-A62A-26E6D520A14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B5F06-31CF-40BA-A78F-B488B108C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94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3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903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8885-3244-4818-BE17-058BA4594657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C89-81D8-40AE-8378-FD141702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2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0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8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EE7E1-CC9A-4C78-836D-D5C0718E6BD5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88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Right Arrow 1">
            <a:extLst>
              <a:ext uri="{FF2B5EF4-FFF2-40B4-BE49-F238E27FC236}">
                <a16:creationId xmlns:a16="http://schemas.microsoft.com/office/drawing/2014/main" id="{B95BD0F7-F87F-44B7-AC2F-DE8DC6CF1489}"/>
              </a:ext>
            </a:extLst>
          </p:cNvPr>
          <p:cNvSpPr/>
          <p:nvPr/>
        </p:nvSpPr>
        <p:spPr>
          <a:xfrm>
            <a:off x="175841" y="133349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INPUTS</a:t>
            </a:r>
          </a:p>
        </p:txBody>
      </p: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88DC2637-0C83-4EE3-B368-9B732CEE12D3}"/>
              </a:ext>
            </a:extLst>
          </p:cNvPr>
          <p:cNvSpPr/>
          <p:nvPr/>
        </p:nvSpPr>
        <p:spPr>
          <a:xfrm>
            <a:off x="1883013" y="133346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ACTIVITIES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D9E0EE4E-FD5D-4B4D-B4AA-488154EBA09D}"/>
              </a:ext>
            </a:extLst>
          </p:cNvPr>
          <p:cNvSpPr/>
          <p:nvPr/>
        </p:nvSpPr>
        <p:spPr>
          <a:xfrm>
            <a:off x="3590186" y="133347"/>
            <a:ext cx="1661745" cy="56270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54BC7-258B-4C76-976C-8CCD029B2345}"/>
              </a:ext>
            </a:extLst>
          </p:cNvPr>
          <p:cNvSpPr/>
          <p:nvPr/>
        </p:nvSpPr>
        <p:spPr>
          <a:xfrm>
            <a:off x="7580440" y="133346"/>
            <a:ext cx="1194283" cy="562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IMPACT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F9C919-150C-43BE-8E41-9CE954018183}"/>
              </a:ext>
            </a:extLst>
          </p:cNvPr>
          <p:cNvSpPr/>
          <p:nvPr/>
        </p:nvSpPr>
        <p:spPr>
          <a:xfrm>
            <a:off x="175841" y="792771"/>
            <a:ext cx="1345221" cy="344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latin typeface="Foundry Form Sans" panose="02000503050000020004" pitchFamily="2" charset="0"/>
              </a:rPr>
              <a:t>Staffing (exact roles and numbers tbc)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Specialist mental health provision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Speech and Language Therapist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Mentoring and peer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Accommodation Support Worker x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ETE worker x1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Substance misuse x0.6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Service user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Youth Employment Coach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Business coaching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Young Women’s Key Worker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Foundry Form Sans" panose="02000503050000020004" pitchFamily="2" charset="0"/>
              </a:rPr>
              <a:t>Leaving Care Worker</a:t>
            </a:r>
          </a:p>
          <a:p>
            <a:pPr algn="ctr"/>
            <a:endParaRPr lang="en-GB" sz="1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794742-1680-452A-B5C5-DC61EB9BAB47}"/>
              </a:ext>
            </a:extLst>
          </p:cNvPr>
          <p:cNvSpPr/>
          <p:nvPr/>
        </p:nvSpPr>
        <p:spPr>
          <a:xfrm>
            <a:off x="192693" y="4312759"/>
            <a:ext cx="1345221" cy="466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Building refurbishment costs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C6E785-0583-4429-8BD8-A586A12EFB8E}"/>
              </a:ext>
            </a:extLst>
          </p:cNvPr>
          <p:cNvSpPr/>
          <p:nvPr/>
        </p:nvSpPr>
        <p:spPr>
          <a:xfrm>
            <a:off x="1882642" y="765001"/>
            <a:ext cx="1358416" cy="389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Specialist staff training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201143-01EA-4F71-9AFA-C48B8003F695}"/>
              </a:ext>
            </a:extLst>
          </p:cNvPr>
          <p:cNvSpPr/>
          <p:nvPr/>
        </p:nvSpPr>
        <p:spPr>
          <a:xfrm>
            <a:off x="130409" y="80969"/>
            <a:ext cx="1469791" cy="477568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AB4D86-6797-4A90-8B41-7DADA42505B5}"/>
              </a:ext>
            </a:extLst>
          </p:cNvPr>
          <p:cNvSpPr/>
          <p:nvPr/>
        </p:nvSpPr>
        <p:spPr>
          <a:xfrm>
            <a:off x="1870529" y="1215533"/>
            <a:ext cx="1345221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Identify needs of each young person (by either OASys or ASSET assessment)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CB842-2932-4936-817F-130D22201366}"/>
              </a:ext>
            </a:extLst>
          </p:cNvPr>
          <p:cNvSpPr/>
          <p:nvPr/>
        </p:nvSpPr>
        <p:spPr>
          <a:xfrm>
            <a:off x="1870529" y="1900133"/>
            <a:ext cx="1345221" cy="1080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Multi-agency panel meetings: identify young adults’ needs, formulate interventions and develop and monitor sentence plan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38FBA0-F531-416B-B55B-F1E414F1F0E6}"/>
              </a:ext>
            </a:extLst>
          </p:cNvPr>
          <p:cNvSpPr/>
          <p:nvPr/>
        </p:nvSpPr>
        <p:spPr>
          <a:xfrm>
            <a:off x="1882641" y="3054617"/>
            <a:ext cx="1345221" cy="4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Conduct Maturity Assessments to inform service delivery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175997-64B7-45B4-8227-88641FF6C16D}"/>
              </a:ext>
            </a:extLst>
          </p:cNvPr>
          <p:cNvSpPr/>
          <p:nvPr/>
        </p:nvSpPr>
        <p:spPr>
          <a:xfrm>
            <a:off x="1882641" y="3632311"/>
            <a:ext cx="1345221" cy="859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Develop housing pathways for young adults by building connections with local housing providers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4437A7-718F-4D61-A10B-E7DF5A27F39A}"/>
              </a:ext>
            </a:extLst>
          </p:cNvPr>
          <p:cNvSpPr/>
          <p:nvPr/>
        </p:nvSpPr>
        <p:spPr>
          <a:xfrm>
            <a:off x="1895837" y="5304074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Liaison with family in developing sentence plan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36D81E3-0FB0-4C3A-BF25-E972CD31FD8E}"/>
              </a:ext>
            </a:extLst>
          </p:cNvPr>
          <p:cNvSpPr/>
          <p:nvPr/>
        </p:nvSpPr>
        <p:spPr>
          <a:xfrm>
            <a:off x="3590185" y="764191"/>
            <a:ext cx="1345221" cy="542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Throughput (numbers referred, completed)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AA3F5A-3E79-4E67-B5C4-3FF7EEC807FB}"/>
              </a:ext>
            </a:extLst>
          </p:cNvPr>
          <p:cNvSpPr/>
          <p:nvPr/>
        </p:nvSpPr>
        <p:spPr>
          <a:xfrm>
            <a:off x="3596744" y="4000499"/>
            <a:ext cx="1345221" cy="605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frequency of contact between the team and young adults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7466F8-A398-4DCE-BA0B-3B1AE675B036}"/>
              </a:ext>
            </a:extLst>
          </p:cNvPr>
          <p:cNvSpPr/>
          <p:nvPr/>
        </p:nvSpPr>
        <p:spPr>
          <a:xfrm>
            <a:off x="7580440" y="794765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  <a:ea typeface="Calibri" panose="020F0502020204030204" pitchFamily="34" charset="0"/>
              </a:rPr>
              <a:t>Reducing offending of young adults in the CJS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F72804-6EA6-4884-9D6B-C4390A607D37}"/>
              </a:ext>
            </a:extLst>
          </p:cNvPr>
          <p:cNvSpPr/>
          <p:nvPr/>
        </p:nvSpPr>
        <p:spPr>
          <a:xfrm>
            <a:off x="3596747" y="5524676"/>
            <a:ext cx="1345221" cy="710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user satisfaction/quality of contact (measured by user surveys)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9ED628-F1A6-4762-9D95-F0FE1351966C}"/>
              </a:ext>
            </a:extLst>
          </p:cNvPr>
          <p:cNvSpPr/>
          <p:nvPr/>
        </p:nvSpPr>
        <p:spPr>
          <a:xfrm>
            <a:off x="3587959" y="1392095"/>
            <a:ext cx="1345221" cy="59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tailored interventions and services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8A2CA4-479B-4788-8423-A22D32BBD6D0}"/>
              </a:ext>
            </a:extLst>
          </p:cNvPr>
          <p:cNvSpPr/>
          <p:nvPr/>
        </p:nvSpPr>
        <p:spPr>
          <a:xfrm>
            <a:off x="3587958" y="2044848"/>
            <a:ext cx="1345221" cy="489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Appointments attended by service users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2C68CA-6913-4EAD-995E-BEA02BFE9597}"/>
              </a:ext>
            </a:extLst>
          </p:cNvPr>
          <p:cNvSpPr/>
          <p:nvPr/>
        </p:nvSpPr>
        <p:spPr>
          <a:xfrm>
            <a:off x="3596745" y="3255325"/>
            <a:ext cx="1345221" cy="6932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 in young adults’ engagement with probation and services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DB50F-885B-4FE6-9BEF-FC86D7EC96A4}"/>
              </a:ext>
            </a:extLst>
          </p:cNvPr>
          <p:cNvSpPr/>
          <p:nvPr/>
        </p:nvSpPr>
        <p:spPr>
          <a:xfrm>
            <a:off x="3596749" y="4657240"/>
            <a:ext cx="1345221" cy="804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Increased partnership working and collaboration (measured by staff surveys)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FC4711-9BAA-4F52-96F5-0CC3B19A79BD}"/>
              </a:ext>
            </a:extLst>
          </p:cNvPr>
          <p:cNvSpPr/>
          <p:nvPr/>
        </p:nvSpPr>
        <p:spPr>
          <a:xfrm>
            <a:off x="5293693" y="765656"/>
            <a:ext cx="183649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Reduced reoffending (frequency and severity)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75D3AC-4F66-4EED-B165-513D53898CC0}"/>
              </a:ext>
            </a:extLst>
          </p:cNvPr>
          <p:cNvSpPr/>
          <p:nvPr/>
        </p:nvSpPr>
        <p:spPr>
          <a:xfrm>
            <a:off x="5311649" y="1280836"/>
            <a:ext cx="1829166" cy="4513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Increased compliance with probation and fewer breaches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1A75C8-9930-4876-8439-2CB1B0AED715}"/>
              </a:ext>
            </a:extLst>
          </p:cNvPr>
          <p:cNvSpPr/>
          <p:nvPr/>
        </p:nvSpPr>
        <p:spPr>
          <a:xfrm>
            <a:off x="5311649" y="1821141"/>
            <a:ext cx="1829166" cy="77811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atin typeface="Foundry Form Sans" panose="02000503050000020004" pitchFamily="2" charset="0"/>
              </a:rPr>
              <a:t>Reduction in homelessness, rough sleeping and subsequent use of temporary accommodation by local authorities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5D847E6-E7D1-4ECF-AFD1-9031845F4752}"/>
              </a:ext>
            </a:extLst>
          </p:cNvPr>
          <p:cNvSpPr/>
          <p:nvPr/>
        </p:nvSpPr>
        <p:spPr>
          <a:xfrm>
            <a:off x="5299191" y="2694749"/>
            <a:ext cx="1836495" cy="8216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mental health and resilience [Improved mental health, thinking styles and attitudes measured by User and Staff Surveys]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C91861-261F-4220-A9BF-96ECCB9B9A89}"/>
              </a:ext>
            </a:extLst>
          </p:cNvPr>
          <p:cNvSpPr/>
          <p:nvPr/>
        </p:nvSpPr>
        <p:spPr>
          <a:xfrm>
            <a:off x="5299191" y="3587434"/>
            <a:ext cx="1854081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Health improvements including substance misuse desistance</a:t>
            </a:r>
            <a:endParaRPr lang="en-GB" sz="1000" i="1" dirty="0">
              <a:latin typeface="Foundry Form Sans" panose="02000503050000020004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3DC5F66-2CA9-473F-B2E2-F02B18D0E8E4}"/>
              </a:ext>
            </a:extLst>
          </p:cNvPr>
          <p:cNvSpPr/>
          <p:nvPr/>
        </p:nvSpPr>
        <p:spPr>
          <a:xfrm>
            <a:off x="5293693" y="4144668"/>
            <a:ext cx="1848234" cy="6187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support networks and improved positive personal relationships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E644C67-A908-4949-B416-7DE5D101F05A}"/>
              </a:ext>
            </a:extLst>
          </p:cNvPr>
          <p:cNvSpPr/>
          <p:nvPr/>
        </p:nvSpPr>
        <p:spPr>
          <a:xfrm>
            <a:off x="5293693" y="4856651"/>
            <a:ext cx="1851749" cy="57426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Increased employment rate, education attainment or employment related skills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9C2942D-6D75-4B9E-90F6-1193C688B188}"/>
              </a:ext>
            </a:extLst>
          </p:cNvPr>
          <p:cNvSpPr/>
          <p:nvPr/>
        </p:nvSpPr>
        <p:spPr>
          <a:xfrm>
            <a:off x="5293693" y="5529885"/>
            <a:ext cx="1829166" cy="6087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partnership working and information sharing between agencies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9C8863-CCDB-4286-9367-792DDF93334F}"/>
              </a:ext>
            </a:extLst>
          </p:cNvPr>
          <p:cNvSpPr/>
          <p:nvPr/>
        </p:nvSpPr>
        <p:spPr>
          <a:xfrm>
            <a:off x="5293693" y="6222699"/>
            <a:ext cx="1848234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thinking and behaviour skills, taking account of maturity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64C95F-5BB4-424D-A480-1D7464442FB1}"/>
              </a:ext>
            </a:extLst>
          </p:cNvPr>
          <p:cNvSpPr/>
          <p:nvPr/>
        </p:nvSpPr>
        <p:spPr>
          <a:xfrm>
            <a:off x="7580440" y="1503900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Safer communities </a:t>
            </a:r>
          </a:p>
        </p:txBody>
      </p:sp>
      <p:sp>
        <p:nvSpPr>
          <p:cNvPr id="50" name="Callout: Right Arrow 49">
            <a:extLst>
              <a:ext uri="{FF2B5EF4-FFF2-40B4-BE49-F238E27FC236}">
                <a16:creationId xmlns:a16="http://schemas.microsoft.com/office/drawing/2014/main" id="{69EE0A64-3195-4948-B79A-1FB65B2636EF}"/>
              </a:ext>
            </a:extLst>
          </p:cNvPr>
          <p:cNvSpPr/>
          <p:nvPr/>
        </p:nvSpPr>
        <p:spPr>
          <a:xfrm>
            <a:off x="5311649" y="132820"/>
            <a:ext cx="2196982" cy="562707"/>
          </a:xfrm>
          <a:prstGeom prst="rightArrowCallout">
            <a:avLst>
              <a:gd name="adj1" fmla="val 15625"/>
              <a:gd name="adj2" fmla="val 21875"/>
              <a:gd name="adj3" fmla="val 49185"/>
              <a:gd name="adj4" fmla="val 837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OUTCOMES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CC493BD-D3F5-48F4-BBE2-8676A42F1034}"/>
              </a:ext>
            </a:extLst>
          </p:cNvPr>
          <p:cNvSpPr/>
          <p:nvPr/>
        </p:nvSpPr>
        <p:spPr>
          <a:xfrm>
            <a:off x="1831351" y="74689"/>
            <a:ext cx="1469791" cy="653115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D990AB-0A58-4E1D-AEFA-E0F19D39CA0D}"/>
              </a:ext>
            </a:extLst>
          </p:cNvPr>
          <p:cNvSpPr/>
          <p:nvPr/>
        </p:nvSpPr>
        <p:spPr>
          <a:xfrm>
            <a:off x="3539989" y="77621"/>
            <a:ext cx="1469791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3D605A8-8AE8-4DB5-BE3F-E38394D98692}"/>
              </a:ext>
            </a:extLst>
          </p:cNvPr>
          <p:cNvSpPr/>
          <p:nvPr/>
        </p:nvSpPr>
        <p:spPr>
          <a:xfrm>
            <a:off x="5257420" y="89345"/>
            <a:ext cx="1943480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EC8AF2C-AFA0-4B55-BDD2-2ECC3735534B}"/>
              </a:ext>
            </a:extLst>
          </p:cNvPr>
          <p:cNvSpPr/>
          <p:nvPr/>
        </p:nvSpPr>
        <p:spPr>
          <a:xfrm>
            <a:off x="7525139" y="89344"/>
            <a:ext cx="1293545" cy="46532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70F4E24-D1E0-472E-8E80-D903B492429E}"/>
              </a:ext>
            </a:extLst>
          </p:cNvPr>
          <p:cNvSpPr/>
          <p:nvPr/>
        </p:nvSpPr>
        <p:spPr>
          <a:xfrm>
            <a:off x="1882642" y="4605725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Delivery of supervision, interventions and services 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07F891E4-7054-4D62-919B-A4DD265E6207}"/>
              </a:ext>
            </a:extLst>
          </p:cNvPr>
          <p:cNvSpPr txBox="1">
            <a:spLocks/>
          </p:cNvSpPr>
          <p:nvPr/>
        </p:nvSpPr>
        <p:spPr>
          <a:xfrm>
            <a:off x="7418893" y="5504637"/>
            <a:ext cx="1506035" cy="1214067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363E42"/>
                </a:solidFill>
                <a:effectLst/>
                <a:uLnTx/>
                <a:uFillTx/>
                <a:latin typeface="Foundry Form Sans"/>
                <a:ea typeface="+mn-ea"/>
                <a:cs typeface="+mn-cs"/>
              </a:rPr>
              <a:t>Transition to adulthood hub: logic model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C7BB505-BBC7-4B1C-9D3B-23020E9DC305}"/>
              </a:ext>
            </a:extLst>
          </p:cNvPr>
          <p:cNvSpPr/>
          <p:nvPr/>
        </p:nvSpPr>
        <p:spPr>
          <a:xfrm>
            <a:off x="3596747" y="6274364"/>
            <a:ext cx="1345221" cy="4593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More families feel engaged in services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D1B5349-F5E7-4363-9B67-1CED7E6790C2}"/>
              </a:ext>
            </a:extLst>
          </p:cNvPr>
          <p:cNvSpPr/>
          <p:nvPr/>
        </p:nvSpPr>
        <p:spPr>
          <a:xfrm>
            <a:off x="7570177" y="2207786"/>
            <a:ext cx="1185300" cy="82556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Better integrated and embedded support services for young adult offenders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B6F0240-EDF4-4902-9087-EB2158642A9C}"/>
              </a:ext>
            </a:extLst>
          </p:cNvPr>
          <p:cNvSpPr/>
          <p:nvPr/>
        </p:nvSpPr>
        <p:spPr>
          <a:xfrm>
            <a:off x="3597834" y="2603745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Reduction in assessed risk / risk severity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73B285C-0B0F-4001-B732-F8DDDA530E06}"/>
              </a:ext>
            </a:extLst>
          </p:cNvPr>
          <p:cNvSpPr/>
          <p:nvPr/>
        </p:nvSpPr>
        <p:spPr>
          <a:xfrm>
            <a:off x="1895837" y="5924628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Utilise and integrate community resources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0C3E908-80F1-43F6-AD9B-02145E93AC10}"/>
              </a:ext>
            </a:extLst>
          </p:cNvPr>
          <p:cNvSpPr/>
          <p:nvPr/>
        </p:nvSpPr>
        <p:spPr>
          <a:xfrm>
            <a:off x="7579260" y="3124680"/>
            <a:ext cx="1185300" cy="135060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Foundry Form Sans" panose="02000503050000020004" pitchFamily="2" charset="0"/>
              </a:rPr>
              <a:t>Transitional safeguarding and a safer/ more effective transition</a:t>
            </a:r>
          </a:p>
        </p:txBody>
      </p:sp>
    </p:spTree>
    <p:extLst>
      <p:ext uri="{BB962C8B-B14F-4D97-AF65-F5344CB8AC3E}">
        <p14:creationId xmlns:p14="http://schemas.microsoft.com/office/powerpoint/2010/main" val="24641526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331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Foundry Form Sans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Iliesa (nee Hughes)</dc:creator>
  <cp:lastModifiedBy>Roisin Briody</cp:lastModifiedBy>
  <cp:revision>60</cp:revision>
  <dcterms:created xsi:type="dcterms:W3CDTF">2020-10-08T09:18:51Z</dcterms:created>
  <dcterms:modified xsi:type="dcterms:W3CDTF">2021-08-17T16:15:42Z</dcterms:modified>
</cp:coreProperties>
</file>