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4"/>
  </p:sldMasterIdLst>
  <p:notesMasterIdLst>
    <p:notesMasterId r:id="rId7"/>
  </p:notesMasterIdLst>
  <p:handoutMasterIdLst>
    <p:handoutMasterId r:id="rId8"/>
  </p:handoutMasterIdLst>
  <p:sldIdLst>
    <p:sldId id="256" r:id="rId5"/>
    <p:sldId id="257" r:id="rId6"/>
  </p:sldIdLst>
  <p:sldSz cx="7561263" cy="10693400"/>
  <p:notesSz cx="6669088" cy="9926638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512">
          <p15:clr>
            <a:srgbClr val="A4A3A4"/>
          </p15:clr>
        </p15:guide>
        <p15:guide id="2" orient="horz" pos="230">
          <p15:clr>
            <a:srgbClr val="A4A3A4"/>
          </p15:clr>
        </p15:guide>
        <p15:guide id="3" orient="horz" pos="1883">
          <p15:clr>
            <a:srgbClr val="A4A3A4"/>
          </p15:clr>
        </p15:guide>
        <p15:guide id="4" pos="1686">
          <p15:clr>
            <a:srgbClr val="A4A3A4"/>
          </p15:clr>
        </p15:guide>
        <p15:guide id="5" pos="226">
          <p15:clr>
            <a:srgbClr val="A4A3A4"/>
          </p15:clr>
        </p15:guide>
        <p15:guide id="6" pos="4538">
          <p15:clr>
            <a:srgbClr val="A4A3A4"/>
          </p15:clr>
        </p15:guide>
        <p15:guide id="7" pos="1622">
          <p15:clr>
            <a:srgbClr val="A4A3A4"/>
          </p15:clr>
        </p15:guide>
        <p15:guide id="8" pos="3143">
          <p15:clr>
            <a:srgbClr val="A4A3A4"/>
          </p15:clr>
        </p15:guide>
        <p15:guide id="9" pos="30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0716"/>
    <a:srgbClr val="B80819"/>
    <a:srgbClr val="513184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74" autoAdjust="0"/>
    <p:restoredTop sz="97288" autoAdjust="0"/>
  </p:normalViewPr>
  <p:slideViewPr>
    <p:cSldViewPr snapToGrid="0">
      <p:cViewPr varScale="1">
        <p:scale>
          <a:sx n="74" d="100"/>
          <a:sy n="74" d="100"/>
        </p:scale>
        <p:origin x="3534" y="66"/>
      </p:cViewPr>
      <p:guideLst>
        <p:guide orient="horz" pos="6512"/>
        <p:guide orient="horz" pos="230"/>
        <p:guide orient="horz" pos="1883"/>
        <p:guide pos="1686"/>
        <p:guide pos="226"/>
        <p:guide pos="4538"/>
        <p:guide pos="1622"/>
        <p:guide pos="3143"/>
        <p:guide pos="3080"/>
      </p:guideLst>
    </p:cSldViewPr>
  </p:slid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-1794" y="-102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l" defTabSz="908050">
              <a:defRPr sz="1200"/>
            </a:lvl1pPr>
          </a:lstStyle>
          <a:p>
            <a:endParaRPr lang="en-GB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663" y="0"/>
            <a:ext cx="2890837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defTabSz="908050">
              <a:defRPr sz="1200"/>
            </a:lvl1pPr>
          </a:lstStyle>
          <a:p>
            <a:fld id="{AC7D6413-1462-426E-A396-ABA11919E015}" type="datetimeFigureOut">
              <a:rPr lang="en-GB" altLang="en-US"/>
              <a:pPr/>
              <a:t>09/04/2020</a:t>
            </a:fld>
            <a:endParaRPr lang="en-GB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890838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l" defTabSz="908050">
              <a:defRPr sz="1200"/>
            </a:lvl1pPr>
          </a:lstStyle>
          <a:p>
            <a:endParaRPr lang="en-GB" alt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663" y="9428163"/>
            <a:ext cx="2890837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defTabSz="908050">
              <a:defRPr sz="1200"/>
            </a:lvl1pPr>
          </a:lstStyle>
          <a:p>
            <a:fld id="{D3E1A7FE-4D8D-4886-B9B3-898CD087FA8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3354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l" defTabSz="908050">
              <a:defRPr sz="1200">
                <a:latin typeface="Calibri" pitchFamily="34" charset="0"/>
              </a:defRPr>
            </a:lvl1pPr>
          </a:lstStyle>
          <a:p>
            <a:endParaRPr lang="en-GB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776663" y="0"/>
            <a:ext cx="2890837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defTabSz="908050">
              <a:defRPr sz="1200">
                <a:latin typeface="Calibri" pitchFamily="34" charset="0"/>
              </a:defRPr>
            </a:lvl1pPr>
          </a:lstStyle>
          <a:p>
            <a:fld id="{CF6E8BD1-C755-4F91-AAD8-91F7AF05E994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19300" y="744538"/>
            <a:ext cx="26320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66750" y="4716463"/>
            <a:ext cx="5335588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28163"/>
            <a:ext cx="289083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l" defTabSz="908050">
              <a:defRPr sz="1200">
                <a:latin typeface="Calibri" pitchFamily="34" charset="0"/>
              </a:defRPr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776663" y="9428163"/>
            <a:ext cx="2890837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defTabSz="908050">
              <a:defRPr sz="1200">
                <a:latin typeface="Calibri" pitchFamily="34" charset="0"/>
              </a:defRPr>
            </a:lvl1pPr>
          </a:lstStyle>
          <a:p>
            <a:fld id="{B99E15C5-C231-44ED-81BA-8FE52738EB3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244786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6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GB" altLang="en-US"/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defTabSz="908050">
              <a:defRPr>
                <a:solidFill>
                  <a:schemeClr val="tx1"/>
                </a:solidFill>
                <a:latin typeface="Arial" charset="0"/>
              </a:defRPr>
            </a:lvl1pPr>
            <a:lvl2pPr marL="736600" indent="-282575" algn="l" defTabSz="908050">
              <a:defRPr>
                <a:solidFill>
                  <a:schemeClr val="tx1"/>
                </a:solidFill>
                <a:latin typeface="Arial" charset="0"/>
              </a:defRPr>
            </a:lvl2pPr>
            <a:lvl3pPr marL="1133475" indent="-225425" algn="l" defTabSz="908050">
              <a:defRPr>
                <a:solidFill>
                  <a:schemeClr val="tx1"/>
                </a:solidFill>
                <a:latin typeface="Arial" charset="0"/>
              </a:defRPr>
            </a:lvl3pPr>
            <a:lvl4pPr marL="1587500" indent="-227013" algn="l" defTabSz="908050">
              <a:defRPr>
                <a:solidFill>
                  <a:schemeClr val="tx1"/>
                </a:solidFill>
                <a:latin typeface="Arial" charset="0"/>
              </a:defRPr>
            </a:lvl4pPr>
            <a:lvl5pPr marL="2041525" indent="-227013" algn="l" defTabSz="908050">
              <a:defRPr>
                <a:solidFill>
                  <a:schemeClr val="tx1"/>
                </a:solidFill>
                <a:latin typeface="Arial" charset="0"/>
              </a:defRPr>
            </a:lvl5pPr>
            <a:lvl6pPr marL="2498725" indent="-227013" defTabSz="9080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5925" indent="-227013" defTabSz="9080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13125" indent="-227013" defTabSz="9080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70325" indent="-227013" defTabSz="9080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fld id="{98E6F7A0-260B-487A-9507-D43370AA468F}" type="slidenum">
              <a:rPr lang="en-GB" altLang="en-US">
                <a:latin typeface="Calibri" pitchFamily="34" charset="0"/>
              </a:rPr>
              <a:pPr algn="r"/>
              <a:t>1</a:t>
            </a:fld>
            <a:endParaRPr lang="en-GB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738" y="3322638"/>
            <a:ext cx="6427787" cy="22907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3475" y="6059488"/>
            <a:ext cx="5294313" cy="273208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08D083-1CCF-421A-9236-791190E18FA0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ADE7B-73EF-4066-A263-CFAB701DABF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0193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AB15F-DF42-454E-BB6E-5F9314E87EB7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DD31C-AA02-4D40-BF43-3B383BBECDC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3775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83225" y="428625"/>
            <a:ext cx="1700213" cy="91233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428625"/>
            <a:ext cx="4953000" cy="91233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1B5139-EE3A-44D4-8A47-70A43A8474EF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CCDEF-2EA9-4862-AD35-C01325E6758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8475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D6D527-AA9B-4ED3-B2A9-A5600F851085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3411E-9929-4E86-B80C-94DDB7A30B9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712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900" y="6872288"/>
            <a:ext cx="6427788" cy="212248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6900" y="4532313"/>
            <a:ext cx="6427788" cy="23399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7136C5-C92B-44DF-BDFA-89208A07CFEB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B1A6C1-C17E-4A1F-82D9-B71854CA8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8355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2495550"/>
            <a:ext cx="3325813" cy="705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56038" y="2495550"/>
            <a:ext cx="3327400" cy="705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A23DA-58EC-4249-9279-2F370671A2E9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90A2A1-B7F3-4373-B24E-3168134DB73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6210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7825" y="2393950"/>
            <a:ext cx="3341688" cy="9969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7825" y="3390900"/>
            <a:ext cx="3341688" cy="61610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41750" y="2393950"/>
            <a:ext cx="3341688" cy="9969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41750" y="3390900"/>
            <a:ext cx="3341688" cy="61610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EFEF0-38B2-459A-946F-506868492A45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2DF9E-45A7-45B6-8BDF-F4A1AFFCFAE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3464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967375-8C0C-463F-99EF-AFC6D59E8D0C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4F52E2-7E8A-4CDB-9E3F-5D69DD6C351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4459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F06303-D014-40F6-995E-CB333954F76F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5EA5E9-56A0-457F-A737-407E80B97D9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7816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825" y="425450"/>
            <a:ext cx="2487613" cy="18129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5925" y="425450"/>
            <a:ext cx="4227513" cy="91265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7825" y="2238375"/>
            <a:ext cx="2487613" cy="73136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56C969-FA67-4BBE-9E92-F0755056FFEB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259E79-19AA-461D-9177-5ABEDEEAA45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65500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5" y="7485063"/>
            <a:ext cx="4535488" cy="8842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82725" y="955675"/>
            <a:ext cx="4535488" cy="64150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5" y="8369300"/>
            <a:ext cx="4535488" cy="1254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46BCEB-51CA-4E8F-804E-D0A8339877B8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971B5-F492-42D3-B455-C23753DC1CE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7861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7825" y="428625"/>
            <a:ext cx="6805613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2495550"/>
            <a:ext cx="6805613" cy="705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825" y="9737725"/>
            <a:ext cx="176530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45C98D5A-08B9-49ED-8FA7-90486BF128B6}" type="datetimeFigureOut">
              <a:rPr lang="en-US" altLang="en-US"/>
              <a:pPr/>
              <a:t>4/9/2020</a:t>
            </a:fld>
            <a:endParaRPr lang="en-GB" alt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82863" y="9737725"/>
            <a:ext cx="2395537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 altLang="en-US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18138" y="9737725"/>
            <a:ext cx="176530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38799DD-E69B-444F-A548-50123A50FB8A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d.defra.gov.uk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homeoffice.gov.uk/equalities/" TargetMode="External"/><Relationship Id="rId4" Type="http://schemas.openxmlformats.org/officeDocument/2006/relationships/hyperlink" Target="http://www.cpet.org.uk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1"/>
          <p:cNvSpPr>
            <a:spLocks noGrp="1"/>
          </p:cNvSpPr>
          <p:nvPr>
            <p:ph type="ctrTitle" idx="4294967295"/>
          </p:nvPr>
        </p:nvSpPr>
        <p:spPr>
          <a:xfrm>
            <a:off x="538163" y="390525"/>
            <a:ext cx="6484937" cy="1612900"/>
          </a:xfrm>
        </p:spPr>
        <p:txBody>
          <a:bodyPr lIns="0" tIns="0" rIns="0" bIns="0" anchor="b"/>
          <a:lstStyle/>
          <a:p>
            <a:pPr>
              <a:lnSpc>
                <a:spcPct val="95000"/>
              </a:lnSpc>
            </a:pPr>
            <a:br>
              <a:rPr lang="en-GB" altLang="en-US" sz="2000" b="1" dirty="0">
                <a:solidFill>
                  <a:srgbClr val="A90716"/>
                </a:solidFill>
              </a:rPr>
            </a:br>
            <a:br>
              <a:rPr lang="en-GB" altLang="en-US" sz="2000" b="1" dirty="0">
                <a:solidFill>
                  <a:srgbClr val="A90716"/>
                </a:solidFill>
              </a:rPr>
            </a:br>
            <a:br>
              <a:rPr lang="en-GB" altLang="en-US" sz="2000" b="1" dirty="0">
                <a:solidFill>
                  <a:srgbClr val="A90716"/>
                </a:solidFill>
              </a:rPr>
            </a:br>
            <a:r>
              <a:rPr lang="en-GB" altLang="en-US" sz="2000" b="1" dirty="0">
                <a:solidFill>
                  <a:srgbClr val="A90716"/>
                </a:solidFill>
              </a:rPr>
              <a:t>HSE Sustainable Procurement </a:t>
            </a:r>
            <a:br>
              <a:rPr lang="en-GB" altLang="en-US" sz="2000" b="1" dirty="0">
                <a:solidFill>
                  <a:srgbClr val="A90716"/>
                </a:solidFill>
              </a:rPr>
            </a:br>
            <a:r>
              <a:rPr lang="en-GB" altLang="en-US" sz="2000" b="1" dirty="0">
                <a:solidFill>
                  <a:srgbClr val="A90716"/>
                </a:solidFill>
              </a:rPr>
              <a:t>Supplier Awareness Sheet</a:t>
            </a:r>
            <a:br>
              <a:rPr lang="en-GB" altLang="en-US" sz="2000" b="1" dirty="0">
                <a:solidFill>
                  <a:srgbClr val="A90716"/>
                </a:solidFill>
              </a:rPr>
            </a:br>
            <a:endParaRPr lang="en-GB" altLang="en-US" sz="2000" dirty="0">
              <a:solidFill>
                <a:schemeClr val="tx1"/>
              </a:solidFill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342900" y="2082800"/>
            <a:ext cx="6731000" cy="860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1400" dirty="0"/>
              <a:t>HSE, along with the rest of Government, must ensure that sustainability issues are </a:t>
            </a:r>
          </a:p>
          <a:p>
            <a:r>
              <a:rPr lang="en-GB" altLang="en-US" sz="1400" dirty="0"/>
              <a:t>considered throughout all operations and activities, including procurement. HSE is </a:t>
            </a:r>
          </a:p>
          <a:p>
            <a:r>
              <a:rPr lang="en-GB" altLang="en-US" sz="1400" dirty="0"/>
              <a:t>fully committed to the sustainability agenda and has a good track record on </a:t>
            </a:r>
          </a:p>
          <a:p>
            <a:r>
              <a:rPr lang="en-GB" altLang="en-US" sz="1400" dirty="0"/>
              <a:t>sustainable procurement and wider sustainable development. There are a number </a:t>
            </a:r>
          </a:p>
          <a:p>
            <a:r>
              <a:rPr lang="en-GB" altLang="en-US" sz="1400" dirty="0"/>
              <a:t>of key sustainable procurement drivers that our suppliers need to be aware of. </a:t>
            </a:r>
          </a:p>
          <a:p>
            <a:r>
              <a:rPr lang="en-GB" altLang="en-US" sz="1400" dirty="0"/>
              <a:t>These include:</a:t>
            </a:r>
          </a:p>
          <a:p>
            <a:endParaRPr lang="en-GB" altLang="en-US" sz="1400" dirty="0"/>
          </a:p>
          <a:p>
            <a:r>
              <a:rPr lang="en-GB" altLang="en-US" sz="1400" b="1" u="sng" dirty="0"/>
              <a:t>Greening Government Operations and Procurement (GGOP) targets</a:t>
            </a:r>
          </a:p>
          <a:p>
            <a:endParaRPr lang="en-GB" altLang="en-US" sz="1400" b="1" u="sng" dirty="0"/>
          </a:p>
          <a:p>
            <a:r>
              <a:rPr lang="en-GB" altLang="en-US" sz="1400" dirty="0"/>
              <a:t>The GGOP targets came into force on 1</a:t>
            </a:r>
            <a:r>
              <a:rPr lang="en-GB" altLang="en-US" sz="1400" baseline="30000" dirty="0"/>
              <a:t>st</a:t>
            </a:r>
            <a:r>
              <a:rPr lang="en-GB" altLang="en-US" sz="1400" dirty="0"/>
              <a:t> April 2011and replaced the previous </a:t>
            </a:r>
          </a:p>
          <a:p>
            <a:r>
              <a:rPr lang="en-GB" altLang="en-US" sz="1400" dirty="0"/>
              <a:t>Sustainable Operations on the Government Estate (SOGE) targets. GGOP are part </a:t>
            </a:r>
          </a:p>
          <a:p>
            <a:r>
              <a:rPr lang="en-GB" altLang="en-US" sz="1400" dirty="0"/>
              <a:t>of the Government’s wider commitment to mainstreaming sustainable development</a:t>
            </a:r>
          </a:p>
          <a:p>
            <a:r>
              <a:rPr lang="en-GB" altLang="en-US" sz="1400" dirty="0"/>
              <a:t>and are made up of 4 operations and procurement related targets. The targets are </a:t>
            </a:r>
          </a:p>
          <a:p>
            <a:r>
              <a:rPr lang="en-GB" altLang="en-US" sz="1400" b="1" dirty="0"/>
              <a:t>mandatory</a:t>
            </a:r>
            <a:r>
              <a:rPr lang="en-GB" altLang="en-US" sz="1400" dirty="0"/>
              <a:t> for all central Government Departments and their Arms Length Bodies.</a:t>
            </a:r>
          </a:p>
          <a:p>
            <a:endParaRPr lang="en-GB" altLang="en-US" sz="1400" dirty="0"/>
          </a:p>
          <a:p>
            <a:pPr lvl="1">
              <a:buFontTx/>
              <a:buChar char="•"/>
            </a:pPr>
            <a:r>
              <a:rPr lang="en-GB" altLang="en-US" sz="1400" dirty="0"/>
              <a:t>Reduce greenhouse gas emissions from a 09/10 baseline from the </a:t>
            </a:r>
          </a:p>
          <a:p>
            <a:pPr lvl="1"/>
            <a:r>
              <a:rPr lang="en-GB" altLang="en-US" sz="1400" dirty="0"/>
              <a:t>	whole estate and business related travel</a:t>
            </a:r>
          </a:p>
          <a:p>
            <a:pPr lvl="1">
              <a:buFontTx/>
              <a:buChar char="•"/>
            </a:pPr>
            <a:r>
              <a:rPr lang="en-GB" altLang="en-US" sz="1400" dirty="0"/>
              <a:t>Reduce the amount of waste generated by 25% from a 09/10 baseline</a:t>
            </a:r>
          </a:p>
          <a:p>
            <a:pPr lvl="1">
              <a:buFontTx/>
              <a:buChar char="•"/>
            </a:pPr>
            <a:r>
              <a:rPr lang="en-GB" altLang="en-US" sz="1400" dirty="0"/>
              <a:t>Reduce water consumption from a 09/10 baseline and report on use against best practice benchmarks</a:t>
            </a:r>
          </a:p>
          <a:p>
            <a:pPr lvl="1">
              <a:buFontTx/>
              <a:buChar char="•"/>
            </a:pPr>
            <a:r>
              <a:rPr lang="en-GB" altLang="en-US" sz="1400" dirty="0"/>
              <a:t>Ensure Government buys more sustainable and efficient products and engages with its suppliers to understand and reduce the impacts of its supply chain</a:t>
            </a:r>
          </a:p>
          <a:p>
            <a:pPr>
              <a:buFontTx/>
              <a:buChar char="•"/>
            </a:pPr>
            <a:endParaRPr lang="en-GB" altLang="en-US" sz="1400" dirty="0"/>
          </a:p>
          <a:p>
            <a:r>
              <a:rPr lang="en-GB" altLang="en-US" sz="1400" dirty="0"/>
              <a:t>Commercial activities and decisions can have a significant impact on progress </a:t>
            </a:r>
          </a:p>
          <a:p>
            <a:r>
              <a:rPr lang="en-GB" altLang="en-US" sz="1400" dirty="0"/>
              <a:t>made towards the targets around emissions, waste and water – which is why </a:t>
            </a:r>
          </a:p>
          <a:p>
            <a:r>
              <a:rPr lang="en-GB" altLang="en-US" sz="1400" dirty="0"/>
              <a:t>potential sustainability impacts are considered in each procurement exercise and </a:t>
            </a:r>
          </a:p>
          <a:p>
            <a:r>
              <a:rPr lang="en-GB" altLang="en-US" sz="1400" dirty="0"/>
              <a:t>existing contracts that HSE is involved in.</a:t>
            </a:r>
          </a:p>
          <a:p>
            <a:endParaRPr lang="en-GB" altLang="en-US" sz="1400" dirty="0"/>
          </a:p>
          <a:p>
            <a:r>
              <a:rPr lang="en-GB" altLang="en-US" sz="1400" b="1" u="sng" dirty="0"/>
              <a:t>Government Buying Standards (GBS)</a:t>
            </a:r>
          </a:p>
          <a:p>
            <a:endParaRPr lang="en-GB" altLang="en-US" sz="1400" b="1" u="sng" dirty="0"/>
          </a:p>
          <a:p>
            <a:r>
              <a:rPr lang="en-GB" altLang="en-US" sz="1400" dirty="0"/>
              <a:t>GBS are designed to make it easier for Government to consider sustainability </a:t>
            </a:r>
          </a:p>
          <a:p>
            <a:r>
              <a:rPr lang="en-GB" altLang="en-US" sz="1400" dirty="0"/>
              <a:t>issues when procuring. GBS are a set of minimum standard and best practice </a:t>
            </a:r>
          </a:p>
          <a:p>
            <a:r>
              <a:rPr lang="en-GB" altLang="en-US" sz="1400" dirty="0"/>
              <a:t>specifications for a range of commonly purchased products such as IT equipment, </a:t>
            </a:r>
          </a:p>
          <a:p>
            <a:r>
              <a:rPr lang="en-GB" altLang="en-US" sz="1400" dirty="0"/>
              <a:t>white goods, paper etc. The minimum standard specifications are </a:t>
            </a:r>
            <a:r>
              <a:rPr lang="en-GB" altLang="en-US" sz="1400" b="1" dirty="0"/>
              <a:t>mandatory</a:t>
            </a:r>
            <a:r>
              <a:rPr lang="en-GB" altLang="en-US" sz="1400" dirty="0"/>
              <a:t> for </a:t>
            </a:r>
          </a:p>
          <a:p>
            <a:r>
              <a:rPr lang="en-GB" altLang="en-US" sz="1400" dirty="0"/>
              <a:t>Departments to use. The best practice specifications are likely to become the </a:t>
            </a:r>
          </a:p>
          <a:p>
            <a:r>
              <a:rPr lang="en-GB" altLang="en-US" sz="1400" dirty="0"/>
              <a:t>minimum standard in the future. HSE aims to meet the best practice specifications </a:t>
            </a:r>
          </a:p>
          <a:p>
            <a:r>
              <a:rPr lang="en-GB" altLang="en-US" sz="1400" dirty="0"/>
              <a:t>wherever possible. </a:t>
            </a:r>
          </a:p>
          <a:p>
            <a:endParaRPr lang="en-GB" altLang="en-US" sz="1400" dirty="0"/>
          </a:p>
          <a:p>
            <a:endParaRPr lang="en-GB" altLang="en-US" sz="1400" dirty="0"/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355600" y="2044700"/>
            <a:ext cx="6832600" cy="843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5139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8248171"/>
              </p:ext>
            </p:extLst>
          </p:nvPr>
        </p:nvGraphicFramePr>
        <p:xfrm>
          <a:off x="3067685" y="80645"/>
          <a:ext cx="955675" cy="964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r:id="rId4" imgW="11247619" imgH="11342857" progId="">
                  <p:embed/>
                </p:oleObj>
              </mc:Choice>
              <mc:Fallback>
                <p:oleObj r:id="rId4" imgW="11247619" imgH="11342857" progId="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7685" y="80645"/>
                        <a:ext cx="955675" cy="96460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215900" y="317500"/>
            <a:ext cx="4508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GB" altLang="en-US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04800" y="177800"/>
            <a:ext cx="6832600" cy="10009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1400"/>
              <a:t>Suppliers should familiarise themselves with both GGOP and GBS to see if they </a:t>
            </a:r>
          </a:p>
          <a:p>
            <a:r>
              <a:rPr lang="en-GB" altLang="en-US" sz="1400"/>
              <a:t>impact on the goods/services they provide/offer to HSE and wider Government. </a:t>
            </a:r>
          </a:p>
          <a:p>
            <a:r>
              <a:rPr lang="en-GB" altLang="en-US" sz="1400"/>
              <a:t>Further information can be found at </a:t>
            </a:r>
            <a:r>
              <a:rPr lang="en-GB" altLang="en-US" sz="1400">
                <a:hlinkClick r:id="rId3"/>
              </a:rPr>
              <a:t>http://sd.defra.gov.uk</a:t>
            </a:r>
            <a:r>
              <a:rPr lang="en-GB" altLang="en-US" sz="1400"/>
              <a:t> </a:t>
            </a:r>
          </a:p>
          <a:p>
            <a:endParaRPr lang="en-GB" altLang="en-US" sz="1400"/>
          </a:p>
          <a:p>
            <a:pPr>
              <a:spcBef>
                <a:spcPct val="50000"/>
              </a:spcBef>
            </a:pPr>
            <a:r>
              <a:rPr lang="en-GB" altLang="en-US" sz="1400" b="1" u="sng"/>
              <a:t>UK Government Timber Procurement Policy</a:t>
            </a:r>
          </a:p>
          <a:p>
            <a:pPr>
              <a:spcBef>
                <a:spcPct val="50000"/>
              </a:spcBef>
            </a:pPr>
            <a:endParaRPr lang="en-GB" altLang="en-US" sz="1400" b="1" u="sng"/>
          </a:p>
          <a:p>
            <a:r>
              <a:rPr lang="en-GB" altLang="en-US" sz="1400"/>
              <a:t>The UK Government Timber Procurement Policy requires that all timber and wood</a:t>
            </a:r>
          </a:p>
          <a:p>
            <a:r>
              <a:rPr lang="en-GB" altLang="en-US" sz="1400"/>
              <a:t>derived products procured by Government Departments and their Arms Length</a:t>
            </a:r>
          </a:p>
          <a:p>
            <a:r>
              <a:rPr lang="en-GB" altLang="en-US" sz="1400"/>
              <a:t>Bodies must be from only:</a:t>
            </a:r>
          </a:p>
          <a:p>
            <a:endParaRPr lang="en-GB" altLang="en-US" sz="1400"/>
          </a:p>
          <a:p>
            <a:pPr lvl="1">
              <a:buFontTx/>
              <a:buChar char="•"/>
            </a:pPr>
            <a:r>
              <a:rPr lang="en-GB" altLang="en-US" sz="1400"/>
              <a:t>Independently verifiable legal and sustainable sources OR</a:t>
            </a:r>
          </a:p>
          <a:p>
            <a:pPr lvl="1">
              <a:buFontTx/>
              <a:buChar char="•"/>
            </a:pPr>
            <a:r>
              <a:rPr lang="en-GB" altLang="en-US" sz="1400"/>
              <a:t>Forest Law Enforcement, Governance and Trade (FLEGT) licensed timber or equivalent sources</a:t>
            </a:r>
          </a:p>
          <a:p>
            <a:endParaRPr lang="en-GB" altLang="en-US" sz="1400"/>
          </a:p>
          <a:p>
            <a:r>
              <a:rPr lang="en-GB" altLang="en-US" sz="1400"/>
              <a:t>Suppliers who provide/offer timber and/or wood derived products (such as furniture, </a:t>
            </a:r>
          </a:p>
          <a:p>
            <a:r>
              <a:rPr lang="en-GB" altLang="en-US" sz="1400"/>
              <a:t>paper etc) to HSE and wider Government should familiarise themselves with these </a:t>
            </a:r>
          </a:p>
          <a:p>
            <a:r>
              <a:rPr lang="en-GB" altLang="en-US" sz="1400"/>
              <a:t>requirements. Further information can be found at </a:t>
            </a:r>
            <a:r>
              <a:rPr lang="en-GB" altLang="en-US" sz="1400">
                <a:hlinkClick r:id="rId4"/>
              </a:rPr>
              <a:t>www.cpet.org.uk</a:t>
            </a:r>
            <a:r>
              <a:rPr lang="en-GB" altLang="en-US" sz="1400"/>
              <a:t> </a:t>
            </a:r>
          </a:p>
          <a:p>
            <a:pPr>
              <a:spcBef>
                <a:spcPct val="50000"/>
              </a:spcBef>
            </a:pPr>
            <a:r>
              <a:rPr lang="en-GB" altLang="en-US" sz="1400" b="1" u="sng"/>
              <a:t>The Equality Act 2010</a:t>
            </a:r>
          </a:p>
          <a:p>
            <a:pPr>
              <a:spcBef>
                <a:spcPct val="50000"/>
              </a:spcBef>
            </a:pPr>
            <a:endParaRPr lang="en-GB" altLang="en-US" sz="1400" b="1" u="sng"/>
          </a:p>
          <a:p>
            <a:r>
              <a:rPr lang="en-GB" altLang="en-US" sz="1400"/>
              <a:t>The majority of the Equality Act 2010 came into force on the 1</a:t>
            </a:r>
            <a:r>
              <a:rPr lang="en-GB" altLang="en-US" sz="1400" baseline="30000"/>
              <a:t>st </a:t>
            </a:r>
            <a:r>
              <a:rPr lang="en-GB" altLang="en-US" sz="1400"/>
              <a:t>October 2010. The </a:t>
            </a:r>
          </a:p>
          <a:p>
            <a:r>
              <a:rPr lang="en-GB" altLang="en-US" sz="1400"/>
              <a:t>2nd stage of the Act, the public sector Equality Duty, commenced on the 5th April </a:t>
            </a:r>
          </a:p>
          <a:p>
            <a:r>
              <a:rPr lang="en-GB" altLang="en-US" sz="1400"/>
              <a:t>2011. The public sector equality Duty is a duty on public bodies and others carrying</a:t>
            </a:r>
          </a:p>
          <a:p>
            <a:r>
              <a:rPr lang="en-GB" altLang="en-US" sz="1400"/>
              <a:t>out public functions. The aim is to embed equality considerations into the day to day </a:t>
            </a:r>
          </a:p>
          <a:p>
            <a:r>
              <a:rPr lang="en-GB" altLang="en-US" sz="1400"/>
              <a:t>work and functions of public authorities. Public procurement is classed as a public </a:t>
            </a:r>
          </a:p>
          <a:p>
            <a:r>
              <a:rPr lang="en-GB" altLang="en-US" sz="1400"/>
              <a:t>function under the general duty – </a:t>
            </a:r>
            <a:r>
              <a:rPr lang="en-US" altLang="en-US" sz="1400"/>
              <a:t>this means that all HSE procurement, as well as all </a:t>
            </a:r>
          </a:p>
          <a:p>
            <a:r>
              <a:rPr lang="en-US" altLang="en-US" sz="1400"/>
              <a:t>other public procurement </a:t>
            </a:r>
            <a:r>
              <a:rPr lang="en-US" altLang="en-US" sz="1400" b="1"/>
              <a:t>must </a:t>
            </a:r>
            <a:r>
              <a:rPr lang="en-US" altLang="en-US" sz="1400"/>
              <a:t>consider equality aspects in order to comply with this</a:t>
            </a:r>
          </a:p>
          <a:p>
            <a:r>
              <a:rPr lang="en-US" altLang="en-US" sz="1400"/>
              <a:t>legislation. Suppliers must familiarise themselves with equality legislation and </a:t>
            </a:r>
          </a:p>
          <a:p>
            <a:r>
              <a:rPr lang="en-US" altLang="en-US" sz="1400"/>
              <a:t>recognise the responsibilitis that HSE has as a public authority. Further information </a:t>
            </a:r>
          </a:p>
          <a:p>
            <a:r>
              <a:rPr lang="en-US" altLang="en-US" sz="1400"/>
              <a:t>can be found at </a:t>
            </a:r>
            <a:r>
              <a:rPr lang="en-US" altLang="en-US" sz="1400">
                <a:hlinkClick r:id="rId5"/>
              </a:rPr>
              <a:t>http://homeoffice.gov.uk/equalities/</a:t>
            </a:r>
            <a:r>
              <a:rPr lang="en-US" altLang="en-US" sz="1400"/>
              <a:t>  </a:t>
            </a:r>
            <a:endParaRPr lang="en-US" altLang="en-US" sz="1200"/>
          </a:p>
          <a:p>
            <a:endParaRPr lang="en-US" altLang="en-US" sz="1200"/>
          </a:p>
          <a:p>
            <a:r>
              <a:rPr lang="en-US" altLang="en-US" sz="1400" b="1" u="sng"/>
              <a:t>Supplier Diversity</a:t>
            </a:r>
          </a:p>
          <a:p>
            <a:endParaRPr lang="en-US" altLang="en-US" sz="1400" b="1" u="sng"/>
          </a:p>
          <a:p>
            <a:r>
              <a:rPr lang="en-US" altLang="en-US" sz="1400"/>
              <a:t>Supplier diversity considers organisations such as :</a:t>
            </a:r>
          </a:p>
          <a:p>
            <a:endParaRPr lang="en-US" altLang="en-US" sz="1400"/>
          </a:p>
          <a:p>
            <a:pPr lvl="1"/>
            <a:r>
              <a:rPr lang="en-US" altLang="en-US" sz="1400"/>
              <a:t>Small and Medium Sized Enterprises (SMEs)</a:t>
            </a:r>
          </a:p>
          <a:p>
            <a:pPr lvl="1"/>
            <a:r>
              <a:rPr lang="en-US" altLang="en-US" sz="1400"/>
              <a:t>Ethnic Minority Enterprises (EMEs)</a:t>
            </a:r>
          </a:p>
          <a:p>
            <a:pPr lvl="1"/>
            <a:r>
              <a:rPr lang="en-US" altLang="en-US" sz="1400"/>
              <a:t>Black Ethnic Minority Enterprises (BMEs)</a:t>
            </a:r>
          </a:p>
          <a:p>
            <a:pPr lvl="1"/>
            <a:r>
              <a:rPr lang="en-US" altLang="en-US" sz="1400"/>
              <a:t>Women owned businesses</a:t>
            </a:r>
          </a:p>
          <a:p>
            <a:pPr lvl="1"/>
            <a:r>
              <a:rPr lang="en-US" altLang="en-US" sz="1400"/>
              <a:t>Supported Factories and Businesses (where more than 50% of workforce are </a:t>
            </a:r>
          </a:p>
          <a:p>
            <a:pPr lvl="1"/>
            <a:r>
              <a:rPr lang="en-US" altLang="en-US" sz="1400"/>
              <a:t>disabled people)</a:t>
            </a:r>
          </a:p>
          <a:p>
            <a:endParaRPr lang="en-US" altLang="en-US" sz="1400"/>
          </a:p>
          <a:p>
            <a:r>
              <a:rPr lang="en-US" altLang="en-US" sz="1400"/>
              <a:t>HSE actively supports supplier diversity and encourages all suppliers to do the same </a:t>
            </a:r>
          </a:p>
          <a:p>
            <a:r>
              <a:rPr lang="en-US" altLang="en-US" sz="1400"/>
              <a:t>when developing supply chains. </a:t>
            </a:r>
            <a:endParaRPr lang="en-US" altLang="en-US" sz="1200"/>
          </a:p>
          <a:p>
            <a:endParaRPr lang="en-US" altLang="en-US" sz="1200"/>
          </a:p>
          <a:p>
            <a:endParaRPr lang="en-US" alt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700A7C9C51FC4F9F45C31CD46C9E20" ma:contentTypeVersion="8" ma:contentTypeDescription="Create a new document." ma:contentTypeScope="" ma:versionID="cc77fdc2ee4ee4b541a18eba9263852f">
  <xsd:schema xmlns:xsd="http://www.w3.org/2001/XMLSchema" xmlns:xs="http://www.w3.org/2001/XMLSchema" xmlns:p="http://schemas.microsoft.com/office/2006/metadata/properties" xmlns:ns3="a0bef00b-6270-4bf4-9060-f90332a887b8" targetNamespace="http://schemas.microsoft.com/office/2006/metadata/properties" ma:root="true" ma:fieldsID="ef4d7c76c18d061b26381d72013794bd" ns3:_="">
    <xsd:import namespace="a0bef00b-6270-4bf4-9060-f90332a887b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bef00b-6270-4bf4-9060-f90332a887b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130DEBF-652B-4668-9CAB-6349E99A6C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bef00b-6270-4bf4-9060-f90332a887b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7A5443F-2CD0-4D7A-95B1-5ABB969E058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33A50F-EA4B-475A-A07C-D8CFB5ECC6F8}">
  <ds:schemaRefs>
    <ds:schemaRef ds:uri="http://schemas.microsoft.com/office/2006/metadata/properties"/>
    <ds:schemaRef ds:uri="http://schemas.microsoft.com/office/2006/documentManagement/types"/>
    <ds:schemaRef ds:uri="a0bef00b-6270-4bf4-9060-f90332a887b8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560</TotalTime>
  <Words>513</Words>
  <Application>Microsoft Office PowerPoint</Application>
  <PresentationFormat>Custom</PresentationFormat>
  <Paragraphs>79</Paragraphs>
  <Slides>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Default Design</vt:lpstr>
      <vt:lpstr>   HSE Sustainable Procurement  Supplier Awareness Sheet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Heading to go here, Arial Regular, el lorum ipsum vestibul dis</dc:title>
  <dc:creator>Marco</dc:creator>
  <cp:lastModifiedBy>Colin Butler</cp:lastModifiedBy>
  <cp:revision>36</cp:revision>
  <dcterms:created xsi:type="dcterms:W3CDTF">2010-07-17T12:41:26Z</dcterms:created>
  <dcterms:modified xsi:type="dcterms:W3CDTF">2020-04-09T11:27:39Z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0x0101009A700A7C9C51FC4F9F45C31CD46C9E20</vt:lpwstr>
  </property>
</Properties>
</file>