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3"/>
  </p:notesMasterIdLst>
  <p:sldIdLst>
    <p:sldId id="256" r:id="rId2"/>
    <p:sldId id="261" r:id="rId3"/>
    <p:sldId id="279" r:id="rId4"/>
    <p:sldId id="265" r:id="rId5"/>
    <p:sldId id="280" r:id="rId6"/>
    <p:sldId id="258" r:id="rId7"/>
    <p:sldId id="257" r:id="rId8"/>
    <p:sldId id="274" r:id="rId9"/>
    <p:sldId id="276" r:id="rId10"/>
    <p:sldId id="275" r:id="rId11"/>
    <p:sldId id="259" r:id="rId12"/>
    <p:sldId id="281" r:id="rId13"/>
    <p:sldId id="282" r:id="rId14"/>
    <p:sldId id="277" r:id="rId15"/>
    <p:sldId id="267" r:id="rId16"/>
    <p:sldId id="268" r:id="rId17"/>
    <p:sldId id="270" r:id="rId18"/>
    <p:sldId id="269" r:id="rId19"/>
    <p:sldId id="262" r:id="rId20"/>
    <p:sldId id="264"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82657" autoAdjust="0"/>
  </p:normalViewPr>
  <p:slideViewPr>
    <p:cSldViewPr snapToGrid="0">
      <p:cViewPr varScale="1">
        <p:scale>
          <a:sx n="74" d="100"/>
          <a:sy n="74" d="100"/>
        </p:scale>
        <p:origin x="811"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0" d="100"/>
          <a:sy n="80" d="100"/>
        </p:scale>
        <p:origin x="19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27BB42-7EC0-4F89-AA89-2F5575B6B276}" type="datetimeFigureOut">
              <a:rPr lang="en-GB" smtClean="0"/>
              <a:t>08/05/2015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7226FF-218C-45F6-B1A6-4011D7C75E98}" type="slidenum">
              <a:rPr lang="en-GB" smtClean="0"/>
              <a:t>‹#›</a:t>
            </a:fld>
            <a:endParaRPr lang="en-GB"/>
          </a:p>
        </p:txBody>
      </p:sp>
    </p:spTree>
    <p:extLst>
      <p:ext uri="{BB962C8B-B14F-4D97-AF65-F5344CB8AC3E}">
        <p14:creationId xmlns:p14="http://schemas.microsoft.com/office/powerpoint/2010/main" val="1207050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7226FF-218C-45F6-B1A6-4011D7C75E98}" type="slidenum">
              <a:rPr lang="en-GB" smtClean="0"/>
              <a:t>1</a:t>
            </a:fld>
            <a:endParaRPr lang="en-GB"/>
          </a:p>
        </p:txBody>
      </p:sp>
    </p:spTree>
    <p:extLst>
      <p:ext uri="{BB962C8B-B14F-4D97-AF65-F5344CB8AC3E}">
        <p14:creationId xmlns:p14="http://schemas.microsoft.com/office/powerpoint/2010/main" val="1866062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Link Stress/Trauma/PTSD</a:t>
            </a:r>
          </a:p>
          <a:p>
            <a:endParaRPr lang="en-GB" dirty="0" smtClean="0"/>
          </a:p>
          <a:p>
            <a:r>
              <a:rPr lang="en-GB" dirty="0" smtClean="0"/>
              <a:t>Helps us consider what to rule out?</a:t>
            </a:r>
            <a:endParaRPr lang="en-GB" dirty="0"/>
          </a:p>
        </p:txBody>
      </p:sp>
      <p:sp>
        <p:nvSpPr>
          <p:cNvPr id="4" name="Slide Number Placeholder 3"/>
          <p:cNvSpPr>
            <a:spLocks noGrp="1"/>
          </p:cNvSpPr>
          <p:nvPr>
            <p:ph type="sldNum" sz="quarter" idx="10"/>
          </p:nvPr>
        </p:nvSpPr>
        <p:spPr/>
        <p:txBody>
          <a:bodyPr/>
          <a:lstStyle/>
          <a:p>
            <a:fld id="{E87226FF-218C-45F6-B1A6-4011D7C75E98}" type="slidenum">
              <a:rPr lang="en-GB" smtClean="0"/>
              <a:t>12</a:t>
            </a:fld>
            <a:endParaRPr lang="en-GB"/>
          </a:p>
        </p:txBody>
      </p:sp>
    </p:spTree>
    <p:extLst>
      <p:ext uri="{BB962C8B-B14F-4D97-AF65-F5344CB8AC3E}">
        <p14:creationId xmlns:p14="http://schemas.microsoft.com/office/powerpoint/2010/main" val="65285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7226FF-218C-45F6-B1A6-4011D7C75E98}" type="slidenum">
              <a:rPr lang="en-GB" smtClean="0"/>
              <a:t>14</a:t>
            </a:fld>
            <a:endParaRPr lang="en-GB"/>
          </a:p>
        </p:txBody>
      </p:sp>
    </p:spTree>
    <p:extLst>
      <p:ext uri="{BB962C8B-B14F-4D97-AF65-F5344CB8AC3E}">
        <p14:creationId xmlns:p14="http://schemas.microsoft.com/office/powerpoint/2010/main" val="2999782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7226FF-218C-45F6-B1A6-4011D7C75E98}" type="slidenum">
              <a:rPr lang="en-GB" smtClean="0"/>
              <a:t>15</a:t>
            </a:fld>
            <a:endParaRPr lang="en-GB"/>
          </a:p>
        </p:txBody>
      </p:sp>
    </p:spTree>
    <p:extLst>
      <p:ext uri="{BB962C8B-B14F-4D97-AF65-F5344CB8AC3E}">
        <p14:creationId xmlns:p14="http://schemas.microsoft.com/office/powerpoint/2010/main" val="3516245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7226FF-218C-45F6-B1A6-4011D7C75E98}" type="slidenum">
              <a:rPr lang="en-GB" smtClean="0"/>
              <a:t>16</a:t>
            </a:fld>
            <a:endParaRPr lang="en-GB"/>
          </a:p>
        </p:txBody>
      </p:sp>
    </p:spTree>
    <p:extLst>
      <p:ext uri="{BB962C8B-B14F-4D97-AF65-F5344CB8AC3E}">
        <p14:creationId xmlns:p14="http://schemas.microsoft.com/office/powerpoint/2010/main" val="3954438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7226FF-218C-45F6-B1A6-4011D7C75E98}" type="slidenum">
              <a:rPr lang="en-GB" smtClean="0"/>
              <a:t>17</a:t>
            </a:fld>
            <a:endParaRPr lang="en-GB"/>
          </a:p>
        </p:txBody>
      </p:sp>
    </p:spTree>
    <p:extLst>
      <p:ext uri="{BB962C8B-B14F-4D97-AF65-F5344CB8AC3E}">
        <p14:creationId xmlns:p14="http://schemas.microsoft.com/office/powerpoint/2010/main" val="3408705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7226FF-218C-45F6-B1A6-4011D7C75E98}" type="slidenum">
              <a:rPr lang="en-GB" smtClean="0"/>
              <a:t>18</a:t>
            </a:fld>
            <a:endParaRPr lang="en-GB"/>
          </a:p>
        </p:txBody>
      </p:sp>
    </p:spTree>
    <p:extLst>
      <p:ext uri="{BB962C8B-B14F-4D97-AF65-F5344CB8AC3E}">
        <p14:creationId xmlns:p14="http://schemas.microsoft.com/office/powerpoint/2010/main" val="2349710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7226FF-218C-45F6-B1A6-4011D7C75E98}" type="slidenum">
              <a:rPr lang="en-GB" smtClean="0"/>
              <a:t>19</a:t>
            </a:fld>
            <a:endParaRPr lang="en-GB"/>
          </a:p>
        </p:txBody>
      </p:sp>
    </p:spTree>
    <p:extLst>
      <p:ext uri="{BB962C8B-B14F-4D97-AF65-F5344CB8AC3E}">
        <p14:creationId xmlns:p14="http://schemas.microsoft.com/office/powerpoint/2010/main" val="3674457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7226FF-218C-45F6-B1A6-4011D7C75E98}" type="slidenum">
              <a:rPr lang="en-GB" smtClean="0"/>
              <a:t>20</a:t>
            </a:fld>
            <a:endParaRPr lang="en-GB"/>
          </a:p>
        </p:txBody>
      </p:sp>
    </p:spTree>
    <p:extLst>
      <p:ext uri="{BB962C8B-B14F-4D97-AF65-F5344CB8AC3E}">
        <p14:creationId xmlns:p14="http://schemas.microsoft.com/office/powerpoint/2010/main" val="1579013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7226FF-218C-45F6-B1A6-4011D7C75E98}" type="slidenum">
              <a:rPr lang="en-GB" smtClean="0"/>
              <a:t>2</a:t>
            </a:fld>
            <a:endParaRPr lang="en-GB"/>
          </a:p>
        </p:txBody>
      </p:sp>
    </p:spTree>
    <p:extLst>
      <p:ext uri="{BB962C8B-B14F-4D97-AF65-F5344CB8AC3E}">
        <p14:creationId xmlns:p14="http://schemas.microsoft.com/office/powerpoint/2010/main" val="457633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ORR. (2010). Overview of work related ill health in the GB rail</a:t>
            </a:r>
          </a:p>
          <a:p>
            <a:r>
              <a:rPr lang="en-GB" dirty="0" smtClean="0"/>
              <a:t>industry 2010 - June 2011. London: ORR</a:t>
            </a:r>
          </a:p>
          <a:p>
            <a:r>
              <a:rPr lang="en-GB" dirty="0" smtClean="0"/>
              <a:t>In its overview of ill health the ORR (2010) undertook a baseline</a:t>
            </a:r>
          </a:p>
          <a:p>
            <a:r>
              <a:rPr lang="en-GB" dirty="0" smtClean="0"/>
              <a:t>survey of 52 rail industry constituents for the sample period 1 April</a:t>
            </a:r>
          </a:p>
          <a:p>
            <a:r>
              <a:rPr lang="en-GB" dirty="0" smtClean="0"/>
              <a:t>2009 to 31 March 2010</a:t>
            </a:r>
          </a:p>
          <a:p>
            <a:endParaRPr lang="en-GB" dirty="0" smtClean="0"/>
          </a:p>
          <a:p>
            <a:r>
              <a:rPr lang="en-GB" dirty="0" smtClean="0"/>
              <a:t>Complexity – cause and effect, multiple causes, difficulty</a:t>
            </a:r>
            <a:r>
              <a:rPr lang="en-GB" baseline="0" dirty="0" smtClean="0"/>
              <a:t> to observe and measure, urgency/will power lost due to latency</a:t>
            </a:r>
            <a:endParaRPr lang="en-GB" dirty="0" smtClean="0"/>
          </a:p>
          <a:p>
            <a:endParaRPr lang="en-GB" dirty="0"/>
          </a:p>
        </p:txBody>
      </p:sp>
      <p:sp>
        <p:nvSpPr>
          <p:cNvPr id="4" name="Slide Number Placeholder 3"/>
          <p:cNvSpPr>
            <a:spLocks noGrp="1"/>
          </p:cNvSpPr>
          <p:nvPr>
            <p:ph type="sldNum" sz="quarter" idx="10"/>
          </p:nvPr>
        </p:nvSpPr>
        <p:spPr/>
        <p:txBody>
          <a:bodyPr/>
          <a:lstStyle/>
          <a:p>
            <a:fld id="{E87226FF-218C-45F6-B1A6-4011D7C75E98}" type="slidenum">
              <a:rPr lang="en-GB" smtClean="0"/>
              <a:t>4</a:t>
            </a:fld>
            <a:endParaRPr lang="en-GB"/>
          </a:p>
        </p:txBody>
      </p:sp>
    </p:spTree>
    <p:extLst>
      <p:ext uri="{BB962C8B-B14F-4D97-AF65-F5344CB8AC3E}">
        <p14:creationId xmlns:p14="http://schemas.microsoft.com/office/powerpoint/2010/main" val="1868828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7226FF-218C-45F6-B1A6-4011D7C75E98}" type="slidenum">
              <a:rPr lang="en-GB" smtClean="0"/>
              <a:t>6</a:t>
            </a:fld>
            <a:endParaRPr lang="en-GB"/>
          </a:p>
        </p:txBody>
      </p:sp>
    </p:spTree>
    <p:extLst>
      <p:ext uri="{BB962C8B-B14F-4D97-AF65-F5344CB8AC3E}">
        <p14:creationId xmlns:p14="http://schemas.microsoft.com/office/powerpoint/2010/main" val="1537409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7226FF-218C-45F6-B1A6-4011D7C75E98}" type="slidenum">
              <a:rPr lang="en-GB" smtClean="0"/>
              <a:t>7</a:t>
            </a:fld>
            <a:endParaRPr lang="en-GB"/>
          </a:p>
        </p:txBody>
      </p:sp>
    </p:spTree>
    <p:extLst>
      <p:ext uri="{BB962C8B-B14F-4D97-AF65-F5344CB8AC3E}">
        <p14:creationId xmlns:p14="http://schemas.microsoft.com/office/powerpoint/2010/main" val="1710390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T315</a:t>
            </a:r>
            <a:r>
              <a:rPr lang="en-GB" dirty="0" smtClean="0"/>
              <a:t>	A review of operational procedures that may expose staff to EMF</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T515</a:t>
            </a:r>
            <a:r>
              <a:rPr lang="en-GB" dirty="0" smtClean="0"/>
              <a:t>	Vibration and noise consultation response</a:t>
            </a:r>
          </a:p>
          <a:p>
            <a:endParaRPr lang="en-GB" dirty="0"/>
          </a:p>
          <a:p>
            <a:r>
              <a:rPr lang="en-GB" b="1" dirty="0" smtClean="0"/>
              <a:t>T051</a:t>
            </a:r>
            <a:r>
              <a:rPr lang="en-GB" dirty="0" smtClean="0"/>
              <a:t>	Level of health risk from discharge shown to be low</a:t>
            </a:r>
          </a:p>
          <a:p>
            <a:r>
              <a:rPr lang="en-GB" dirty="0"/>
              <a:t>	</a:t>
            </a:r>
            <a:r>
              <a:rPr lang="en-GB" dirty="0" smtClean="0"/>
              <a:t>Practical measures to further reduce likelihood of infection identified</a:t>
            </a:r>
          </a:p>
          <a:p>
            <a:r>
              <a:rPr lang="en-GB" b="1" dirty="0" smtClean="0"/>
              <a:t>T385</a:t>
            </a:r>
            <a:r>
              <a:rPr lang="en-GB" dirty="0" smtClean="0"/>
              <a:t>	Concerns regarding the potential health risks to staff arising from contact with human or livestock remains investigated</a:t>
            </a:r>
          </a:p>
          <a:p>
            <a:r>
              <a:rPr lang="en-GB" b="1" dirty="0" smtClean="0"/>
              <a:t>T985</a:t>
            </a:r>
            <a:r>
              <a:rPr lang="en-GB" dirty="0" smtClean="0"/>
              <a:t>	Analysis and quantification of risk from organism in non-potable water systems on train in order to instigate a proportionate response</a:t>
            </a:r>
          </a:p>
          <a:p>
            <a:endParaRPr lang="en-GB" dirty="0"/>
          </a:p>
          <a:p>
            <a:r>
              <a:rPr lang="en-GB" b="1" dirty="0" smtClean="0"/>
              <a:t>T059</a:t>
            </a:r>
            <a:r>
              <a:rPr lang="en-GB" dirty="0" smtClean="0"/>
              <a:t>	Research to reduce risks arising from fatigue and optimise shift work practices</a:t>
            </a:r>
          </a:p>
          <a:p>
            <a:r>
              <a:rPr lang="en-GB" b="1" dirty="0" smtClean="0"/>
              <a:t>T138</a:t>
            </a:r>
            <a:r>
              <a:rPr lang="en-GB" dirty="0" smtClean="0"/>
              <a:t>	RSSB co-sponsored this work in the PO together with a number of other companies such as MOD as findings of potential relevance to own industries</a:t>
            </a:r>
          </a:p>
          <a:p>
            <a:r>
              <a:rPr lang="en-GB" b="1" dirty="0" smtClean="0"/>
              <a:t>T317</a:t>
            </a:r>
            <a:r>
              <a:rPr lang="en-GB" dirty="0" smtClean="0"/>
              <a:t>	Research looks at preparing staff in advance of an event and the type of support systems required post-trauma</a:t>
            </a:r>
          </a:p>
          <a:p>
            <a:r>
              <a:rPr lang="en-GB" b="1" dirty="0" smtClean="0"/>
              <a:t>T699</a:t>
            </a:r>
            <a:r>
              <a:rPr lang="en-GB" dirty="0" smtClean="0"/>
              <a:t>	Gathering of information to be integrated into RSSB’s good guidance to help meet requirements of ROGS</a:t>
            </a:r>
          </a:p>
          <a:p>
            <a:r>
              <a:rPr lang="en-GB" b="1" dirty="0" smtClean="0"/>
              <a:t>T703</a:t>
            </a:r>
            <a:r>
              <a:rPr lang="en-GB" dirty="0" smtClean="0"/>
              <a:t>	Evaluation of factors contributing to trust and respect between passengers and staff to help manage behaviour</a:t>
            </a:r>
          </a:p>
          <a:p>
            <a:endParaRPr lang="en-GB" dirty="0" smtClean="0"/>
          </a:p>
          <a:p>
            <a:r>
              <a:rPr lang="en-GB" b="1" dirty="0" smtClean="0"/>
              <a:t>T940</a:t>
            </a:r>
            <a:r>
              <a:rPr lang="en-GB" dirty="0" smtClean="0"/>
              <a:t>	Tool developed to help manage MSD risk in train drivers.</a:t>
            </a:r>
          </a:p>
          <a:p>
            <a:r>
              <a:rPr lang="en-GB" dirty="0" smtClean="0"/>
              <a:t>	</a:t>
            </a:r>
            <a:endParaRPr lang="en-GB" dirty="0"/>
          </a:p>
        </p:txBody>
      </p:sp>
      <p:sp>
        <p:nvSpPr>
          <p:cNvPr id="4" name="Slide Number Placeholder 3"/>
          <p:cNvSpPr>
            <a:spLocks noGrp="1"/>
          </p:cNvSpPr>
          <p:nvPr>
            <p:ph type="sldNum" sz="quarter" idx="10"/>
          </p:nvPr>
        </p:nvSpPr>
        <p:spPr/>
        <p:txBody>
          <a:bodyPr/>
          <a:lstStyle/>
          <a:p>
            <a:fld id="{E87226FF-218C-45F6-B1A6-4011D7C75E98}" type="slidenum">
              <a:rPr lang="en-GB" smtClean="0"/>
              <a:t>8</a:t>
            </a:fld>
            <a:endParaRPr lang="en-GB"/>
          </a:p>
        </p:txBody>
      </p:sp>
    </p:spTree>
    <p:extLst>
      <p:ext uri="{BB962C8B-B14F-4D97-AF65-F5344CB8AC3E}">
        <p14:creationId xmlns:p14="http://schemas.microsoft.com/office/powerpoint/2010/main" val="943260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7226FF-218C-45F6-B1A6-4011D7C75E98}" type="slidenum">
              <a:rPr lang="en-GB" smtClean="0"/>
              <a:t>9</a:t>
            </a:fld>
            <a:endParaRPr lang="en-GB"/>
          </a:p>
        </p:txBody>
      </p:sp>
    </p:spTree>
    <p:extLst>
      <p:ext uri="{BB962C8B-B14F-4D97-AF65-F5344CB8AC3E}">
        <p14:creationId xmlns:p14="http://schemas.microsoft.com/office/powerpoint/2010/main" val="603124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7226FF-218C-45F6-B1A6-4011D7C75E98}" type="slidenum">
              <a:rPr lang="en-GB" smtClean="0"/>
              <a:t>10</a:t>
            </a:fld>
            <a:endParaRPr lang="en-GB"/>
          </a:p>
        </p:txBody>
      </p:sp>
    </p:spTree>
    <p:extLst>
      <p:ext uri="{BB962C8B-B14F-4D97-AF65-F5344CB8AC3E}">
        <p14:creationId xmlns:p14="http://schemas.microsoft.com/office/powerpoint/2010/main" val="2653217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7226FF-218C-45F6-B1A6-4011D7C75E98}" type="slidenum">
              <a:rPr lang="en-GB" smtClean="0"/>
              <a:t>11</a:t>
            </a:fld>
            <a:endParaRPr lang="en-GB"/>
          </a:p>
        </p:txBody>
      </p:sp>
    </p:spTree>
    <p:extLst>
      <p:ext uri="{BB962C8B-B14F-4D97-AF65-F5344CB8AC3E}">
        <p14:creationId xmlns:p14="http://schemas.microsoft.com/office/powerpoint/2010/main" val="3892314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_no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userDrawn="1"/>
        </p:nvSpPr>
        <p:spPr>
          <a:xfrm>
            <a:off x="9192000" y="4608000"/>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p:cNvSpPr/>
          <p:nvPr userDrawn="1"/>
        </p:nvSpPr>
        <p:spPr>
          <a:xfrm>
            <a:off x="9192000" y="2305226"/>
            <a:ext cx="300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001" y="630000"/>
            <a:ext cx="1676444" cy="698400"/>
          </a:xfrm>
          <a:prstGeom prst="rect">
            <a:avLst/>
          </a:prstGeom>
        </p:spPr>
      </p:pic>
    </p:spTree>
    <p:extLst>
      <p:ext uri="{BB962C8B-B14F-4D97-AF65-F5344CB8AC3E}">
        <p14:creationId xmlns:p14="http://schemas.microsoft.com/office/powerpoint/2010/main" val="8376529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ext and Table 2">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0"/>
            <a:ext cx="10560000" cy="817200"/>
          </a:xfrm>
        </p:spPr>
        <p:txBody>
          <a:bodyPr>
            <a:noAutofit/>
          </a:bodyPr>
          <a:lstStyle/>
          <a:p>
            <a:r>
              <a:rPr lang="en-US" smtClean="0"/>
              <a:t>Click to edit Master title style</a:t>
            </a:r>
            <a:endParaRPr lang="en-US" dirty="0"/>
          </a:p>
        </p:txBody>
      </p:sp>
      <p:sp>
        <p:nvSpPr>
          <p:cNvPr id="3" name="Content Placeholder 2"/>
          <p:cNvSpPr>
            <a:spLocks noGrp="1"/>
          </p:cNvSpPr>
          <p:nvPr>
            <p:ph sz="half" idx="1"/>
          </p:nvPr>
        </p:nvSpPr>
        <p:spPr>
          <a:xfrm>
            <a:off x="816000" y="1620000"/>
            <a:ext cx="2784000" cy="4351338"/>
          </a:xfrm>
        </p:spPr>
        <p:txBody>
          <a:bodyPr>
            <a:no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792000" y="1620000"/>
            <a:ext cx="7584000" cy="4351338"/>
          </a:xfrm>
        </p:spPr>
        <p:txBody>
          <a:bodyPr>
            <a:noAutofit/>
          </a:bodyPr>
          <a:lstStyle>
            <a:lvl1pPr marL="0" indent="0">
              <a:buFontTx/>
              <a:buNone/>
              <a:defRPr/>
            </a:lvl1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t>‹#›</a:t>
            </a:fld>
            <a:endParaRPr lang="en-GB"/>
          </a:p>
        </p:txBody>
      </p:sp>
    </p:spTree>
    <p:extLst>
      <p:ext uri="{BB962C8B-B14F-4D97-AF65-F5344CB8AC3E}">
        <p14:creationId xmlns:p14="http://schemas.microsoft.com/office/powerpoint/2010/main" val="38646603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Intro and 3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fld id="{C1B3EF10-4E29-4F0C-9AB6-355B3A7B01AB}" type="slidenum">
              <a:rPr lang="en-GB" smtClean="0"/>
              <a:pPr/>
              <a:t>‹#›</a:t>
            </a:fld>
            <a:endParaRPr lang="en-GB"/>
          </a:p>
        </p:txBody>
      </p:sp>
      <p:sp>
        <p:nvSpPr>
          <p:cNvPr id="4"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smtClean="0"/>
              <a:t>Click to edit Master text styles</a:t>
            </a:r>
          </a:p>
          <a:p>
            <a:pPr lvl="1"/>
            <a:r>
              <a:rPr lang="en-US" smtClean="0"/>
              <a:t>Second level</a:t>
            </a:r>
          </a:p>
        </p:txBody>
      </p:sp>
      <p:sp>
        <p:nvSpPr>
          <p:cNvPr id="5" name="Content Placeholder 3"/>
          <p:cNvSpPr>
            <a:spLocks noGrp="1"/>
          </p:cNvSpPr>
          <p:nvPr>
            <p:ph sz="half" idx="2"/>
          </p:nvPr>
        </p:nvSpPr>
        <p:spPr>
          <a:xfrm>
            <a:off x="816000" y="2835961"/>
            <a:ext cx="1440000" cy="1080000"/>
          </a:xfrm>
          <a:solidFill>
            <a:schemeClr val="bg1">
              <a:lumMod val="95000"/>
            </a:schemeClr>
          </a:solidFill>
        </p:spPr>
        <p:txBody>
          <a:bodyPr>
            <a:noAutofit/>
          </a:bodyPr>
          <a:lstStyle>
            <a:lvl1pPr marL="0" indent="0">
              <a:buFontTx/>
              <a:buNone/>
              <a:defRPr sz="1400"/>
            </a:lvl1pPr>
          </a:lstStyle>
          <a:p>
            <a:pPr lvl="0"/>
            <a:r>
              <a:rPr lang="en-US" smtClean="0"/>
              <a:t>Click to edit Master text styles</a:t>
            </a:r>
          </a:p>
        </p:txBody>
      </p:sp>
      <p:sp>
        <p:nvSpPr>
          <p:cNvPr id="8" name="Content Placeholder 3"/>
          <p:cNvSpPr>
            <a:spLocks noGrp="1"/>
          </p:cNvSpPr>
          <p:nvPr>
            <p:ph sz="half" idx="11"/>
          </p:nvPr>
        </p:nvSpPr>
        <p:spPr>
          <a:xfrm>
            <a:off x="4427099" y="2835961"/>
            <a:ext cx="1440000" cy="1080000"/>
          </a:xfrm>
          <a:solidFill>
            <a:schemeClr val="bg1">
              <a:lumMod val="95000"/>
            </a:schemeClr>
          </a:solidFill>
        </p:spPr>
        <p:txBody>
          <a:bodyPr>
            <a:noAutofit/>
          </a:bodyPr>
          <a:lstStyle>
            <a:lvl1pPr marL="0" indent="0">
              <a:buFontTx/>
              <a:buNone/>
              <a:defRPr sz="1400"/>
            </a:lvl1pPr>
          </a:lstStyle>
          <a:p>
            <a:pPr lvl="0"/>
            <a:r>
              <a:rPr lang="en-US" smtClean="0"/>
              <a:t>Click to edit Master text styles</a:t>
            </a:r>
          </a:p>
        </p:txBody>
      </p:sp>
      <p:sp>
        <p:nvSpPr>
          <p:cNvPr id="9" name="Content Placeholder 3"/>
          <p:cNvSpPr>
            <a:spLocks noGrp="1"/>
          </p:cNvSpPr>
          <p:nvPr>
            <p:ph sz="half" idx="12"/>
          </p:nvPr>
        </p:nvSpPr>
        <p:spPr>
          <a:xfrm>
            <a:off x="8016000" y="2835961"/>
            <a:ext cx="1440000" cy="1080000"/>
          </a:xfrm>
          <a:solidFill>
            <a:schemeClr val="bg1">
              <a:lumMod val="95000"/>
            </a:schemeClr>
          </a:solidFill>
        </p:spPr>
        <p:txBody>
          <a:bodyPr>
            <a:noAutofit/>
          </a:bodyPr>
          <a:lstStyle>
            <a:lvl1pPr marL="0" indent="0">
              <a:buFontTx/>
              <a:buNone/>
              <a:defRPr sz="1400"/>
            </a:lvl1pPr>
          </a:lstStyle>
          <a:p>
            <a:pPr lvl="0"/>
            <a:r>
              <a:rPr lang="en-US" smtClean="0"/>
              <a:t>Click to edit Master text styles</a:t>
            </a:r>
          </a:p>
        </p:txBody>
      </p:sp>
      <p:sp>
        <p:nvSpPr>
          <p:cNvPr id="11" name="Text Placeholder 10"/>
          <p:cNvSpPr>
            <a:spLocks noGrp="1"/>
          </p:cNvSpPr>
          <p:nvPr>
            <p:ph type="body" sz="quarter" idx="13"/>
          </p:nvPr>
        </p:nvSpPr>
        <p:spPr>
          <a:xfrm>
            <a:off x="816000" y="4002985"/>
            <a:ext cx="3360000" cy="19800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0"/>
          <p:cNvSpPr>
            <a:spLocks noGrp="1"/>
          </p:cNvSpPr>
          <p:nvPr>
            <p:ph type="body" sz="quarter" idx="14"/>
          </p:nvPr>
        </p:nvSpPr>
        <p:spPr>
          <a:xfrm>
            <a:off x="4427099" y="4002985"/>
            <a:ext cx="3360000" cy="19800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10"/>
          <p:cNvSpPr>
            <a:spLocks noGrp="1"/>
          </p:cNvSpPr>
          <p:nvPr>
            <p:ph type="body" sz="quarter" idx="15"/>
          </p:nvPr>
        </p:nvSpPr>
        <p:spPr>
          <a:xfrm>
            <a:off x="8016000" y="4002985"/>
            <a:ext cx="3360000" cy="19800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5"/>
          <p:cNvSpPr>
            <a:spLocks noGrp="1"/>
          </p:cNvSpPr>
          <p:nvPr>
            <p:ph type="body" sz="quarter" idx="16"/>
          </p:nvPr>
        </p:nvSpPr>
        <p:spPr>
          <a:xfrm>
            <a:off x="2380052"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smtClean="0"/>
              <a:t>Click to edit Master text styles</a:t>
            </a:r>
          </a:p>
        </p:txBody>
      </p:sp>
      <p:sp>
        <p:nvSpPr>
          <p:cNvPr id="17" name="Text Placeholder 15"/>
          <p:cNvSpPr>
            <a:spLocks noGrp="1"/>
          </p:cNvSpPr>
          <p:nvPr>
            <p:ph type="body" sz="quarter" idx="17"/>
          </p:nvPr>
        </p:nvSpPr>
        <p:spPr>
          <a:xfrm>
            <a:off x="5968952"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smtClean="0"/>
              <a:t>Click to edit Master text styles</a:t>
            </a:r>
          </a:p>
        </p:txBody>
      </p:sp>
      <p:sp>
        <p:nvSpPr>
          <p:cNvPr id="18" name="Text Placeholder 15"/>
          <p:cNvSpPr>
            <a:spLocks noGrp="1"/>
          </p:cNvSpPr>
          <p:nvPr>
            <p:ph type="body" sz="quarter" idx="18"/>
          </p:nvPr>
        </p:nvSpPr>
        <p:spPr>
          <a:xfrm>
            <a:off x="9557853"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smtClean="0"/>
              <a:t>Click to edit Master text styles</a:t>
            </a:r>
          </a:p>
        </p:txBody>
      </p:sp>
    </p:spTree>
    <p:extLst>
      <p:ext uri="{BB962C8B-B14F-4D97-AF65-F5344CB8AC3E}">
        <p14:creationId xmlns:p14="http://schemas.microsoft.com/office/powerpoint/2010/main" val="29258399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Intro and 6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fld id="{C1B3EF10-4E29-4F0C-9AB6-355B3A7B01AB}" type="slidenum">
              <a:rPr lang="en-GB" smtClean="0"/>
              <a:pPr/>
              <a:t>‹#›</a:t>
            </a:fld>
            <a:endParaRPr lang="en-GB"/>
          </a:p>
        </p:txBody>
      </p:sp>
      <p:sp>
        <p:nvSpPr>
          <p:cNvPr id="4" name="Content Placeholder 2"/>
          <p:cNvSpPr>
            <a:spLocks noGrp="1"/>
          </p:cNvSpPr>
          <p:nvPr>
            <p:ph sz="half" idx="1"/>
          </p:nvPr>
        </p:nvSpPr>
        <p:spPr>
          <a:xfrm>
            <a:off x="816000" y="1620000"/>
            <a:ext cx="10560000" cy="540104"/>
          </a:xfrm>
        </p:spPr>
        <p:txBody>
          <a:bodyPr>
            <a:noAutofit/>
          </a:bodyPr>
          <a:lstStyle>
            <a:lvl1pPr>
              <a:defRPr sz="1400"/>
            </a:lvl1pPr>
            <a:lvl2pPr>
              <a:defRPr sz="1600"/>
            </a:lvl2pPr>
          </a:lstStyle>
          <a:p>
            <a:pPr lvl="0"/>
            <a:r>
              <a:rPr lang="en-US" smtClean="0"/>
              <a:t>Click to edit Master text styles</a:t>
            </a:r>
          </a:p>
        </p:txBody>
      </p:sp>
      <p:sp>
        <p:nvSpPr>
          <p:cNvPr id="5" name="Content Placeholder 3"/>
          <p:cNvSpPr>
            <a:spLocks noGrp="1"/>
          </p:cNvSpPr>
          <p:nvPr>
            <p:ph sz="half" idx="2"/>
          </p:nvPr>
        </p:nvSpPr>
        <p:spPr>
          <a:xfrm>
            <a:off x="816000" y="2231791"/>
            <a:ext cx="1200000" cy="900000"/>
          </a:xfrm>
          <a:solidFill>
            <a:schemeClr val="bg1">
              <a:lumMod val="95000"/>
            </a:schemeClr>
          </a:solidFill>
        </p:spPr>
        <p:txBody>
          <a:bodyPr>
            <a:noAutofit/>
          </a:bodyPr>
          <a:lstStyle>
            <a:lvl1pPr marL="0" indent="0">
              <a:buFontTx/>
              <a:buNone/>
              <a:defRPr sz="1200"/>
            </a:lvl1pPr>
          </a:lstStyle>
          <a:p>
            <a:pPr lvl="0"/>
            <a:r>
              <a:rPr lang="en-US" smtClean="0"/>
              <a:t>Click to edit Master text styles</a:t>
            </a:r>
          </a:p>
        </p:txBody>
      </p:sp>
      <p:sp>
        <p:nvSpPr>
          <p:cNvPr id="8" name="Content Placeholder 3"/>
          <p:cNvSpPr>
            <a:spLocks noGrp="1"/>
          </p:cNvSpPr>
          <p:nvPr>
            <p:ph sz="half" idx="11"/>
          </p:nvPr>
        </p:nvSpPr>
        <p:spPr>
          <a:xfrm>
            <a:off x="4407451" y="2231791"/>
            <a:ext cx="1200000" cy="900000"/>
          </a:xfrm>
          <a:solidFill>
            <a:schemeClr val="bg1">
              <a:lumMod val="95000"/>
            </a:schemeClr>
          </a:solidFill>
        </p:spPr>
        <p:txBody>
          <a:bodyPr>
            <a:noAutofit/>
          </a:bodyPr>
          <a:lstStyle>
            <a:lvl1pPr marL="0" indent="0">
              <a:buFontTx/>
              <a:buNone/>
              <a:defRPr sz="1200"/>
            </a:lvl1pPr>
          </a:lstStyle>
          <a:p>
            <a:pPr lvl="0"/>
            <a:r>
              <a:rPr lang="en-US" smtClean="0"/>
              <a:t>Click to edit Master text styles</a:t>
            </a:r>
          </a:p>
        </p:txBody>
      </p:sp>
      <p:sp>
        <p:nvSpPr>
          <p:cNvPr id="9" name="Content Placeholder 3"/>
          <p:cNvSpPr>
            <a:spLocks noGrp="1"/>
          </p:cNvSpPr>
          <p:nvPr>
            <p:ph sz="half" idx="12"/>
          </p:nvPr>
        </p:nvSpPr>
        <p:spPr>
          <a:xfrm>
            <a:off x="7996800" y="2231791"/>
            <a:ext cx="1200000" cy="900000"/>
          </a:xfrm>
          <a:solidFill>
            <a:schemeClr val="bg1">
              <a:lumMod val="95000"/>
            </a:schemeClr>
          </a:solidFill>
        </p:spPr>
        <p:txBody>
          <a:bodyPr>
            <a:noAutofit/>
          </a:bodyPr>
          <a:lstStyle>
            <a:lvl1pPr marL="0" indent="0">
              <a:buFontTx/>
              <a:buNone/>
              <a:defRPr sz="1200"/>
            </a:lvl1pPr>
          </a:lstStyle>
          <a:p>
            <a:pPr lvl="0"/>
            <a:r>
              <a:rPr lang="en-US" smtClean="0"/>
              <a:t>Click to edit Master text styles</a:t>
            </a:r>
          </a:p>
        </p:txBody>
      </p:sp>
      <p:sp>
        <p:nvSpPr>
          <p:cNvPr id="11" name="Text Placeholder 10"/>
          <p:cNvSpPr>
            <a:spLocks noGrp="1"/>
          </p:cNvSpPr>
          <p:nvPr>
            <p:ph type="body" sz="quarter" idx="13"/>
          </p:nvPr>
        </p:nvSpPr>
        <p:spPr>
          <a:xfrm>
            <a:off x="2122626" y="2231791"/>
            <a:ext cx="2182199" cy="1808092"/>
          </a:xfr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6"/>
          </p:nvPr>
        </p:nvSpPr>
        <p:spPr>
          <a:xfrm>
            <a:off x="816001" y="3206359"/>
            <a:ext cx="1177801" cy="842178"/>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smtClean="0"/>
              <a:t>Click to edit Master text styles</a:t>
            </a:r>
          </a:p>
        </p:txBody>
      </p:sp>
      <p:sp>
        <p:nvSpPr>
          <p:cNvPr id="21" name="Content Placeholder 3"/>
          <p:cNvSpPr>
            <a:spLocks noGrp="1"/>
          </p:cNvSpPr>
          <p:nvPr>
            <p:ph sz="half" idx="19"/>
          </p:nvPr>
        </p:nvSpPr>
        <p:spPr>
          <a:xfrm>
            <a:off x="816000" y="4166608"/>
            <a:ext cx="1200000" cy="900000"/>
          </a:xfrm>
          <a:solidFill>
            <a:schemeClr val="bg1">
              <a:lumMod val="95000"/>
            </a:schemeClr>
          </a:solidFill>
        </p:spPr>
        <p:txBody>
          <a:bodyPr>
            <a:noAutofit/>
          </a:bodyPr>
          <a:lstStyle>
            <a:lvl1pPr marL="0" indent="0">
              <a:buFontTx/>
              <a:buNone/>
              <a:defRPr sz="1200"/>
            </a:lvl1pPr>
          </a:lstStyle>
          <a:p>
            <a:pPr lvl="0"/>
            <a:r>
              <a:rPr lang="en-US" smtClean="0"/>
              <a:t>Click to edit Master text styles</a:t>
            </a:r>
          </a:p>
        </p:txBody>
      </p:sp>
      <p:sp>
        <p:nvSpPr>
          <p:cNvPr id="22" name="Content Placeholder 3"/>
          <p:cNvSpPr>
            <a:spLocks noGrp="1"/>
          </p:cNvSpPr>
          <p:nvPr>
            <p:ph sz="half" idx="20"/>
          </p:nvPr>
        </p:nvSpPr>
        <p:spPr>
          <a:xfrm>
            <a:off x="4407451" y="4166608"/>
            <a:ext cx="1200000" cy="900000"/>
          </a:xfrm>
          <a:solidFill>
            <a:schemeClr val="bg1">
              <a:lumMod val="95000"/>
            </a:schemeClr>
          </a:solidFill>
        </p:spPr>
        <p:txBody>
          <a:bodyPr>
            <a:noAutofit/>
          </a:bodyPr>
          <a:lstStyle>
            <a:lvl1pPr marL="0" indent="0">
              <a:buFontTx/>
              <a:buNone/>
              <a:defRPr sz="1200"/>
            </a:lvl1pPr>
          </a:lstStyle>
          <a:p>
            <a:pPr lvl="0"/>
            <a:r>
              <a:rPr lang="en-US" smtClean="0"/>
              <a:t>Click to edit Master text styles</a:t>
            </a:r>
          </a:p>
        </p:txBody>
      </p:sp>
      <p:sp>
        <p:nvSpPr>
          <p:cNvPr id="23" name="Content Placeholder 3"/>
          <p:cNvSpPr>
            <a:spLocks noGrp="1"/>
          </p:cNvSpPr>
          <p:nvPr>
            <p:ph sz="half" idx="21"/>
          </p:nvPr>
        </p:nvSpPr>
        <p:spPr>
          <a:xfrm>
            <a:off x="7996800" y="4166608"/>
            <a:ext cx="1200000" cy="900000"/>
          </a:xfrm>
          <a:solidFill>
            <a:schemeClr val="bg1">
              <a:lumMod val="95000"/>
            </a:schemeClr>
          </a:solidFill>
        </p:spPr>
        <p:txBody>
          <a:bodyPr>
            <a:noAutofit/>
          </a:bodyPr>
          <a:lstStyle>
            <a:lvl1pPr marL="0" indent="0">
              <a:buFontTx/>
              <a:buNone/>
              <a:defRPr sz="1200"/>
            </a:lvl1pPr>
          </a:lstStyle>
          <a:p>
            <a:pPr lvl="0"/>
            <a:r>
              <a:rPr lang="en-US" smtClean="0"/>
              <a:t>Click to edit Master text styles</a:t>
            </a:r>
          </a:p>
        </p:txBody>
      </p:sp>
      <p:sp>
        <p:nvSpPr>
          <p:cNvPr id="24" name="Text Placeholder 10"/>
          <p:cNvSpPr>
            <a:spLocks noGrp="1"/>
          </p:cNvSpPr>
          <p:nvPr>
            <p:ph type="body" sz="quarter" idx="22"/>
          </p:nvPr>
        </p:nvSpPr>
        <p:spPr>
          <a:xfrm>
            <a:off x="2122626" y="4166609"/>
            <a:ext cx="2182199" cy="1843251"/>
          </a:xfr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23"/>
          </p:nvPr>
        </p:nvSpPr>
        <p:spPr>
          <a:xfrm>
            <a:off x="816001" y="5141177"/>
            <a:ext cx="1177801" cy="868682"/>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smtClean="0"/>
              <a:t>Click to edit Master text styles</a:t>
            </a:r>
          </a:p>
        </p:txBody>
      </p:sp>
      <p:sp>
        <p:nvSpPr>
          <p:cNvPr id="28" name="Text Placeholder 10"/>
          <p:cNvSpPr>
            <a:spLocks noGrp="1"/>
          </p:cNvSpPr>
          <p:nvPr>
            <p:ph type="body" sz="quarter" idx="24"/>
          </p:nvPr>
        </p:nvSpPr>
        <p:spPr>
          <a:xfrm>
            <a:off x="5712001" y="4166609"/>
            <a:ext cx="2182199" cy="1843251"/>
          </a:xfrm>
        </p:spPr>
        <p:txBody>
          <a:bodyPr/>
          <a:lstStyle>
            <a:lvl1pPr rtl="0">
              <a:defRPr sz="1200"/>
            </a:lvl1pPr>
            <a:lvl2pPr rtl="0">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p:txBody>
      </p:sp>
      <p:sp>
        <p:nvSpPr>
          <p:cNvPr id="29" name="Text Placeholder 15"/>
          <p:cNvSpPr>
            <a:spLocks noGrp="1"/>
          </p:cNvSpPr>
          <p:nvPr>
            <p:ph type="body" sz="quarter" idx="25"/>
          </p:nvPr>
        </p:nvSpPr>
        <p:spPr>
          <a:xfrm>
            <a:off x="4407452" y="5141177"/>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smtClean="0"/>
              <a:t>Click to edit Master text styles</a:t>
            </a:r>
          </a:p>
        </p:txBody>
      </p:sp>
      <p:sp>
        <p:nvSpPr>
          <p:cNvPr id="30" name="Text Placeholder 10"/>
          <p:cNvSpPr>
            <a:spLocks noGrp="1"/>
          </p:cNvSpPr>
          <p:nvPr>
            <p:ph type="body" sz="quarter" idx="26"/>
          </p:nvPr>
        </p:nvSpPr>
        <p:spPr>
          <a:xfrm>
            <a:off x="9302401" y="4166609"/>
            <a:ext cx="2182199" cy="1843251"/>
          </a:xfrm>
        </p:spPr>
        <p:txBody>
          <a:bodyPr/>
          <a:lstStyle>
            <a:lvl1pPr rtl="0">
              <a:defRPr sz="1200"/>
            </a:lvl1pPr>
            <a:lvl2pPr rtl="0">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7996801" y="5141177"/>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smtClean="0"/>
              <a:t>Click to edit Master text styles</a:t>
            </a:r>
          </a:p>
        </p:txBody>
      </p:sp>
      <p:sp>
        <p:nvSpPr>
          <p:cNvPr id="32" name="Text Placeholder 10"/>
          <p:cNvSpPr>
            <a:spLocks noGrp="1"/>
          </p:cNvSpPr>
          <p:nvPr>
            <p:ph type="body" sz="quarter" idx="28"/>
          </p:nvPr>
        </p:nvSpPr>
        <p:spPr>
          <a:xfrm>
            <a:off x="5712001" y="2231792"/>
            <a:ext cx="2182199" cy="1843251"/>
          </a:xfrm>
        </p:spPr>
        <p:txBody>
          <a:bodyPr/>
          <a:lstStyle>
            <a:lvl1pPr rtl="0">
              <a:defRPr sz="1200"/>
            </a:lvl1pPr>
            <a:lvl2pPr rtl="0">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p:txBody>
      </p:sp>
      <p:sp>
        <p:nvSpPr>
          <p:cNvPr id="33" name="Text Placeholder 15"/>
          <p:cNvSpPr>
            <a:spLocks noGrp="1"/>
          </p:cNvSpPr>
          <p:nvPr>
            <p:ph type="body" sz="quarter" idx="29"/>
          </p:nvPr>
        </p:nvSpPr>
        <p:spPr>
          <a:xfrm>
            <a:off x="4407452" y="3206360"/>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smtClean="0"/>
              <a:t>Click to edit Master text styles</a:t>
            </a:r>
          </a:p>
        </p:txBody>
      </p:sp>
      <p:sp>
        <p:nvSpPr>
          <p:cNvPr id="34" name="Text Placeholder 10"/>
          <p:cNvSpPr>
            <a:spLocks noGrp="1"/>
          </p:cNvSpPr>
          <p:nvPr>
            <p:ph type="body" sz="quarter" idx="30"/>
          </p:nvPr>
        </p:nvSpPr>
        <p:spPr>
          <a:xfrm>
            <a:off x="9302401" y="2231792"/>
            <a:ext cx="2182199" cy="1843251"/>
          </a:xfrm>
        </p:spPr>
        <p:txBody>
          <a:bodyPr/>
          <a:lstStyle>
            <a:lvl1pPr rtl="0">
              <a:defRPr sz="1200"/>
            </a:lvl1pPr>
            <a:lvl2pPr rtl="0">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p:txBody>
      </p:sp>
      <p:sp>
        <p:nvSpPr>
          <p:cNvPr id="35" name="Text Placeholder 15"/>
          <p:cNvSpPr>
            <a:spLocks noGrp="1"/>
          </p:cNvSpPr>
          <p:nvPr>
            <p:ph type="body" sz="quarter" idx="31"/>
          </p:nvPr>
        </p:nvSpPr>
        <p:spPr>
          <a:xfrm>
            <a:off x="7996801" y="3206360"/>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smtClean="0"/>
              <a:t>Click to edit Master text styles</a:t>
            </a:r>
          </a:p>
        </p:txBody>
      </p:sp>
    </p:spTree>
    <p:extLst>
      <p:ext uri="{BB962C8B-B14F-4D97-AF65-F5344CB8AC3E}">
        <p14:creationId xmlns:p14="http://schemas.microsoft.com/office/powerpoint/2010/main" val="41905142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le + Subtitle +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p:txBody>
      </p:sp>
      <p:sp>
        <p:nvSpPr>
          <p:cNvPr id="7" name="Text Placeholder 6"/>
          <p:cNvSpPr>
            <a:spLocks noGrp="1"/>
          </p:cNvSpPr>
          <p:nvPr>
            <p:ph type="body" sz="quarter" idx="14"/>
          </p:nvPr>
        </p:nvSpPr>
        <p:spPr>
          <a:xfrm>
            <a:off x="817034" y="1620000"/>
            <a:ext cx="10557933" cy="4352400"/>
          </a:xfrm>
        </p:spPr>
        <p:txBody>
          <a:bodyPr>
            <a:noAutofit/>
          </a:bodyPr>
          <a:lstStyle>
            <a:lvl1pPr marL="0" indent="0">
              <a:spcAft>
                <a:spcPts val="1200"/>
              </a:spcAft>
              <a:buFontTx/>
              <a:buNone/>
              <a:defRPr/>
            </a:lvl1pPr>
          </a:lstStyle>
          <a:p>
            <a:pPr lvl="0"/>
            <a:r>
              <a:rPr lang="en-US" smtClean="0"/>
              <a:t>Click to edit Master text styles</a:t>
            </a:r>
          </a:p>
        </p:txBody>
      </p:sp>
    </p:spTree>
    <p:extLst>
      <p:ext uri="{BB962C8B-B14F-4D97-AF65-F5344CB8AC3E}">
        <p14:creationId xmlns:p14="http://schemas.microsoft.com/office/powerpoint/2010/main" val="12810962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le + Subtitle + 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p:txBody>
      </p:sp>
      <p:sp>
        <p:nvSpPr>
          <p:cNvPr id="7" name="Text Placeholder 6"/>
          <p:cNvSpPr>
            <a:spLocks noGrp="1"/>
          </p:cNvSpPr>
          <p:nvPr>
            <p:ph type="body" sz="quarter" idx="14"/>
          </p:nvPr>
        </p:nvSpPr>
        <p:spPr>
          <a:xfrm>
            <a:off x="817034" y="1620000"/>
            <a:ext cx="10557933"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0927682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le + Subtitle +2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p:txBody>
      </p:sp>
      <p:sp>
        <p:nvSpPr>
          <p:cNvPr id="7" name="Text Placeholder 6"/>
          <p:cNvSpPr>
            <a:spLocks noGrp="1"/>
          </p:cNvSpPr>
          <p:nvPr>
            <p:ph type="body" sz="quarter" idx="14"/>
          </p:nvPr>
        </p:nvSpPr>
        <p:spPr>
          <a:xfrm>
            <a:off x="817033"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6"/>
          <p:cNvSpPr>
            <a:spLocks noGrp="1"/>
          </p:cNvSpPr>
          <p:nvPr>
            <p:ph type="body" sz="quarter" idx="15"/>
          </p:nvPr>
        </p:nvSpPr>
        <p:spPr>
          <a:xfrm>
            <a:off x="6190967"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344615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le + Subtitle + Text + Object 1">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p:txBody>
      </p:sp>
      <p:sp>
        <p:nvSpPr>
          <p:cNvPr id="7" name="Text Placeholder 6"/>
          <p:cNvSpPr>
            <a:spLocks noGrp="1"/>
          </p:cNvSpPr>
          <p:nvPr>
            <p:ph type="body" sz="quarter" idx="14"/>
          </p:nvPr>
        </p:nvSpPr>
        <p:spPr>
          <a:xfrm>
            <a:off x="817033"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3"/>
          <p:cNvSpPr>
            <a:spLocks noGrp="1"/>
          </p:cNvSpPr>
          <p:nvPr>
            <p:ph sz="half" idx="2"/>
          </p:nvPr>
        </p:nvSpPr>
        <p:spPr>
          <a:xfrm>
            <a:off x="6190967" y="1620000"/>
            <a:ext cx="5184000" cy="4351338"/>
          </a:xfrm>
        </p:spPr>
        <p:txBody>
          <a:bodyPr>
            <a:noAutofit/>
          </a:bodyPr>
          <a:lstStyle>
            <a:lvl1pPr marL="0" indent="0">
              <a:spcAft>
                <a:spcPts val="1200"/>
              </a:spcAft>
              <a:buFontTx/>
              <a:buNone/>
              <a:defRPr/>
            </a:lvl1pPr>
          </a:lstStyle>
          <a:p>
            <a:pPr lvl="0"/>
            <a:r>
              <a:rPr lang="en-US" smtClean="0"/>
              <a:t>Click to edit Master text styles</a:t>
            </a:r>
          </a:p>
        </p:txBody>
      </p:sp>
    </p:spTree>
    <p:extLst>
      <p:ext uri="{BB962C8B-B14F-4D97-AF65-F5344CB8AC3E}">
        <p14:creationId xmlns:p14="http://schemas.microsoft.com/office/powerpoint/2010/main" val="10413417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le + Subtitle + Text + Object 2">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p:txBody>
      </p:sp>
      <p:sp>
        <p:nvSpPr>
          <p:cNvPr id="7" name="Text Placeholder 6"/>
          <p:cNvSpPr>
            <a:spLocks noGrp="1"/>
          </p:cNvSpPr>
          <p:nvPr>
            <p:ph type="body" sz="quarter" idx="14"/>
          </p:nvPr>
        </p:nvSpPr>
        <p:spPr>
          <a:xfrm>
            <a:off x="817034" y="1620000"/>
            <a:ext cx="10557933"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3"/>
          <p:cNvSpPr>
            <a:spLocks noGrp="1"/>
          </p:cNvSpPr>
          <p:nvPr>
            <p:ph sz="half" idx="2"/>
          </p:nvPr>
        </p:nvSpPr>
        <p:spPr>
          <a:xfrm>
            <a:off x="816001" y="3855600"/>
            <a:ext cx="10558967" cy="2124000"/>
          </a:xfrm>
        </p:spPr>
        <p:txBody>
          <a:bodyPr>
            <a:noAutofit/>
          </a:bodyPr>
          <a:lstStyle>
            <a:lvl1pPr marL="0" indent="0">
              <a:spcAft>
                <a:spcPts val="1200"/>
              </a:spcAft>
              <a:buFontTx/>
              <a:buNone/>
              <a:defRPr/>
            </a:lvl1pPr>
          </a:lstStyle>
          <a:p>
            <a:pPr lvl="0"/>
            <a:r>
              <a:rPr lang="en-US" smtClean="0"/>
              <a:t>Click to edit Master text styles</a:t>
            </a:r>
          </a:p>
        </p:txBody>
      </p:sp>
    </p:spTree>
    <p:extLst>
      <p:ext uri="{BB962C8B-B14F-4D97-AF65-F5344CB8AC3E}">
        <p14:creationId xmlns:p14="http://schemas.microsoft.com/office/powerpoint/2010/main" val="3808002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le + Subtitle + Text + Object 3">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p:txBody>
      </p:sp>
      <p:sp>
        <p:nvSpPr>
          <p:cNvPr id="8"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smtClean="0"/>
              <a:t>Click to edit Master text styles</a:t>
            </a:r>
          </a:p>
          <a:p>
            <a:pPr lvl="1"/>
            <a:r>
              <a:rPr lang="en-US" smtClean="0"/>
              <a:t>Second level</a:t>
            </a:r>
          </a:p>
        </p:txBody>
      </p:sp>
      <p:sp>
        <p:nvSpPr>
          <p:cNvPr id="10" name="Content Placeholder 3"/>
          <p:cNvSpPr>
            <a:spLocks noGrp="1"/>
          </p:cNvSpPr>
          <p:nvPr>
            <p:ph sz="half" idx="2"/>
          </p:nvPr>
        </p:nvSpPr>
        <p:spPr>
          <a:xfrm>
            <a:off x="816000" y="2835961"/>
            <a:ext cx="10560000" cy="3168000"/>
          </a:xfrm>
        </p:spPr>
        <p:txBody>
          <a:bodyPr>
            <a:noAutofit/>
          </a:bodyPr>
          <a:lstStyle>
            <a:lvl1pPr marL="0" indent="0">
              <a:buFontTx/>
              <a:buNone/>
              <a:defRPr/>
            </a:lvl1pPr>
          </a:lstStyle>
          <a:p>
            <a:pPr lvl="0"/>
            <a:r>
              <a:rPr lang="en-US" smtClean="0"/>
              <a:t>Click to edit Master text styles</a:t>
            </a:r>
          </a:p>
        </p:txBody>
      </p:sp>
    </p:spTree>
    <p:extLst>
      <p:ext uri="{BB962C8B-B14F-4D97-AF65-F5344CB8AC3E}">
        <p14:creationId xmlns:p14="http://schemas.microsoft.com/office/powerpoint/2010/main" val="93818655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le + Subtitle + Text + Object 4">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p:txBody>
      </p:sp>
      <p:sp>
        <p:nvSpPr>
          <p:cNvPr id="8" name="Content Placeholder 2"/>
          <p:cNvSpPr>
            <a:spLocks noGrp="1"/>
          </p:cNvSpPr>
          <p:nvPr>
            <p:ph sz="half" idx="1"/>
          </p:nvPr>
        </p:nvSpPr>
        <p:spPr>
          <a:xfrm>
            <a:off x="816000" y="1620000"/>
            <a:ext cx="2784000" cy="4351338"/>
          </a:xfrm>
        </p:spPr>
        <p:txBody>
          <a:bodyPr>
            <a:no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2"/>
          </p:nvPr>
        </p:nvSpPr>
        <p:spPr>
          <a:xfrm>
            <a:off x="3792000" y="1620000"/>
            <a:ext cx="7584000" cy="4351338"/>
          </a:xfrm>
        </p:spPr>
        <p:txBody>
          <a:bodyPr>
            <a:noAutofit/>
          </a:bodyPr>
          <a:lstStyle>
            <a:lvl1pPr marL="0" indent="0">
              <a:buFontTx/>
              <a:buNone/>
              <a:defRPr/>
            </a:lvl1pPr>
          </a:lstStyle>
          <a:p>
            <a:pPr lvl="0"/>
            <a:r>
              <a:rPr lang="en-US" smtClean="0"/>
              <a:t>Click to edit Master text styles</a:t>
            </a:r>
          </a:p>
        </p:txBody>
      </p:sp>
    </p:spTree>
    <p:extLst>
      <p:ext uri="{BB962C8B-B14F-4D97-AF65-F5344CB8AC3E}">
        <p14:creationId xmlns:p14="http://schemas.microsoft.com/office/powerpoint/2010/main" val="3407290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fixed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001" y="630000"/>
            <a:ext cx="1676444" cy="698400"/>
          </a:xfrm>
          <a:prstGeom prst="rect">
            <a:avLst/>
          </a:prstGeom>
        </p:spPr>
      </p:pic>
      <p:sp>
        <p:nvSpPr>
          <p:cNvPr id="15" name="Rectangle 14"/>
          <p:cNvSpPr/>
          <p:nvPr userDrawn="1"/>
        </p:nvSpPr>
        <p:spPr>
          <a:xfrm>
            <a:off x="9192000" y="4608000"/>
            <a:ext cx="3000000" cy="2250000"/>
          </a:xfrm>
          <a:prstGeom prst="rect">
            <a:avLst/>
          </a:prstGeom>
          <a:blipFill dpi="0" rotWithShape="1">
            <a:blip r:embed="rId3" cstate="print">
              <a:extLst>
                <a:ext uri="{28A0092B-C50C-407E-A947-70E740481C1C}">
                  <a14:useLocalDpi xmlns:a14="http://schemas.microsoft.com/office/drawing/2010/main" val="0"/>
                </a:ext>
              </a:extLst>
            </a:blip>
            <a:srcRect/>
            <a:stretch>
              <a:fillRect l="-8916" t="-80923" r="-11380" b="-1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Rectangle 15"/>
          <p:cNvSpPr/>
          <p:nvPr userDrawn="1"/>
        </p:nvSpPr>
        <p:spPr>
          <a:xfrm>
            <a:off x="9192000" y="2305226"/>
            <a:ext cx="3000000" cy="2250000"/>
          </a:xfrm>
          <a:prstGeom prst="rect">
            <a:avLst/>
          </a:prstGeom>
          <a:blipFill dpi="0" rotWithShape="1">
            <a:blip r:embed="rId4" cstate="print">
              <a:extLst>
                <a:ext uri="{28A0092B-C50C-407E-A947-70E740481C1C}">
                  <a14:useLocalDpi xmlns:a14="http://schemas.microsoft.com/office/drawing/2010/main" val="0"/>
                </a:ext>
              </a:extLst>
            </a:blip>
            <a:srcRect/>
            <a:stretch>
              <a:fillRect t="-156" b="-497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9690327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817033" y="450850"/>
            <a:ext cx="10560000" cy="5519738"/>
          </a:xfrm>
          <a:solidFill>
            <a:schemeClr val="bg1"/>
          </a:solidFill>
        </p:spPr>
        <p:txBody>
          <a:bodyPr anchor="ctr" anchorCtr="0">
            <a:noAutofit/>
          </a:bodyPr>
          <a:lstStyle>
            <a:lvl1pPr marL="0" indent="0">
              <a:buFontTx/>
              <a:buNone/>
              <a:defRPr sz="4000">
                <a:solidFill>
                  <a:schemeClr val="tx2"/>
                </a:solidFill>
                <a:latin typeface="Calibri Light" panose="020F0302020204030204" pitchFamily="34" charset="0"/>
              </a:defRPr>
            </a:lvl1pPr>
            <a:lvl2pPr marL="0" indent="0">
              <a:buFontTx/>
              <a:buNone/>
              <a:defRPr sz="2400"/>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a:p>
            <a:pPr lvl="1"/>
            <a:r>
              <a:rPr lang="en-US" smtClean="0"/>
              <a:t>Second level</a:t>
            </a:r>
          </a:p>
        </p:txBody>
      </p:sp>
      <p:sp>
        <p:nvSpPr>
          <p:cNvPr id="3" name="Slide Number Placeholder 2"/>
          <p:cNvSpPr>
            <a:spLocks noGrp="1"/>
          </p:cNvSpPr>
          <p:nvPr>
            <p:ph type="sldNum" sz="quarter" idx="10"/>
          </p:nvPr>
        </p:nvSpPr>
        <p:spPr/>
        <p:txBody>
          <a:bodyPr/>
          <a:lstStyle/>
          <a:p>
            <a:fld id="{C1B3EF10-4E29-4F0C-9AB6-355B3A7B01AB}" type="slidenum">
              <a:rPr lang="en-GB" smtClean="0"/>
              <a:pPr/>
              <a:t>‹#›</a:t>
            </a:fld>
            <a:endParaRPr lang="en-GB"/>
          </a:p>
        </p:txBody>
      </p:sp>
    </p:spTree>
    <p:extLst>
      <p:ext uri="{BB962C8B-B14F-4D97-AF65-F5344CB8AC3E}">
        <p14:creationId xmlns:p14="http://schemas.microsoft.com/office/powerpoint/2010/main" val="397954273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6120000" y="4610452"/>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userDrawn="1"/>
        </p:nvSpPr>
        <p:spPr>
          <a:xfrm>
            <a:off x="9212173" y="4610452"/>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p:cNvSpPr/>
          <p:nvPr userDrawn="1"/>
        </p:nvSpPr>
        <p:spPr>
          <a:xfrm>
            <a:off x="9212173" y="2305226"/>
            <a:ext cx="300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smtClean="0"/>
              <a:t>Click to edit Master title style</a:t>
            </a:r>
            <a:endParaRPr lang="en-US" dirty="0"/>
          </a:p>
        </p:txBody>
      </p:sp>
      <p:sp>
        <p:nvSpPr>
          <p:cNvPr id="15" name="Rectangle 14"/>
          <p:cNvSpPr/>
          <p:nvPr userDrawn="1"/>
        </p:nvSpPr>
        <p:spPr>
          <a:xfrm>
            <a:off x="3106087" y="0"/>
            <a:ext cx="300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Slide Number Placeholder 5"/>
          <p:cNvSpPr>
            <a:spLocks noGrp="1"/>
          </p:cNvSpPr>
          <p:nvPr>
            <p:ph type="sldNum" sz="quarter" idx="12"/>
          </p:nvPr>
        </p:nvSpPr>
        <p:spPr>
          <a:xfrm>
            <a:off x="816000" y="6336000"/>
            <a:ext cx="336000" cy="252000"/>
          </a:xfrm>
        </p:spPr>
        <p:txBody>
          <a:bodyPr/>
          <a:lstStyle/>
          <a:p>
            <a:fld id="{C1B3EF10-4E29-4F0C-9AB6-355B3A7B01AB}" type="slidenum">
              <a:rPr lang="en-GB" smtClean="0"/>
              <a:t>‹#›</a:t>
            </a:fld>
            <a:endParaRPr lang="en-GB"/>
          </a:p>
        </p:txBody>
      </p:sp>
    </p:spTree>
    <p:extLst>
      <p:ext uri="{BB962C8B-B14F-4D97-AF65-F5344CB8AC3E}">
        <p14:creationId xmlns:p14="http://schemas.microsoft.com/office/powerpoint/2010/main" val="385837255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p:spTree>
      <p:nvGrpSpPr>
        <p:cNvPr id="1" name=""/>
        <p:cNvGrpSpPr/>
        <p:nvPr/>
      </p:nvGrpSpPr>
      <p:grpSpPr>
        <a:xfrm>
          <a:off x="0" y="0"/>
          <a:ext cx="0" cy="0"/>
          <a:chOff x="0" y="0"/>
          <a:chExt cx="0" cy="0"/>
        </a:xfrm>
      </p:grpSpPr>
      <p:sp>
        <p:nvSpPr>
          <p:cNvPr id="9" name="Rectangle 8"/>
          <p:cNvSpPr/>
          <p:nvPr userDrawn="1"/>
        </p:nvSpPr>
        <p:spPr>
          <a:xfrm>
            <a:off x="6120000" y="4610452"/>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userDrawn="1"/>
        </p:nvSpPr>
        <p:spPr>
          <a:xfrm>
            <a:off x="9212173" y="4610452"/>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p:cNvSpPr/>
          <p:nvPr userDrawn="1"/>
        </p:nvSpPr>
        <p:spPr>
          <a:xfrm>
            <a:off x="0" y="2305226"/>
            <a:ext cx="12192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816000" y="2890226"/>
            <a:ext cx="10560000" cy="1080000"/>
          </a:xfrm>
        </p:spPr>
        <p:txBody>
          <a:bodyPr anchor="ctr" anchorCtr="1">
            <a:noAutofit/>
          </a:bodyPr>
          <a:lstStyle>
            <a:lvl1pPr algn="ctr">
              <a:defRPr sz="4500">
                <a:solidFill>
                  <a:schemeClr val="bg1"/>
                </a:solidFill>
              </a:defRPr>
            </a:lvl1pPr>
          </a:lstStyle>
          <a:p>
            <a:r>
              <a:rPr lang="en-US" smtClean="0"/>
              <a:t>Click to edit Master title style</a:t>
            </a:r>
            <a:endParaRPr lang="en-US" dirty="0"/>
          </a:p>
        </p:txBody>
      </p:sp>
      <p:sp>
        <p:nvSpPr>
          <p:cNvPr id="15" name="Rectangle 14"/>
          <p:cNvSpPr/>
          <p:nvPr userDrawn="1"/>
        </p:nvSpPr>
        <p:spPr>
          <a:xfrm>
            <a:off x="3106087" y="0"/>
            <a:ext cx="300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Rectangle 11"/>
          <p:cNvSpPr/>
          <p:nvPr userDrawn="1"/>
        </p:nvSpPr>
        <p:spPr>
          <a:xfrm>
            <a:off x="0" y="4611757"/>
            <a:ext cx="6027827" cy="225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Rectangle 12"/>
          <p:cNvSpPr/>
          <p:nvPr userDrawn="1"/>
        </p:nvSpPr>
        <p:spPr>
          <a:xfrm>
            <a:off x="6212173" y="0"/>
            <a:ext cx="6000000" cy="2250000"/>
          </a:xfrm>
          <a:prstGeom prst="rect">
            <a:avLst/>
          </a:prstGeom>
          <a:solidFill>
            <a:srgbClr val="00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2102702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add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001" y="630000"/>
            <a:ext cx="1676444" cy="698400"/>
          </a:xfrm>
          <a:prstGeom prst="rect">
            <a:avLst/>
          </a:prstGeom>
        </p:spPr>
      </p:pic>
      <p:sp>
        <p:nvSpPr>
          <p:cNvPr id="6" name="Content Placeholder 5"/>
          <p:cNvSpPr>
            <a:spLocks noGrp="1"/>
          </p:cNvSpPr>
          <p:nvPr>
            <p:ph sz="quarter" idx="13" hasCustomPrompt="1"/>
          </p:nvPr>
        </p:nvSpPr>
        <p:spPr>
          <a:xfrm>
            <a:off x="9192000" y="2305049"/>
            <a:ext cx="300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smtClean="0"/>
              <a:t>Image</a:t>
            </a:r>
            <a:endParaRPr lang="en-GB" dirty="0"/>
          </a:p>
        </p:txBody>
      </p:sp>
      <p:sp>
        <p:nvSpPr>
          <p:cNvPr id="11" name="Content Placeholder 10"/>
          <p:cNvSpPr>
            <a:spLocks noGrp="1"/>
          </p:cNvSpPr>
          <p:nvPr>
            <p:ph sz="quarter" idx="14" hasCustomPrompt="1"/>
          </p:nvPr>
        </p:nvSpPr>
        <p:spPr>
          <a:xfrm>
            <a:off x="9192000" y="4608513"/>
            <a:ext cx="300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smtClean="0"/>
              <a:t>Image</a:t>
            </a:r>
            <a:endParaRPr lang="en-GB" dirty="0"/>
          </a:p>
        </p:txBody>
      </p:sp>
    </p:spTree>
    <p:extLst>
      <p:ext uri="{BB962C8B-B14F-4D97-AF65-F5344CB8AC3E}">
        <p14:creationId xmlns:p14="http://schemas.microsoft.com/office/powerpoint/2010/main" val="19011180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_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chemeClr val="tx2"/>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2"/>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p:txBody>
      </p:sp>
      <p:sp>
        <p:nvSpPr>
          <p:cNvPr id="4" name="Text Placeholder 3"/>
          <p:cNvSpPr>
            <a:spLocks noGrp="1"/>
          </p:cNvSpPr>
          <p:nvPr>
            <p:ph type="body" sz="quarter" idx="18"/>
          </p:nvPr>
        </p:nvSpPr>
        <p:spPr>
          <a:xfrm>
            <a:off x="817033" y="3600000"/>
            <a:ext cx="2304000" cy="1728000"/>
          </a:xfrm>
          <a:solidFill>
            <a:srgbClr val="00968E"/>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a:p>
            <a:pPr lvl="1"/>
            <a:r>
              <a:rPr lang="en-US" smtClean="0"/>
              <a:t>Second level</a:t>
            </a:r>
          </a:p>
        </p:txBody>
      </p:sp>
      <p:sp>
        <p:nvSpPr>
          <p:cNvPr id="19" name="Text Placeholder 3"/>
          <p:cNvSpPr>
            <a:spLocks noGrp="1"/>
          </p:cNvSpPr>
          <p:nvPr>
            <p:ph type="body" sz="quarter" idx="19"/>
          </p:nvPr>
        </p:nvSpPr>
        <p:spPr>
          <a:xfrm>
            <a:off x="3566400" y="3600000"/>
            <a:ext cx="2304000" cy="1728000"/>
          </a:xfrm>
          <a:solidFill>
            <a:srgbClr val="00B140"/>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a:p>
            <a:pPr lvl="1"/>
            <a:r>
              <a:rPr lang="en-US" smtClean="0"/>
              <a:t>Second level</a:t>
            </a:r>
          </a:p>
        </p:txBody>
      </p:sp>
      <p:sp>
        <p:nvSpPr>
          <p:cNvPr id="20" name="Text Placeholder 3"/>
          <p:cNvSpPr>
            <a:spLocks noGrp="1"/>
          </p:cNvSpPr>
          <p:nvPr>
            <p:ph type="body" sz="quarter" idx="20"/>
          </p:nvPr>
        </p:nvSpPr>
        <p:spPr>
          <a:xfrm>
            <a:off x="6321600" y="3600000"/>
            <a:ext cx="2304000" cy="1728000"/>
          </a:xfrm>
          <a:solidFill>
            <a:schemeClr val="accent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a:p>
            <a:pPr lvl="1"/>
            <a:r>
              <a:rPr lang="en-US" smtClean="0"/>
              <a:t>Second level</a:t>
            </a:r>
          </a:p>
        </p:txBody>
      </p:sp>
      <p:sp>
        <p:nvSpPr>
          <p:cNvPr id="21" name="Text Placeholder 3"/>
          <p:cNvSpPr>
            <a:spLocks noGrp="1"/>
          </p:cNvSpPr>
          <p:nvPr>
            <p:ph type="body" sz="quarter" idx="21"/>
          </p:nvPr>
        </p:nvSpPr>
        <p:spPr>
          <a:xfrm>
            <a:off x="9070967" y="3600000"/>
            <a:ext cx="2304000" cy="1728000"/>
          </a:xfrm>
          <a:solidFill>
            <a:srgbClr val="00A5E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a:p>
            <a:pPr lvl="1"/>
            <a:r>
              <a:rPr lang="en-US" smtClean="0"/>
              <a:t>Second level</a:t>
            </a:r>
          </a:p>
        </p:txBody>
      </p:sp>
      <p:sp>
        <p:nvSpPr>
          <p:cNvPr id="9" name="Content Placeholder 8"/>
          <p:cNvSpPr>
            <a:spLocks noGrp="1"/>
          </p:cNvSpPr>
          <p:nvPr>
            <p:ph sz="quarter" idx="22" hasCustomPrompt="1"/>
          </p:nvPr>
        </p:nvSpPr>
        <p:spPr>
          <a:xfrm>
            <a:off x="8160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smtClean="0"/>
              <a:t>Image</a:t>
            </a:r>
            <a:endParaRPr lang="en-GB" dirty="0"/>
          </a:p>
        </p:txBody>
      </p:sp>
      <p:sp>
        <p:nvSpPr>
          <p:cNvPr id="7" name="Content Placeholder 6"/>
          <p:cNvSpPr>
            <a:spLocks noGrp="1"/>
          </p:cNvSpPr>
          <p:nvPr>
            <p:ph sz="quarter" idx="23" hasCustomPrompt="1"/>
          </p:nvPr>
        </p:nvSpPr>
        <p:spPr>
          <a:xfrm>
            <a:off x="35664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smtClean="0"/>
              <a:t>Image</a:t>
            </a:r>
            <a:endParaRPr lang="en-GB" dirty="0"/>
          </a:p>
        </p:txBody>
      </p:sp>
      <p:sp>
        <p:nvSpPr>
          <p:cNvPr id="13" name="Content Placeholder 12"/>
          <p:cNvSpPr>
            <a:spLocks noGrp="1"/>
          </p:cNvSpPr>
          <p:nvPr>
            <p:ph sz="quarter" idx="24" hasCustomPrompt="1"/>
          </p:nvPr>
        </p:nvSpPr>
        <p:spPr>
          <a:xfrm>
            <a:off x="63216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smtClean="0"/>
              <a:t>Image</a:t>
            </a:r>
            <a:endParaRPr lang="en-GB" dirty="0"/>
          </a:p>
        </p:txBody>
      </p:sp>
      <p:sp>
        <p:nvSpPr>
          <p:cNvPr id="16" name="Content Placeholder 15"/>
          <p:cNvSpPr>
            <a:spLocks noGrp="1"/>
          </p:cNvSpPr>
          <p:nvPr>
            <p:ph sz="quarter" idx="25" hasCustomPrompt="1"/>
          </p:nvPr>
        </p:nvSpPr>
        <p:spPr>
          <a:xfrm>
            <a:off x="9072000" y="1836000"/>
            <a:ext cx="2304000" cy="1728000"/>
          </a:xfrm>
          <a:solidFill>
            <a:schemeClr val="bg1">
              <a:lumMod val="95000"/>
            </a:schemeClr>
          </a:solidFill>
        </p:spPr>
        <p:txBody>
          <a:bodyPr/>
          <a:lstStyle>
            <a:lvl1pPr marL="0" indent="0">
              <a:buFontTx/>
              <a:buNone/>
              <a:defRPr sz="1400" baseline="0"/>
            </a:lvl1pPr>
            <a:lvl2pPr>
              <a:defRPr sz="1400"/>
            </a:lvl2pPr>
            <a:lvl3pPr>
              <a:defRPr sz="1400"/>
            </a:lvl3pPr>
            <a:lvl4pPr>
              <a:defRPr sz="1400"/>
            </a:lvl4pPr>
            <a:lvl5pPr>
              <a:defRPr sz="1400"/>
            </a:lvl5pPr>
          </a:lstStyle>
          <a:p>
            <a:pPr lvl="0"/>
            <a:r>
              <a:rPr lang="en-US" dirty="0" smtClean="0"/>
              <a:t>Image</a:t>
            </a:r>
            <a:endParaRPr lang="en-GB" dirty="0"/>
          </a:p>
        </p:txBody>
      </p:sp>
    </p:spTree>
    <p:extLst>
      <p:ext uri="{BB962C8B-B14F-4D97-AF65-F5344CB8AC3E}">
        <p14:creationId xmlns:p14="http://schemas.microsoft.com/office/powerpoint/2010/main" val="21689839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marL="0" indent="0">
              <a:spcAft>
                <a:spcPts val="1200"/>
              </a:spcAft>
              <a:buFontTx/>
              <a:buNone/>
              <a:defRPr/>
            </a:lvl1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a:p>
        </p:txBody>
      </p:sp>
    </p:spTree>
    <p:extLst>
      <p:ext uri="{BB962C8B-B14F-4D97-AF65-F5344CB8AC3E}">
        <p14:creationId xmlns:p14="http://schemas.microsoft.com/office/powerpoint/2010/main" val="20123912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a:p>
        </p:txBody>
      </p:sp>
    </p:spTree>
    <p:extLst>
      <p:ext uri="{BB962C8B-B14F-4D97-AF65-F5344CB8AC3E}">
        <p14:creationId xmlns:p14="http://schemas.microsoft.com/office/powerpoint/2010/main" val="16383725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sz="half" idx="1"/>
          </p:nvPr>
        </p:nvSpPr>
        <p:spPr>
          <a:xfrm>
            <a:off x="816000" y="1620000"/>
            <a:ext cx="51816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620000"/>
            <a:ext cx="51816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1B3EF10-4E29-4F0C-9AB6-355B3A7B01AB}" type="slidenum">
              <a:rPr lang="en-GB" smtClean="0"/>
              <a:t>‹#›</a:t>
            </a:fld>
            <a:endParaRPr lang="en-GB"/>
          </a:p>
        </p:txBody>
      </p:sp>
    </p:spTree>
    <p:extLst>
      <p:ext uri="{BB962C8B-B14F-4D97-AF65-F5344CB8AC3E}">
        <p14:creationId xmlns:p14="http://schemas.microsoft.com/office/powerpoint/2010/main" val="22856796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itle and image/chart/object 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sz="half" idx="1"/>
          </p:nvPr>
        </p:nvSpPr>
        <p:spPr>
          <a:xfrm>
            <a:off x="816000" y="1620000"/>
            <a:ext cx="10560000"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16000" y="3856380"/>
            <a:ext cx="10560000" cy="2124000"/>
          </a:xfrm>
        </p:spPr>
        <p:txBody>
          <a:bodyPr>
            <a:noAutofit/>
          </a:bodyPr>
          <a:lstStyle>
            <a:lvl1pPr marL="0" indent="0">
              <a:buFontTx/>
              <a:buNone/>
              <a:defRPr/>
            </a:lvl1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t>‹#›</a:t>
            </a:fld>
            <a:endParaRPr lang="en-GB"/>
          </a:p>
        </p:txBody>
      </p:sp>
    </p:spTree>
    <p:extLst>
      <p:ext uri="{BB962C8B-B14F-4D97-AF65-F5344CB8AC3E}">
        <p14:creationId xmlns:p14="http://schemas.microsoft.com/office/powerpoint/2010/main" val="2397531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ext and Table 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816000" y="2835961"/>
            <a:ext cx="10560000" cy="3168000"/>
          </a:xfrm>
        </p:spPr>
        <p:txBody>
          <a:bodyPr>
            <a:noAutofit/>
          </a:bodyPr>
          <a:lstStyle>
            <a:lvl1pPr marL="0" indent="0">
              <a:buFontTx/>
              <a:buNone/>
              <a:defRPr/>
            </a:lvl1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t>‹#›</a:t>
            </a:fld>
            <a:endParaRPr lang="en-GB"/>
          </a:p>
        </p:txBody>
      </p:sp>
    </p:spTree>
    <p:extLst>
      <p:ext uri="{BB962C8B-B14F-4D97-AF65-F5344CB8AC3E}">
        <p14:creationId xmlns:p14="http://schemas.microsoft.com/office/powerpoint/2010/main" val="25982673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6000" y="460800"/>
            <a:ext cx="10560000" cy="817200"/>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6000" y="1620000"/>
            <a:ext cx="10560000" cy="4351338"/>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16000" y="6336000"/>
            <a:ext cx="336000" cy="252000"/>
          </a:xfrm>
          <a:prstGeom prst="rect">
            <a:avLst/>
          </a:prstGeom>
          <a:solidFill>
            <a:schemeClr val="tx2"/>
          </a:solidFill>
        </p:spPr>
        <p:txBody>
          <a:bodyPr vert="horz" lIns="36000" tIns="36000" rIns="36000" bIns="36000" rtlCol="0" anchor="ctr" anchorCtr="1"/>
          <a:lstStyle>
            <a:lvl1pPr algn="r">
              <a:defRPr sz="900">
                <a:solidFill>
                  <a:schemeClr val="bg1"/>
                </a:solidFill>
              </a:defRPr>
            </a:lvl1pPr>
          </a:lstStyle>
          <a:p>
            <a:fld id="{C1B3EF10-4E29-4F0C-9AB6-355B3A7B01AB}" type="slidenum">
              <a:rPr lang="en-GB" smtClean="0"/>
              <a:pPr/>
              <a:t>‹#›</a:t>
            </a:fld>
            <a:endParaRPr lang="en-GB"/>
          </a:p>
        </p:txBody>
      </p:sp>
      <p:graphicFrame>
        <p:nvGraphicFramePr>
          <p:cNvPr id="8" name="Table 7"/>
          <p:cNvGraphicFramePr>
            <a:graphicFrameLocks noGrp="1"/>
          </p:cNvGraphicFramePr>
          <p:nvPr userDrawn="1">
            <p:extLst>
              <p:ext uri="{D42A27DB-BD31-4B8C-83A1-F6EECF244321}">
                <p14:modId xmlns:p14="http://schemas.microsoft.com/office/powerpoint/2010/main" val="2871233204"/>
              </p:ext>
            </p:extLst>
          </p:nvPr>
        </p:nvGraphicFramePr>
        <p:xfrm>
          <a:off x="1325215" y="6336000"/>
          <a:ext cx="5583585" cy="228600"/>
        </p:xfrm>
        <a:graphic>
          <a:graphicData uri="http://schemas.openxmlformats.org/drawingml/2006/table">
            <a:tbl>
              <a:tblPr firstRow="1" bandRow="1">
                <a:tableStyleId>{2D5ABB26-0587-4C30-8999-92F81FD0307C}</a:tableStyleId>
              </a:tblPr>
              <a:tblGrid>
                <a:gridCol w="1861195"/>
                <a:gridCol w="1861195"/>
                <a:gridCol w="1861195"/>
              </a:tblGrid>
              <a:tr h="0">
                <a:tc>
                  <a:txBody>
                    <a:bodyPr/>
                    <a:lstStyle/>
                    <a:p>
                      <a:r>
                        <a:rPr lang="en-GB" sz="900" b="0" dirty="0" smtClean="0">
                          <a:solidFill>
                            <a:schemeClr val="tx1"/>
                          </a:solidFill>
                        </a:rPr>
                        <a:t>T1085 Supplier Day</a:t>
                      </a:r>
                      <a:endParaRPr lang="en-GB" sz="900" b="0" dirty="0">
                        <a:solidFill>
                          <a:schemeClr val="tx1"/>
                        </a:solidFill>
                      </a:endParaRPr>
                    </a:p>
                  </a:txBody>
                  <a:tcPr marL="121920" marR="121920" anchor="ctr">
                    <a:lnR w="12700" cap="flat" cmpd="sng" algn="ctr">
                      <a:solidFill>
                        <a:schemeClr val="tx1"/>
                      </a:solidFill>
                      <a:prstDash val="solid"/>
                      <a:round/>
                      <a:headEnd type="none" w="med" len="med"/>
                      <a:tailEnd type="none" w="med" len="med"/>
                    </a:lnR>
                  </a:tcPr>
                </a:tc>
                <a:tc>
                  <a:txBody>
                    <a:bodyPr/>
                    <a:lstStyle/>
                    <a:p>
                      <a:pPr algn="ctr"/>
                      <a:fld id="{3F467EA6-A169-4466-ADAF-6BDEFED2FB9B}" type="datetime4">
                        <a:rPr lang="en-GB" sz="900" b="0" smtClean="0">
                          <a:solidFill>
                            <a:schemeClr val="tx1"/>
                          </a:solidFill>
                        </a:rPr>
                        <a:pPr algn="ctr"/>
                        <a:t>08 May 2015</a:t>
                      </a:fld>
                      <a:endParaRPr lang="en-GB" sz="900" b="0" dirty="0">
                        <a:solidFill>
                          <a:schemeClr val="tx1"/>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900" b="0" dirty="0">
                        <a:solidFill>
                          <a:schemeClr val="tx1"/>
                        </a:solidFill>
                      </a:endParaRPr>
                    </a:p>
                  </a:txBody>
                  <a:tcPr marL="121920" marR="121920" anchor="ctr">
                    <a:lnL w="12700" cap="flat" cmpd="sng" algn="ctr">
                      <a:solidFill>
                        <a:schemeClr val="tx1"/>
                      </a:solidFill>
                      <a:prstDash val="solid"/>
                      <a:round/>
                      <a:headEnd type="none" w="med" len="med"/>
                      <a:tailEnd type="none" w="med" len="med"/>
                    </a:lnL>
                  </a:tcPr>
                </a:tc>
              </a:tr>
            </a:tbl>
          </a:graphicData>
        </a:graphic>
      </p:graphicFrame>
      <p:cxnSp>
        <p:nvCxnSpPr>
          <p:cNvPr id="10" name="Straight Connector 9"/>
          <p:cNvCxnSpPr/>
          <p:nvPr userDrawn="1"/>
        </p:nvCxnSpPr>
        <p:spPr>
          <a:xfrm>
            <a:off x="816000" y="1382400"/>
            <a:ext cx="10560000"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656000" y="594001"/>
            <a:ext cx="720000" cy="299949"/>
          </a:xfrm>
          <a:prstGeom prst="rect">
            <a:avLst/>
          </a:prstGeom>
        </p:spPr>
      </p:pic>
    </p:spTree>
    <p:extLst>
      <p:ext uri="{BB962C8B-B14F-4D97-AF65-F5344CB8AC3E}">
        <p14:creationId xmlns:p14="http://schemas.microsoft.com/office/powerpoint/2010/main" val="2472704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ClrTx/>
        <a:buFont typeface="Wingdings" panose="05000000000000000000" pitchFamily="2" charset="2"/>
        <a:buChar char="§"/>
        <a:defRPr sz="2000" kern="1200">
          <a:solidFill>
            <a:schemeClr val="tx1"/>
          </a:solidFill>
          <a:latin typeface="+mn-lt"/>
          <a:ea typeface="+mn-ea"/>
          <a:cs typeface="+mn-cs"/>
        </a:defRPr>
      </a:lvl1pPr>
      <a:lvl2pPr marL="432000" indent="-144000" algn="l" defTabSz="914400" rtl="0" eaLnBrk="1" latinLnBrk="0" hangingPunct="1">
        <a:lnSpc>
          <a:spcPct val="100000"/>
        </a:lnSpc>
        <a:spcBef>
          <a:spcPts val="0"/>
        </a:spcBef>
        <a:spcAft>
          <a:spcPts val="600"/>
        </a:spcAft>
        <a:buClrTx/>
        <a:buFont typeface="Calibri" panose="020F0502020204030204" pitchFamily="34" charset="0"/>
        <a:buChar char="–"/>
        <a:defRPr sz="1800" kern="1200">
          <a:solidFill>
            <a:schemeClr val="tx1"/>
          </a:solidFill>
          <a:latin typeface="+mn-lt"/>
          <a:ea typeface="+mn-ea"/>
          <a:cs typeface="+mn-cs"/>
        </a:defRPr>
      </a:lvl2pPr>
      <a:lvl3pPr marL="720000" indent="-144000" algn="l" defTabSz="914400" rtl="0" eaLnBrk="1" latinLnBrk="0" hangingPunct="1">
        <a:lnSpc>
          <a:spcPct val="100000"/>
        </a:lnSpc>
        <a:spcBef>
          <a:spcPts val="0"/>
        </a:spcBef>
        <a:spcAft>
          <a:spcPts val="600"/>
        </a:spcAft>
        <a:buClrTx/>
        <a:buFont typeface="Wingdings" panose="05000000000000000000" pitchFamily="2" charset="2"/>
        <a:buChar char="§"/>
        <a:defRPr sz="1800" kern="1200">
          <a:solidFill>
            <a:schemeClr val="tx1"/>
          </a:solidFill>
          <a:latin typeface="+mn-lt"/>
          <a:ea typeface="+mn-ea"/>
          <a:cs typeface="+mn-cs"/>
        </a:defRPr>
      </a:lvl3pPr>
      <a:lvl4pPr marL="1008000" indent="-144000" algn="l" defTabSz="914400" rtl="0" eaLnBrk="1" latinLnBrk="0" hangingPunct="1">
        <a:lnSpc>
          <a:spcPct val="100000"/>
        </a:lnSpc>
        <a:spcBef>
          <a:spcPts val="0"/>
        </a:spcBef>
        <a:spcAft>
          <a:spcPts val="600"/>
        </a:spcAft>
        <a:buClrTx/>
        <a:buFont typeface="Calibri" panose="020F0502020204030204" pitchFamily="34" charset="0"/>
        <a:buChar char="–"/>
        <a:defRPr sz="1600" kern="1200">
          <a:solidFill>
            <a:schemeClr val="tx1"/>
          </a:solidFill>
          <a:latin typeface="+mn-lt"/>
          <a:ea typeface="+mn-ea"/>
          <a:cs typeface="+mn-cs"/>
        </a:defRPr>
      </a:lvl4pPr>
      <a:lvl5pPr marL="1296000" indent="-144000" algn="l" defTabSz="914400" rtl="0" eaLnBrk="1" latinLnBrk="0" hangingPunct="1">
        <a:lnSpc>
          <a:spcPct val="100000"/>
        </a:lnSpc>
        <a:spcBef>
          <a:spcPts val="0"/>
        </a:spcBef>
        <a:spcAft>
          <a:spcPts val="600"/>
        </a:spcAft>
        <a:buClrTx/>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3600" dirty="0" smtClean="0"/>
              <a:t>T1085 Research into common rail health environments and roles, and their impacts on employees’ health and wellbeing</a:t>
            </a:r>
            <a:endParaRPr lang="en-GB" sz="3600" dirty="0"/>
          </a:p>
        </p:txBody>
      </p:sp>
      <p:sp>
        <p:nvSpPr>
          <p:cNvPr id="3" name="Subtitle 2"/>
          <p:cNvSpPr>
            <a:spLocks noGrp="1"/>
          </p:cNvSpPr>
          <p:nvPr>
            <p:ph type="subTitle" idx="1"/>
          </p:nvPr>
        </p:nvSpPr>
        <p:spPr>
          <a:xfrm>
            <a:off x="840000" y="5258152"/>
            <a:ext cx="4800000" cy="555548"/>
          </a:xfrm>
        </p:spPr>
        <p:txBody>
          <a:bodyPr>
            <a:normAutofit fontScale="92500" lnSpcReduction="20000"/>
          </a:bodyPr>
          <a:lstStyle/>
          <a:p>
            <a:r>
              <a:rPr lang="en-GB" sz="4000" b="1" dirty="0" smtClean="0">
                <a:solidFill>
                  <a:srgbClr val="92D050"/>
                </a:solidFill>
              </a:rPr>
              <a:t>Supplier Day</a:t>
            </a:r>
          </a:p>
          <a:p>
            <a:endParaRPr lang="en-GB" sz="4000" b="1" dirty="0">
              <a:solidFill>
                <a:srgbClr val="92D050"/>
              </a:solidFill>
            </a:endParaRPr>
          </a:p>
        </p:txBody>
      </p:sp>
      <p:sp>
        <p:nvSpPr>
          <p:cNvPr id="4" name="Subtitle 2"/>
          <p:cNvSpPr txBox="1">
            <a:spLocks/>
          </p:cNvSpPr>
          <p:nvPr/>
        </p:nvSpPr>
        <p:spPr>
          <a:xfrm>
            <a:off x="840000" y="5169252"/>
            <a:ext cx="3600000" cy="555548"/>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600"/>
              </a:spcAft>
              <a:buClrTx/>
              <a:buFont typeface="Wingdings" panose="05000000000000000000" pitchFamily="2" charset="2"/>
              <a:buNone/>
              <a:defRPr sz="1750" kern="1200">
                <a:solidFill>
                  <a:schemeClr val="tx1"/>
                </a:solidFill>
                <a:latin typeface="+mn-lt"/>
                <a:ea typeface="+mn-ea"/>
                <a:cs typeface="+mn-cs"/>
              </a:defRPr>
            </a:lvl1pPr>
            <a:lvl2pPr marL="457200" indent="0" algn="ctr" defTabSz="914400" rtl="0" eaLnBrk="1" latinLnBrk="0" hangingPunct="1">
              <a:lnSpc>
                <a:spcPct val="100000"/>
              </a:lnSpc>
              <a:spcBef>
                <a:spcPts val="0"/>
              </a:spcBef>
              <a:spcAft>
                <a:spcPts val="600"/>
              </a:spcAft>
              <a:buClrTx/>
              <a:buFont typeface="Calibri" panose="020F050202020403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600"/>
              </a:spcAft>
              <a:buClrTx/>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600"/>
              </a:spcAft>
              <a:buClrTx/>
              <a:buFont typeface="Calibri" panose="020F050202020403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spcAft>
                <a:spcPts val="600"/>
              </a:spcAft>
              <a:buClrTx/>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t>Darryl Hopper</a:t>
            </a:r>
            <a:endParaRPr lang="en-GB" dirty="0"/>
          </a:p>
        </p:txBody>
      </p:sp>
      <p:sp>
        <p:nvSpPr>
          <p:cNvPr id="5" name="Date Placeholder 4"/>
          <p:cNvSpPr>
            <a:spLocks noGrp="1"/>
          </p:cNvSpPr>
          <p:nvPr>
            <p:ph type="dt" sz="half" idx="10"/>
          </p:nvPr>
        </p:nvSpPr>
        <p:spPr>
          <a:xfrm>
            <a:off x="838650" y="5684052"/>
            <a:ext cx="3601350" cy="281635"/>
          </a:xfrm>
        </p:spPr>
        <p:txBody>
          <a:bodyPr/>
          <a:lstStyle/>
          <a:p>
            <a:r>
              <a:rPr lang="en-US" smtClean="0"/>
              <a:t>23 April 2015</a:t>
            </a:r>
            <a:endParaRPr lang="en-GB" dirty="0"/>
          </a:p>
        </p:txBody>
      </p:sp>
    </p:spTree>
    <p:extLst>
      <p:ext uri="{BB962C8B-B14F-4D97-AF65-F5344CB8AC3E}">
        <p14:creationId xmlns:p14="http://schemas.microsoft.com/office/powerpoint/2010/main" val="371375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lumMod val="50000"/>
                  </a:schemeClr>
                </a:solidFill>
              </a:rPr>
              <a:t>Some ideas – from a simple risk matrix</a:t>
            </a:r>
            <a:endParaRPr lang="en-GB" dirty="0">
              <a:solidFill>
                <a:schemeClr val="accent1">
                  <a:lumMod val="50000"/>
                </a:schemeClr>
              </a:solidFill>
            </a:endParaRPr>
          </a:p>
        </p:txBody>
      </p:sp>
      <p:sp>
        <p:nvSpPr>
          <p:cNvPr id="4" name="Content Placeholder 3"/>
          <p:cNvSpPr>
            <a:spLocks noGrp="1"/>
          </p:cNvSpPr>
          <p:nvPr>
            <p:ph idx="1"/>
          </p:nvPr>
        </p:nvSpPr>
        <p:spPr/>
        <p:txBody>
          <a:bodyPr/>
          <a:lstStyle/>
          <a:p>
            <a:pPr marL="342900" indent="-342900">
              <a:buFont typeface="Wingdings" panose="05000000000000000000" pitchFamily="2" charset="2"/>
              <a:buChar char="§"/>
            </a:pPr>
            <a:r>
              <a:rPr lang="en-GB" dirty="0" smtClean="0"/>
              <a:t>Cold</a:t>
            </a:r>
          </a:p>
          <a:p>
            <a:pPr marL="342900" indent="-342900">
              <a:buFont typeface="Wingdings" panose="05000000000000000000" pitchFamily="2" charset="2"/>
              <a:buChar char="§"/>
            </a:pPr>
            <a:r>
              <a:rPr lang="en-GB" dirty="0" smtClean="0"/>
              <a:t>Stress re. organisational change</a:t>
            </a:r>
          </a:p>
          <a:p>
            <a:pPr marL="342900" indent="-342900">
              <a:buFont typeface="Wingdings" panose="05000000000000000000" pitchFamily="2" charset="2"/>
              <a:buChar char="§"/>
            </a:pPr>
            <a:r>
              <a:rPr lang="en-GB" dirty="0" smtClean="0"/>
              <a:t>Manual handling</a:t>
            </a:r>
          </a:p>
          <a:p>
            <a:pPr marL="342900" indent="-342900">
              <a:buFont typeface="Wingdings" panose="05000000000000000000" pitchFamily="2" charset="2"/>
              <a:buChar char="§"/>
            </a:pPr>
            <a:r>
              <a:rPr lang="en-GB" dirty="0" smtClean="0"/>
              <a:t>DEEE</a:t>
            </a:r>
          </a:p>
          <a:p>
            <a:pPr marL="342900" indent="-342900">
              <a:buFont typeface="Wingdings" panose="05000000000000000000" pitchFamily="2" charset="2"/>
              <a:buChar char="§"/>
            </a:pPr>
            <a:r>
              <a:rPr lang="en-GB" dirty="0" err="1" smtClean="0"/>
              <a:t>Workstress</a:t>
            </a:r>
            <a:endParaRPr lang="en-GB" dirty="0"/>
          </a:p>
        </p:txBody>
      </p:sp>
      <p:sp>
        <p:nvSpPr>
          <p:cNvPr id="5" name="Content Placeholder 4"/>
          <p:cNvSpPr>
            <a:spLocks noGrp="1"/>
          </p:cNvSpPr>
          <p:nvPr>
            <p:ph sz="half" idx="4294967295"/>
          </p:nvPr>
        </p:nvSpPr>
        <p:spPr>
          <a:xfrm>
            <a:off x="7010400" y="1825625"/>
            <a:ext cx="5181600" cy="4351338"/>
          </a:xfrm>
        </p:spPr>
        <p:txBody>
          <a:bodyPr/>
          <a:lstStyle/>
          <a:p>
            <a:r>
              <a:rPr lang="en-GB" dirty="0" smtClean="0"/>
              <a:t>Stress associated with violence / attempted suicide</a:t>
            </a:r>
          </a:p>
          <a:p>
            <a:r>
              <a:rPr lang="en-GB" dirty="0" smtClean="0"/>
              <a:t>Heat</a:t>
            </a:r>
          </a:p>
          <a:p>
            <a:r>
              <a:rPr lang="en-GB" dirty="0" smtClean="0"/>
              <a:t>Stress associated with SPADS</a:t>
            </a:r>
          </a:p>
          <a:p>
            <a:r>
              <a:rPr lang="en-GB" dirty="0" smtClean="0"/>
              <a:t>Knackered knees</a:t>
            </a:r>
          </a:p>
          <a:p>
            <a:r>
              <a:rPr lang="en-GB" dirty="0" smtClean="0"/>
              <a:t>Other organic dust</a:t>
            </a:r>
          </a:p>
          <a:p>
            <a:r>
              <a:rPr lang="en-GB" dirty="0" smtClean="0"/>
              <a:t>Boredom, monotony, vigilance</a:t>
            </a:r>
            <a:endParaRPr lang="en-GB" dirty="0"/>
          </a:p>
        </p:txBody>
      </p:sp>
    </p:spTree>
    <p:extLst>
      <p:ext uri="{BB962C8B-B14F-4D97-AF65-F5344CB8AC3E}">
        <p14:creationId xmlns:p14="http://schemas.microsoft.com/office/powerpoint/2010/main" val="3554933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lumMod val="50000"/>
                  </a:schemeClr>
                </a:solidFill>
              </a:rPr>
              <a:t>Some ideas – from general discussions</a:t>
            </a:r>
            <a:endParaRPr lang="en-GB" dirty="0">
              <a:solidFill>
                <a:schemeClr val="accent1">
                  <a:lumMod val="50000"/>
                </a:schemeClr>
              </a:solidFill>
            </a:endParaRPr>
          </a:p>
        </p:txBody>
      </p:sp>
      <p:sp>
        <p:nvSpPr>
          <p:cNvPr id="3" name="Content Placeholder 2"/>
          <p:cNvSpPr>
            <a:spLocks noGrp="1"/>
          </p:cNvSpPr>
          <p:nvPr>
            <p:ph idx="1"/>
          </p:nvPr>
        </p:nvSpPr>
        <p:spPr/>
        <p:txBody>
          <a:bodyPr>
            <a:normAutofit/>
          </a:bodyPr>
          <a:lstStyle/>
          <a:p>
            <a:endParaRPr lang="en-GB" dirty="0" smtClean="0"/>
          </a:p>
          <a:p>
            <a:pPr marL="342900" indent="-342900">
              <a:buFont typeface="Arial" panose="020B0604020202020204" pitchFamily="34" charset="0"/>
              <a:buChar char="•"/>
            </a:pPr>
            <a:r>
              <a:rPr lang="en-GB" dirty="0" smtClean="0"/>
              <a:t>Trauma from working on the railway (Abuse, Witness to an incident)</a:t>
            </a:r>
          </a:p>
          <a:p>
            <a:pPr marL="342900" indent="-342900">
              <a:buFont typeface="Arial" panose="020B0604020202020204" pitchFamily="34" charset="0"/>
              <a:buChar char="•"/>
            </a:pPr>
            <a:r>
              <a:rPr lang="en-GB" dirty="0" smtClean="0"/>
              <a:t>Measurements of tools Vibration/Noise against manufacturing specifications</a:t>
            </a:r>
            <a:endParaRPr lang="en-GB" dirty="0"/>
          </a:p>
          <a:p>
            <a:pPr marL="342900" indent="-342900">
              <a:buFont typeface="Arial" panose="020B0604020202020204" pitchFamily="34" charset="0"/>
              <a:buChar char="•"/>
            </a:pPr>
            <a:r>
              <a:rPr lang="en-GB" dirty="0" smtClean="0"/>
              <a:t>MSDs from prolonged exposure to walking on ballast</a:t>
            </a:r>
          </a:p>
          <a:p>
            <a:pPr marL="342900" indent="-342900">
              <a:buFont typeface="Arial" panose="020B0604020202020204" pitchFamily="34" charset="0"/>
              <a:buChar char="•"/>
            </a:pPr>
            <a:r>
              <a:rPr lang="en-GB" dirty="0" err="1" smtClean="0"/>
              <a:t>Shiftwork</a:t>
            </a:r>
            <a:r>
              <a:rPr lang="en-GB" dirty="0" smtClean="0"/>
              <a:t> and cancer</a:t>
            </a:r>
          </a:p>
          <a:p>
            <a:pPr marL="342900" indent="-342900">
              <a:buFont typeface="Arial" panose="020B0604020202020204" pitchFamily="34" charset="0"/>
              <a:buChar char="•"/>
            </a:pPr>
            <a:r>
              <a:rPr lang="en-GB" dirty="0" smtClean="0"/>
              <a:t>Synergistic effects of known chemicals used within rail</a:t>
            </a:r>
          </a:p>
          <a:p>
            <a:pPr marL="342900" indent="-342900">
              <a:buFont typeface="Arial" panose="020B0604020202020204" pitchFamily="34" charset="0"/>
              <a:buChar char="•"/>
            </a:pPr>
            <a:r>
              <a:rPr lang="en-GB" dirty="0" smtClean="0"/>
              <a:t>Others?</a:t>
            </a:r>
            <a:endParaRPr lang="en-GB" dirty="0"/>
          </a:p>
          <a:p>
            <a:endParaRPr lang="en-GB" dirty="0"/>
          </a:p>
        </p:txBody>
      </p:sp>
    </p:spTree>
    <p:extLst>
      <p:ext uri="{BB962C8B-B14F-4D97-AF65-F5344CB8AC3E}">
        <p14:creationId xmlns:p14="http://schemas.microsoft.com/office/powerpoint/2010/main" val="1663095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0"/>
            <a:ext cx="9564372" cy="817200"/>
          </a:xfrm>
        </p:spPr>
        <p:txBody>
          <a:bodyPr/>
          <a:lstStyle/>
          <a:p>
            <a:r>
              <a:rPr lang="en-GB" dirty="0" smtClean="0">
                <a:solidFill>
                  <a:schemeClr val="accent1">
                    <a:lumMod val="50000"/>
                  </a:schemeClr>
                </a:solidFill>
              </a:rPr>
              <a:t>ATOC Survey – </a:t>
            </a:r>
            <a:r>
              <a:rPr lang="en-GB" dirty="0">
                <a:solidFill>
                  <a:schemeClr val="accent1">
                    <a:lumMod val="50000"/>
                  </a:schemeClr>
                </a:solidFill>
              </a:rPr>
              <a:t>31 respondents</a:t>
            </a:r>
            <a:r>
              <a:rPr lang="en-GB" dirty="0"/>
              <a:t/>
            </a:r>
            <a:br>
              <a:rPr lang="en-GB" dirty="0"/>
            </a:br>
            <a:r>
              <a:rPr lang="en-GB" sz="1400" dirty="0"/>
              <a:t>Q1: From the list of complex health hazards below, please indicate the level of focus you think there should be for each one i.e. high, medium, low or none at all.  Please add any extra hazards that you think should be included where indicated below</a:t>
            </a:r>
          </a:p>
        </p:txBody>
      </p:sp>
      <p:sp>
        <p:nvSpPr>
          <p:cNvPr id="4" name="Slide Number Placeholder 3"/>
          <p:cNvSpPr>
            <a:spLocks noGrp="1"/>
          </p:cNvSpPr>
          <p:nvPr>
            <p:ph type="sldNum" sz="quarter" idx="12"/>
          </p:nvPr>
        </p:nvSpPr>
        <p:spPr/>
        <p:txBody>
          <a:bodyPr/>
          <a:lstStyle/>
          <a:p>
            <a:fld id="{C1B3EF10-4E29-4F0C-9AB6-355B3A7B01AB}" type="slidenum">
              <a:rPr lang="en-GB" smtClean="0"/>
              <a:t>12</a:t>
            </a:fld>
            <a:endParaRPr lang="en-GB"/>
          </a:p>
        </p:txBody>
      </p:sp>
      <p:pic>
        <p:nvPicPr>
          <p:cNvPr id="5" name="Picture 4" descr="table7879624320.png"/>
          <p:cNvPicPr>
            <a:picLocks noChangeAspect="1"/>
          </p:cNvPicPr>
          <p:nvPr/>
        </p:nvPicPr>
        <p:blipFill>
          <a:blip r:embed="rId3"/>
          <a:stretch>
            <a:fillRect/>
          </a:stretch>
        </p:blipFill>
        <p:spPr>
          <a:xfrm>
            <a:off x="816000" y="1464343"/>
            <a:ext cx="5883882" cy="468531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229035559"/>
              </p:ext>
            </p:extLst>
          </p:nvPr>
        </p:nvGraphicFramePr>
        <p:xfrm>
          <a:off x="7096258" y="1909619"/>
          <a:ext cx="4340179" cy="3794760"/>
        </p:xfrm>
        <a:graphic>
          <a:graphicData uri="http://schemas.openxmlformats.org/drawingml/2006/table">
            <a:tbl>
              <a:tblPr firstRow="1" bandRow="1">
                <a:tableStyleId>{5C22544A-7EE6-4342-B048-85BDC9FD1C3A}</a:tableStyleId>
              </a:tblPr>
              <a:tblGrid>
                <a:gridCol w="3135218"/>
                <a:gridCol w="579021"/>
                <a:gridCol w="625940"/>
              </a:tblGrid>
              <a:tr h="370840">
                <a:tc>
                  <a:txBody>
                    <a:bodyPr/>
                    <a:lstStyle/>
                    <a:p>
                      <a:r>
                        <a:rPr lang="en-GB" dirty="0" smtClean="0"/>
                        <a:t>Health Hazards</a:t>
                      </a:r>
                      <a:endParaRPr lang="en-GB" dirty="0"/>
                    </a:p>
                  </a:txBody>
                  <a:tcPr/>
                </a:tc>
                <a:tc>
                  <a:txBody>
                    <a:bodyPr/>
                    <a:lstStyle/>
                    <a:p>
                      <a:r>
                        <a:rPr lang="en-GB" sz="1200" dirty="0" smtClean="0"/>
                        <a:t>Rank H</a:t>
                      </a:r>
                      <a:endParaRPr lang="en-GB" sz="1200" dirty="0"/>
                    </a:p>
                  </a:txBody>
                  <a:tcPr/>
                </a:tc>
                <a:tc>
                  <a:txBody>
                    <a:bodyPr/>
                    <a:lstStyle/>
                    <a:p>
                      <a:pPr marL="0" algn="l" defTabSz="914400" rtl="0" eaLnBrk="1" latinLnBrk="0" hangingPunct="1"/>
                      <a:r>
                        <a:rPr lang="en-GB" sz="1200" b="1" kern="1200" dirty="0" smtClean="0">
                          <a:solidFill>
                            <a:schemeClr val="lt1"/>
                          </a:solidFill>
                          <a:latin typeface="+mn-lt"/>
                          <a:ea typeface="+mn-ea"/>
                          <a:cs typeface="+mn-cs"/>
                        </a:rPr>
                        <a:t>Rank M</a:t>
                      </a:r>
                      <a:endParaRPr lang="en-GB" sz="1200" b="1" kern="1200" dirty="0">
                        <a:solidFill>
                          <a:schemeClr val="lt1"/>
                        </a:solidFill>
                        <a:latin typeface="+mn-lt"/>
                        <a:ea typeface="+mn-ea"/>
                        <a:cs typeface="+mn-cs"/>
                      </a:endParaRPr>
                    </a:p>
                  </a:txBody>
                  <a:tcPr/>
                </a:tc>
              </a:tr>
              <a:tr h="370840">
                <a:tc>
                  <a:txBody>
                    <a:bodyPr/>
                    <a:lstStyle/>
                    <a:p>
                      <a:r>
                        <a:rPr lang="en-GB" dirty="0" smtClean="0"/>
                        <a:t>DEEE</a:t>
                      </a:r>
                      <a:endParaRPr lang="en-GB" dirty="0"/>
                    </a:p>
                  </a:txBody>
                  <a:tcPr/>
                </a:tc>
                <a:tc>
                  <a:txBody>
                    <a:bodyPr/>
                    <a:lstStyle/>
                    <a:p>
                      <a:r>
                        <a:rPr lang="en-GB" dirty="0" smtClean="0"/>
                        <a:t>5</a:t>
                      </a:r>
                      <a:endParaRPr lang="en-GB" dirty="0"/>
                    </a:p>
                  </a:txBody>
                  <a:tcPr/>
                </a:tc>
                <a:tc>
                  <a:txBody>
                    <a:bodyPr/>
                    <a:lstStyle/>
                    <a:p>
                      <a:r>
                        <a:rPr lang="en-GB" dirty="0" smtClean="0"/>
                        <a:t>5</a:t>
                      </a:r>
                      <a:endParaRPr lang="en-GB" dirty="0"/>
                    </a:p>
                  </a:txBody>
                  <a:tcPr/>
                </a:tc>
              </a:tr>
              <a:tr h="370840">
                <a:tc>
                  <a:txBody>
                    <a:bodyPr/>
                    <a:lstStyle/>
                    <a:p>
                      <a:r>
                        <a:rPr lang="en-GB" dirty="0" smtClean="0"/>
                        <a:t>Occupational Asthma</a:t>
                      </a:r>
                      <a:endParaRPr lang="en-GB" dirty="0"/>
                    </a:p>
                  </a:txBody>
                  <a:tcPr/>
                </a:tc>
                <a:tc>
                  <a:txBody>
                    <a:bodyPr/>
                    <a:lstStyle/>
                    <a:p>
                      <a:endParaRPr lang="en-GB"/>
                    </a:p>
                  </a:txBody>
                  <a:tcPr/>
                </a:tc>
                <a:tc>
                  <a:txBody>
                    <a:bodyPr/>
                    <a:lstStyle/>
                    <a:p>
                      <a:r>
                        <a:rPr lang="en-GB" dirty="0" smtClean="0"/>
                        <a:t>5</a:t>
                      </a:r>
                      <a:endParaRPr lang="en-GB" dirty="0"/>
                    </a:p>
                  </a:txBody>
                  <a:tcPr/>
                </a:tc>
              </a:tr>
              <a:tr h="370840">
                <a:tc>
                  <a:txBody>
                    <a:bodyPr/>
                    <a:lstStyle/>
                    <a:p>
                      <a:r>
                        <a:rPr lang="en-GB" dirty="0" smtClean="0"/>
                        <a:t>HAVS</a:t>
                      </a:r>
                      <a:endParaRPr lang="en-GB" dirty="0"/>
                    </a:p>
                  </a:txBody>
                  <a:tcPr/>
                </a:tc>
                <a:tc>
                  <a:txBody>
                    <a:bodyPr/>
                    <a:lstStyle/>
                    <a:p>
                      <a:endParaRPr lang="en-GB" dirty="0"/>
                    </a:p>
                  </a:txBody>
                  <a:tcPr/>
                </a:tc>
                <a:tc>
                  <a:txBody>
                    <a:bodyPr/>
                    <a:lstStyle/>
                    <a:p>
                      <a:r>
                        <a:rPr lang="en-GB" dirty="0" smtClean="0"/>
                        <a:t>3</a:t>
                      </a:r>
                      <a:endParaRPr lang="en-GB" dirty="0"/>
                    </a:p>
                  </a:txBody>
                  <a:tcPr/>
                </a:tc>
              </a:tr>
              <a:tr h="370840">
                <a:tc>
                  <a:txBody>
                    <a:bodyPr/>
                    <a:lstStyle/>
                    <a:p>
                      <a:r>
                        <a:rPr lang="en-GB" dirty="0" smtClean="0"/>
                        <a:t>Noise</a:t>
                      </a:r>
                      <a:endParaRPr lang="en-GB" dirty="0"/>
                    </a:p>
                  </a:txBody>
                  <a:tcPr/>
                </a:tc>
                <a:tc>
                  <a:txBody>
                    <a:bodyPr/>
                    <a:lstStyle/>
                    <a:p>
                      <a:r>
                        <a:rPr lang="en-GB" dirty="0" smtClean="0"/>
                        <a:t>4</a:t>
                      </a:r>
                      <a:endParaRPr lang="en-GB" dirty="0"/>
                    </a:p>
                  </a:txBody>
                  <a:tcPr/>
                </a:tc>
                <a:tc>
                  <a:txBody>
                    <a:bodyPr/>
                    <a:lstStyle/>
                    <a:p>
                      <a:r>
                        <a:rPr lang="en-GB" dirty="0" smtClean="0"/>
                        <a:t>1</a:t>
                      </a:r>
                      <a:endParaRPr lang="en-GB" dirty="0"/>
                    </a:p>
                  </a:txBody>
                  <a:tcPr/>
                </a:tc>
              </a:tr>
              <a:tr h="370840">
                <a:tc>
                  <a:txBody>
                    <a:bodyPr/>
                    <a:lstStyle/>
                    <a:p>
                      <a:r>
                        <a:rPr lang="en-GB" dirty="0" smtClean="0"/>
                        <a:t>MSD</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r>
              <a:tr h="370840">
                <a:tc>
                  <a:txBody>
                    <a:bodyPr/>
                    <a:lstStyle/>
                    <a:p>
                      <a:r>
                        <a:rPr lang="en-GB" dirty="0" smtClean="0"/>
                        <a:t>Biological</a:t>
                      </a:r>
                      <a:r>
                        <a:rPr lang="en-GB" baseline="0" dirty="0" smtClean="0"/>
                        <a:t> Hazards</a:t>
                      </a:r>
                      <a:endParaRPr lang="en-GB" dirty="0"/>
                    </a:p>
                  </a:txBody>
                  <a:tcPr/>
                </a:tc>
                <a:tc>
                  <a:txBody>
                    <a:bodyPr/>
                    <a:lstStyle/>
                    <a:p>
                      <a:endParaRPr lang="en-GB"/>
                    </a:p>
                  </a:txBody>
                  <a:tcPr/>
                </a:tc>
                <a:tc>
                  <a:txBody>
                    <a:bodyPr/>
                    <a:lstStyle/>
                    <a:p>
                      <a:endParaRPr lang="en-GB" dirty="0"/>
                    </a:p>
                  </a:txBody>
                  <a:tcPr/>
                </a:tc>
              </a:tr>
              <a:tr h="370840">
                <a:tc>
                  <a:txBody>
                    <a:bodyPr/>
                    <a:lstStyle/>
                    <a:p>
                      <a:r>
                        <a:rPr lang="en-GB" dirty="0" smtClean="0"/>
                        <a:t>Stress/Trauma/PTSD</a:t>
                      </a:r>
                      <a:r>
                        <a:rPr lang="en-GB" baseline="0" dirty="0" smtClean="0"/>
                        <a:t> – abuse</a:t>
                      </a:r>
                      <a:endParaRPr lang="en-GB" dirty="0"/>
                    </a:p>
                  </a:txBody>
                  <a:tcPr/>
                </a:tc>
                <a:tc>
                  <a:txBody>
                    <a:bodyPr/>
                    <a:lstStyle/>
                    <a:p>
                      <a:r>
                        <a:rPr lang="en-GB" dirty="0" smtClean="0"/>
                        <a:t>5</a:t>
                      </a:r>
                      <a:endParaRPr lang="en-GB" dirty="0"/>
                    </a:p>
                  </a:txBody>
                  <a:tcPr/>
                </a:tc>
                <a:tc>
                  <a:txBody>
                    <a:bodyPr/>
                    <a:lstStyle/>
                    <a:p>
                      <a:endParaRPr lang="en-GB" dirty="0"/>
                    </a:p>
                  </a:txBody>
                  <a:tcPr/>
                </a:tc>
              </a:tr>
              <a:tr h="370840">
                <a:tc>
                  <a:txBody>
                    <a:bodyPr/>
                    <a:lstStyle/>
                    <a:p>
                      <a:r>
                        <a:rPr lang="en-GB" dirty="0" smtClean="0"/>
                        <a:t>Stress/Trauma/PTSD</a:t>
                      </a:r>
                      <a:r>
                        <a:rPr lang="en-GB" baseline="0" dirty="0" smtClean="0"/>
                        <a:t> - Suicides</a:t>
                      </a:r>
                      <a:endParaRPr lang="en-GB" dirty="0"/>
                    </a:p>
                  </a:txBody>
                  <a:tcPr/>
                </a:tc>
                <a:tc>
                  <a:txBody>
                    <a:bodyPr/>
                    <a:lstStyle/>
                    <a:p>
                      <a:r>
                        <a:rPr lang="en-GB" dirty="0" smtClean="0"/>
                        <a:t>1</a:t>
                      </a:r>
                      <a:endParaRPr lang="en-GB" dirty="0"/>
                    </a:p>
                  </a:txBody>
                  <a:tcPr/>
                </a:tc>
                <a:tc>
                  <a:txBody>
                    <a:bodyPr/>
                    <a:lstStyle/>
                    <a:p>
                      <a:endParaRPr lang="en-GB" dirty="0"/>
                    </a:p>
                  </a:txBody>
                  <a:tcPr/>
                </a:tc>
              </a:tr>
              <a:tr h="370840">
                <a:tc>
                  <a:txBody>
                    <a:bodyPr/>
                    <a:lstStyle/>
                    <a:p>
                      <a:r>
                        <a:rPr lang="en-GB" dirty="0" smtClean="0"/>
                        <a:t>Stress related to workload</a:t>
                      </a:r>
                      <a:endParaRPr lang="en-GB" dirty="0"/>
                    </a:p>
                  </a:txBody>
                  <a:tcPr/>
                </a:tc>
                <a:tc>
                  <a:txBody>
                    <a:bodyPr/>
                    <a:lstStyle/>
                    <a:p>
                      <a:r>
                        <a:rPr lang="en-GB" dirty="0" smtClean="0"/>
                        <a:t>3</a:t>
                      </a:r>
                      <a:endParaRPr lang="en-GB" dirty="0"/>
                    </a:p>
                  </a:txBody>
                  <a:tcPr/>
                </a:tc>
                <a:tc>
                  <a:txBody>
                    <a:bodyPr/>
                    <a:lstStyle/>
                    <a:p>
                      <a:r>
                        <a:rPr lang="en-GB" dirty="0" smtClean="0"/>
                        <a:t>2</a:t>
                      </a:r>
                      <a:endParaRPr lang="en-GB" dirty="0"/>
                    </a:p>
                  </a:txBody>
                  <a:tcPr/>
                </a:tc>
              </a:tr>
            </a:tbl>
          </a:graphicData>
        </a:graphic>
      </p:graphicFrame>
    </p:spTree>
    <p:extLst>
      <p:ext uri="{BB962C8B-B14F-4D97-AF65-F5344CB8AC3E}">
        <p14:creationId xmlns:p14="http://schemas.microsoft.com/office/powerpoint/2010/main" val="3273550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B3EF10-4E29-4F0C-9AB6-355B3A7B01AB}" type="slidenum">
              <a:rPr lang="en-GB" smtClean="0"/>
              <a:t>13</a:t>
            </a:fld>
            <a:endParaRPr lang="en-GB"/>
          </a:p>
        </p:txBody>
      </p:sp>
      <p:sp>
        <p:nvSpPr>
          <p:cNvPr id="5" name="Rectangle 4"/>
          <p:cNvSpPr/>
          <p:nvPr/>
        </p:nvSpPr>
        <p:spPr>
          <a:xfrm>
            <a:off x="984000" y="1708750"/>
            <a:ext cx="10122794" cy="3477875"/>
          </a:xfrm>
          <a:prstGeom prst="rect">
            <a:avLst/>
          </a:prstGeom>
        </p:spPr>
        <p:txBody>
          <a:bodyPr wrap="square">
            <a:spAutoFit/>
          </a:bodyPr>
          <a:lstStyle/>
          <a:p>
            <a:pPr marL="285750" indent="-28575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With the potential for a significant increase in OHLE installations across the network and the upcoming </a:t>
            </a:r>
            <a:r>
              <a:rPr lang="en-GB" sz="2000" dirty="0" err="1">
                <a:latin typeface="Calibri" panose="020F0502020204030204" pitchFamily="34" charset="0"/>
                <a:ea typeface="Calibri" panose="020F0502020204030204" pitchFamily="34" charset="0"/>
                <a:cs typeface="Times New Roman" panose="02020603050405020304" pitchFamily="18" charset="0"/>
              </a:rPr>
              <a:t>regs</a:t>
            </a:r>
            <a:r>
              <a:rPr lang="en-GB" sz="2000" dirty="0">
                <a:latin typeface="Calibri" panose="020F0502020204030204" pitchFamily="34" charset="0"/>
                <a:ea typeface="Calibri" panose="020F0502020204030204" pitchFamily="34" charset="0"/>
                <a:cs typeface="Times New Roman" panose="02020603050405020304" pitchFamily="18" charset="0"/>
              </a:rPr>
              <a:t> on EMF coming into force I believe we need to be on the front foot with this </a:t>
            </a: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sz="2000" dirty="0" smtClean="0">
                <a:latin typeface="Calibri" panose="020F0502020204030204" pitchFamily="34" charset="0"/>
                <a:ea typeface="Calibri" panose="020F0502020204030204" pitchFamily="34" charset="0"/>
                <a:cs typeface="Times New Roman" panose="02020603050405020304" pitchFamily="18" charset="0"/>
              </a:rPr>
              <a:t>Musculoskeletal </a:t>
            </a:r>
            <a:r>
              <a:rPr lang="en-GB" sz="2000" dirty="0">
                <a:latin typeface="Calibri" panose="020F0502020204030204" pitchFamily="34" charset="0"/>
                <a:ea typeface="Calibri" panose="020F0502020204030204" pitchFamily="34" charset="0"/>
                <a:cs typeface="Times New Roman" panose="02020603050405020304" pitchFamily="18" charset="0"/>
              </a:rPr>
              <a:t>risks associated with manual handling (particularly for infrastructure work) </a:t>
            </a:r>
          </a:p>
          <a:p>
            <a:pPr marL="285750" indent="-28575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Fatigue Management The classic dichotomy of pressure to perform (and deliver results i.e. trains on time) versus necessity to perform safety </a:t>
            </a:r>
          </a:p>
          <a:p>
            <a:pPr marL="285750" indent="-28575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Fatigue and </a:t>
            </a:r>
            <a:r>
              <a:rPr lang="en-GB" sz="2000" dirty="0" err="1">
                <a:latin typeface="Calibri" panose="020F0502020204030204" pitchFamily="34" charset="0"/>
                <a:ea typeface="Calibri" panose="020F0502020204030204" pitchFamily="34" charset="0"/>
                <a:cs typeface="Times New Roman" panose="02020603050405020304" pitchFamily="18" charset="0"/>
              </a:rPr>
              <a:t>rostered</a:t>
            </a:r>
            <a:r>
              <a:rPr lang="en-GB" sz="2000" dirty="0">
                <a:latin typeface="Calibri" panose="020F0502020204030204" pitchFamily="34" charset="0"/>
                <a:ea typeface="Calibri" panose="020F0502020204030204" pitchFamily="34" charset="0"/>
                <a:cs typeface="Times New Roman" panose="02020603050405020304" pitchFamily="18" charset="0"/>
              </a:rPr>
              <a:t> work Sedentary workload and lack of nutrition and hydration </a:t>
            </a:r>
            <a:r>
              <a:rPr lang="en-GB" sz="2000" dirty="0" err="1">
                <a:latin typeface="Calibri" panose="020F0502020204030204" pitchFamily="34" charset="0"/>
                <a:ea typeface="Calibri" panose="020F0502020204030204" pitchFamily="34" charset="0"/>
                <a:cs typeface="Times New Roman" panose="02020603050405020304" pitchFamily="18" charset="0"/>
              </a:rPr>
              <a:t>rostered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smtClean="0">
                <a:latin typeface="Calibri" panose="020F0502020204030204" pitchFamily="34" charset="0"/>
                <a:ea typeface="Calibri" panose="020F0502020204030204" pitchFamily="34" charset="0"/>
                <a:cs typeface="Times New Roman" panose="02020603050405020304" pitchFamily="18" charset="0"/>
              </a:rPr>
              <a:t>work. Biggest </a:t>
            </a:r>
            <a:r>
              <a:rPr lang="en-GB" sz="2000" dirty="0">
                <a:latin typeface="Calibri" panose="020F0502020204030204" pitchFamily="34" charset="0"/>
                <a:ea typeface="Calibri" panose="020F0502020204030204" pitchFamily="34" charset="0"/>
                <a:cs typeface="Times New Roman" panose="02020603050405020304" pitchFamily="18" charset="0"/>
              </a:rPr>
              <a:t>reason for anxiety stress and depression and biggest cause of absence in TOC is life and a lack of personal </a:t>
            </a:r>
            <a:r>
              <a:rPr lang="en-GB" sz="2000" dirty="0" smtClean="0">
                <a:latin typeface="Calibri" panose="020F0502020204030204" pitchFamily="34" charset="0"/>
                <a:ea typeface="Calibri" panose="020F0502020204030204" pitchFamily="34" charset="0"/>
                <a:cs typeface="Times New Roman" panose="02020603050405020304" pitchFamily="18" charset="0"/>
              </a:rPr>
              <a:t>resilience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fatigue RSI </a:t>
            </a:r>
          </a:p>
          <a:p>
            <a:pPr marL="285750" indent="-28575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risk of developing endocrine disorders (e.g. diabetes) </a:t>
            </a:r>
          </a:p>
          <a:p>
            <a:pPr marL="285750" indent="-285750">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Substances hazardous to </a:t>
            </a:r>
            <a:r>
              <a:rPr lang="en-GB" sz="2000" dirty="0" smtClean="0">
                <a:latin typeface="Calibri" panose="020F0502020204030204" pitchFamily="34" charset="0"/>
                <a:ea typeface="Calibri" panose="020F0502020204030204" pitchFamily="34" charset="0"/>
                <a:cs typeface="Times New Roman" panose="02020603050405020304" pitchFamily="18" charset="0"/>
              </a:rPr>
              <a:t>health</a:t>
            </a:r>
            <a:endParaRPr lang="en-GB" sz="2000" dirty="0"/>
          </a:p>
        </p:txBody>
      </p:sp>
      <p:sp>
        <p:nvSpPr>
          <p:cNvPr id="6" name="Title 1"/>
          <p:cNvSpPr>
            <a:spLocks noGrp="1"/>
          </p:cNvSpPr>
          <p:nvPr>
            <p:ph type="title"/>
          </p:nvPr>
        </p:nvSpPr>
        <p:spPr>
          <a:xfrm>
            <a:off x="816000" y="460800"/>
            <a:ext cx="9564372" cy="817200"/>
          </a:xfrm>
        </p:spPr>
        <p:txBody>
          <a:bodyPr/>
          <a:lstStyle/>
          <a:p>
            <a:r>
              <a:rPr lang="en-GB" dirty="0" smtClean="0">
                <a:solidFill>
                  <a:schemeClr val="accent1">
                    <a:lumMod val="50000"/>
                  </a:schemeClr>
                </a:solidFill>
              </a:rPr>
              <a:t>ATOC Survey – Free text responses</a:t>
            </a:r>
            <a:endParaRPr lang="en-GB" sz="1400" dirty="0">
              <a:solidFill>
                <a:schemeClr val="accent1">
                  <a:lumMod val="50000"/>
                </a:schemeClr>
              </a:solidFill>
            </a:endParaRPr>
          </a:p>
        </p:txBody>
      </p:sp>
    </p:spTree>
    <p:extLst>
      <p:ext uri="{BB962C8B-B14F-4D97-AF65-F5344CB8AC3E}">
        <p14:creationId xmlns:p14="http://schemas.microsoft.com/office/powerpoint/2010/main" val="1454091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071" t="43761" r="69894" b="24417"/>
          <a:stretch/>
        </p:blipFill>
        <p:spPr>
          <a:xfrm>
            <a:off x="3462911" y="1507798"/>
            <a:ext cx="4550789" cy="4627598"/>
          </a:xfrm>
          <a:prstGeom prst="rect">
            <a:avLst/>
          </a:prstGeom>
        </p:spPr>
      </p:pic>
      <p:sp>
        <p:nvSpPr>
          <p:cNvPr id="5" name="Title 1"/>
          <p:cNvSpPr>
            <a:spLocks noGrp="1"/>
          </p:cNvSpPr>
          <p:nvPr>
            <p:ph type="title"/>
          </p:nvPr>
        </p:nvSpPr>
        <p:spPr/>
        <p:txBody>
          <a:bodyPr>
            <a:normAutofit/>
          </a:bodyPr>
          <a:lstStyle/>
          <a:p>
            <a:r>
              <a:rPr lang="en-GB" dirty="0" smtClean="0">
                <a:solidFill>
                  <a:srgbClr val="002060"/>
                </a:solidFill>
              </a:rPr>
              <a:t>Some general health hazards</a:t>
            </a:r>
            <a:endParaRPr lang="en-GB" dirty="0">
              <a:solidFill>
                <a:srgbClr val="002060"/>
              </a:solidFill>
            </a:endParaRPr>
          </a:p>
        </p:txBody>
      </p:sp>
    </p:spTree>
    <p:extLst>
      <p:ext uri="{BB962C8B-B14F-4D97-AF65-F5344CB8AC3E}">
        <p14:creationId xmlns:p14="http://schemas.microsoft.com/office/powerpoint/2010/main" val="1692920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Beneficial Impact</a:t>
            </a:r>
            <a:endParaRPr lang="en-GB" dirty="0">
              <a:solidFill>
                <a:srgbClr val="002060"/>
              </a:solidFill>
            </a:endParaRPr>
          </a:p>
        </p:txBody>
      </p:sp>
      <p:sp>
        <p:nvSpPr>
          <p:cNvPr id="3" name="Content Placeholder 2"/>
          <p:cNvSpPr>
            <a:spLocks noGrp="1"/>
          </p:cNvSpPr>
          <p:nvPr>
            <p:ph idx="1"/>
          </p:nvPr>
        </p:nvSpPr>
        <p:spPr/>
        <p:txBody>
          <a:bodyPr>
            <a:noAutofit/>
          </a:bodyPr>
          <a:lstStyle/>
          <a:p>
            <a:r>
              <a:rPr lang="en-GB" dirty="0" smtClean="0"/>
              <a:t>Most </a:t>
            </a:r>
            <a:r>
              <a:rPr lang="en-GB" dirty="0"/>
              <a:t>beneficial impact is </a:t>
            </a:r>
            <a:r>
              <a:rPr lang="en-GB" dirty="0" smtClean="0"/>
              <a:t>currently understood </a:t>
            </a:r>
            <a:r>
              <a:rPr lang="en-GB" dirty="0"/>
              <a:t>as:</a:t>
            </a:r>
          </a:p>
          <a:p>
            <a:pPr lvl="1">
              <a:buFont typeface="Arial" panose="020B0604020202020204" pitchFamily="34" charset="0"/>
              <a:buChar char="•"/>
            </a:pPr>
            <a:r>
              <a:rPr lang="en-GB" dirty="0" smtClean="0"/>
              <a:t>Information supports the management of a health risk – it is better to manage the significant risks</a:t>
            </a:r>
          </a:p>
          <a:p>
            <a:pPr lvl="1">
              <a:buFont typeface="Arial" panose="020B0604020202020204" pitchFamily="34" charset="0"/>
              <a:buChar char="•"/>
            </a:pPr>
            <a:r>
              <a:rPr lang="en-GB" dirty="0" smtClean="0"/>
              <a:t>Information </a:t>
            </a:r>
            <a:r>
              <a:rPr lang="en-GB" dirty="0"/>
              <a:t>fills a clear need and offers clear benefits within rail companies</a:t>
            </a:r>
          </a:p>
          <a:p>
            <a:pPr lvl="1">
              <a:buFont typeface="Arial" panose="020B0604020202020204" pitchFamily="34" charset="0"/>
              <a:buChar char="•"/>
            </a:pPr>
            <a:r>
              <a:rPr lang="en-GB" dirty="0"/>
              <a:t>Clearly sets out new and additional information not yet delivered by industry companies</a:t>
            </a:r>
          </a:p>
          <a:p>
            <a:pPr lvl="1">
              <a:buFont typeface="Arial" panose="020B0604020202020204" pitchFamily="34" charset="0"/>
              <a:buChar char="•"/>
            </a:pPr>
            <a:r>
              <a:rPr lang="en-GB" dirty="0"/>
              <a:t>Benefits a large number of workers to improve their health or significantly improves the health of a few individuals</a:t>
            </a:r>
          </a:p>
          <a:p>
            <a:pPr lvl="1">
              <a:buFont typeface="Arial" panose="020B0604020202020204" pitchFamily="34" charset="0"/>
              <a:buChar char="•"/>
            </a:pPr>
            <a:r>
              <a:rPr lang="en-GB" dirty="0"/>
              <a:t>Findings can be used by a large number of rail companies </a:t>
            </a:r>
            <a:endParaRPr lang="en-GB" dirty="0" smtClean="0"/>
          </a:p>
        </p:txBody>
      </p:sp>
    </p:spTree>
    <p:extLst>
      <p:ext uri="{BB962C8B-B14F-4D97-AF65-F5344CB8AC3E}">
        <p14:creationId xmlns:p14="http://schemas.microsoft.com/office/powerpoint/2010/main" val="1156905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lumMod val="50000"/>
                  </a:schemeClr>
                </a:solidFill>
              </a:rPr>
              <a:t>A list of hazards</a:t>
            </a:r>
            <a:endParaRPr lang="en-GB" dirty="0">
              <a:solidFill>
                <a:schemeClr val="accent1">
                  <a:lumMod val="50000"/>
                </a:schemeClr>
              </a:solidFill>
            </a:endParaRPr>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rotWithShape="1">
          <a:blip r:embed="rId3"/>
          <a:srcRect l="2324" t="21842" r="5352" b="32075"/>
          <a:stretch/>
        </p:blipFill>
        <p:spPr>
          <a:xfrm>
            <a:off x="467932" y="1519707"/>
            <a:ext cx="11256136" cy="4494727"/>
          </a:xfrm>
          <a:prstGeom prst="rect">
            <a:avLst/>
          </a:prstGeom>
          <a:ln>
            <a:solidFill>
              <a:schemeClr val="tx1"/>
            </a:solidFill>
          </a:ln>
        </p:spPr>
      </p:pic>
    </p:spTree>
    <p:extLst>
      <p:ext uri="{BB962C8B-B14F-4D97-AF65-F5344CB8AC3E}">
        <p14:creationId xmlns:p14="http://schemas.microsoft.com/office/powerpoint/2010/main" val="2660336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GB" dirty="0" smtClean="0">
                <a:solidFill>
                  <a:srgbClr val="002060"/>
                </a:solidFill>
              </a:rPr>
              <a:t>Risk Matrix</a:t>
            </a:r>
            <a:endParaRPr lang="en-GB" dirty="0">
              <a:solidFill>
                <a:srgbClr val="002060"/>
              </a:solidFill>
            </a:endParaRPr>
          </a:p>
        </p:txBody>
      </p:sp>
      <p:pic>
        <p:nvPicPr>
          <p:cNvPr id="4" name="Content Placeholder 3"/>
          <p:cNvPicPr>
            <a:picLocks noGrp="1" noChangeAspect="1"/>
          </p:cNvPicPr>
          <p:nvPr>
            <p:ph idx="1"/>
          </p:nvPr>
        </p:nvPicPr>
        <p:blipFill rotWithShape="1">
          <a:blip r:embed="rId3"/>
          <a:srcRect l="1434" t="7150" r="18245" b="5873"/>
          <a:stretch/>
        </p:blipFill>
        <p:spPr>
          <a:xfrm>
            <a:off x="2844800" y="1447799"/>
            <a:ext cx="5638800" cy="4884775"/>
          </a:xfrm>
          <a:prstGeom prst="rect">
            <a:avLst/>
          </a:prstGeom>
        </p:spPr>
      </p:pic>
    </p:spTree>
    <p:extLst>
      <p:ext uri="{BB962C8B-B14F-4D97-AF65-F5344CB8AC3E}">
        <p14:creationId xmlns:p14="http://schemas.microsoft.com/office/powerpoint/2010/main" val="1853421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6549" t="22238" r="44859" b="9892"/>
          <a:stretch/>
        </p:blipFill>
        <p:spPr>
          <a:xfrm>
            <a:off x="3401470" y="79800"/>
            <a:ext cx="5924282" cy="6619741"/>
          </a:xfrm>
          <a:prstGeom prst="rect">
            <a:avLst/>
          </a:prstGeom>
        </p:spPr>
      </p:pic>
      <p:sp>
        <p:nvSpPr>
          <p:cNvPr id="5" name="Title 1"/>
          <p:cNvSpPr>
            <a:spLocks noGrp="1"/>
          </p:cNvSpPr>
          <p:nvPr>
            <p:ph type="title"/>
          </p:nvPr>
        </p:nvSpPr>
        <p:spPr/>
        <p:txBody>
          <a:bodyPr>
            <a:normAutofit/>
          </a:bodyPr>
          <a:lstStyle/>
          <a:p>
            <a:r>
              <a:rPr lang="en-GB" dirty="0" smtClean="0">
                <a:solidFill>
                  <a:srgbClr val="002060"/>
                </a:solidFill>
              </a:rPr>
              <a:t>HLOS Figures</a:t>
            </a:r>
            <a:endParaRPr lang="en-GB" dirty="0">
              <a:solidFill>
                <a:srgbClr val="002060"/>
              </a:solidFill>
            </a:endParaRPr>
          </a:p>
        </p:txBody>
      </p:sp>
    </p:spTree>
    <p:extLst>
      <p:ext uri="{BB962C8B-B14F-4D97-AF65-F5344CB8AC3E}">
        <p14:creationId xmlns:p14="http://schemas.microsoft.com/office/powerpoint/2010/main" val="3969102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lumMod val="50000"/>
                  </a:schemeClr>
                </a:solidFill>
              </a:rPr>
              <a:t>Structured 1:1</a:t>
            </a:r>
            <a:endParaRPr lang="en-GB" dirty="0">
              <a:solidFill>
                <a:schemeClr val="accent1">
                  <a:lumMod val="50000"/>
                </a:schemeClr>
              </a:solidFill>
            </a:endParaRPr>
          </a:p>
        </p:txBody>
      </p:sp>
      <p:sp>
        <p:nvSpPr>
          <p:cNvPr id="3" name="Content Placeholder 2"/>
          <p:cNvSpPr>
            <a:spLocks noGrp="1"/>
          </p:cNvSpPr>
          <p:nvPr>
            <p:ph idx="1"/>
          </p:nvPr>
        </p:nvSpPr>
        <p:spPr/>
        <p:txBody>
          <a:bodyPr/>
          <a:lstStyle/>
          <a:p>
            <a:r>
              <a:rPr lang="en-GB" dirty="0" smtClean="0"/>
              <a:t>Each supplier is allocated a 15 minutes time slot to comment on the specification and for us to discuss the pricing model.</a:t>
            </a:r>
            <a:endParaRPr lang="en-GB" dirty="0"/>
          </a:p>
        </p:txBody>
      </p:sp>
    </p:spTree>
    <p:extLst>
      <p:ext uri="{BB962C8B-B14F-4D97-AF65-F5344CB8AC3E}">
        <p14:creationId xmlns:p14="http://schemas.microsoft.com/office/powerpoint/2010/main" val="2847813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Agenda</a:t>
            </a:r>
            <a:endParaRPr lang="en-GB" dirty="0">
              <a:solidFill>
                <a:srgbClr val="002060"/>
              </a:solidFill>
            </a:endParaRPr>
          </a:p>
        </p:txBody>
      </p:sp>
      <p:sp>
        <p:nvSpPr>
          <p:cNvPr id="3" name="Content Placeholder 2"/>
          <p:cNvSpPr>
            <a:spLocks noGrp="1"/>
          </p:cNvSpPr>
          <p:nvPr>
            <p:ph idx="1"/>
          </p:nvPr>
        </p:nvSpPr>
        <p:spPr/>
        <p:txBody>
          <a:bodyPr/>
          <a:lstStyle/>
          <a:p>
            <a:r>
              <a:rPr lang="en-GB" dirty="0" smtClean="0"/>
              <a:t>Setting the scene					15mins</a:t>
            </a:r>
          </a:p>
          <a:p>
            <a:pPr lvl="1"/>
            <a:r>
              <a:rPr lang="en-GB" dirty="0" smtClean="0"/>
              <a:t>Intros and about the session</a:t>
            </a:r>
          </a:p>
          <a:p>
            <a:pPr lvl="1"/>
            <a:r>
              <a:rPr lang="en-GB" dirty="0" smtClean="0"/>
              <a:t>Why are we here</a:t>
            </a:r>
          </a:p>
          <a:p>
            <a:pPr lvl="1"/>
            <a:r>
              <a:rPr lang="en-GB" dirty="0" smtClean="0"/>
              <a:t>Project Overview</a:t>
            </a:r>
          </a:p>
          <a:p>
            <a:r>
              <a:rPr lang="en-GB" dirty="0" smtClean="0"/>
              <a:t>Group discussion					60mins</a:t>
            </a:r>
          </a:p>
          <a:p>
            <a:r>
              <a:rPr lang="en-GB" dirty="0" smtClean="0"/>
              <a:t>1-2-1 sessions with suppliers			90mins (30min overrun)</a:t>
            </a:r>
          </a:p>
          <a:p>
            <a:r>
              <a:rPr lang="en-GB" dirty="0" smtClean="0"/>
              <a:t>Open floor / AOB					15mins</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C1B3EF10-4E29-4F0C-9AB6-355B3A7B01AB}" type="slidenum">
              <a:rPr lang="en-GB" smtClean="0"/>
              <a:t>2</a:t>
            </a:fld>
            <a:endParaRPr lang="en-GB"/>
          </a:p>
        </p:txBody>
      </p:sp>
    </p:spTree>
    <p:extLst>
      <p:ext uri="{BB962C8B-B14F-4D97-AF65-F5344CB8AC3E}">
        <p14:creationId xmlns:p14="http://schemas.microsoft.com/office/powerpoint/2010/main" val="2912937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Open Floor</a:t>
            </a:r>
            <a:endParaRPr lang="en-GB" dirty="0">
              <a:solidFill>
                <a:srgbClr val="002060"/>
              </a:solidFill>
            </a:endParaRPr>
          </a:p>
        </p:txBody>
      </p:sp>
      <p:sp>
        <p:nvSpPr>
          <p:cNvPr id="3" name="Content Placeholder 2"/>
          <p:cNvSpPr>
            <a:spLocks noGrp="1"/>
          </p:cNvSpPr>
          <p:nvPr>
            <p:ph idx="1"/>
          </p:nvPr>
        </p:nvSpPr>
        <p:spPr/>
        <p:txBody>
          <a:bodyPr/>
          <a:lstStyle/>
          <a:p>
            <a:pPr marL="0" indent="0">
              <a:buNone/>
            </a:pPr>
            <a:r>
              <a:rPr lang="en-GB" dirty="0" smtClean="0"/>
              <a:t>Any other questions? </a:t>
            </a:r>
            <a:endParaRPr lang="en-GB" dirty="0"/>
          </a:p>
        </p:txBody>
      </p:sp>
    </p:spTree>
    <p:extLst>
      <p:ext uri="{BB962C8B-B14F-4D97-AF65-F5344CB8AC3E}">
        <p14:creationId xmlns:p14="http://schemas.microsoft.com/office/powerpoint/2010/main" val="438046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a:t>
            </a:r>
            <a:endParaRPr lang="en-GB" dirty="0"/>
          </a:p>
        </p:txBody>
      </p:sp>
    </p:spTree>
    <p:extLst>
      <p:ext uri="{BB962C8B-B14F-4D97-AF65-F5344CB8AC3E}">
        <p14:creationId xmlns:p14="http://schemas.microsoft.com/office/powerpoint/2010/main" val="3538256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Introductions and about this session</a:t>
            </a:r>
            <a:endParaRPr lang="en-GB" dirty="0">
              <a:solidFill>
                <a:srgbClr val="002060"/>
              </a:solidFill>
            </a:endParaRPr>
          </a:p>
        </p:txBody>
      </p:sp>
      <p:sp>
        <p:nvSpPr>
          <p:cNvPr id="3" name="Content Placeholder 2"/>
          <p:cNvSpPr>
            <a:spLocks noGrp="1"/>
          </p:cNvSpPr>
          <p:nvPr>
            <p:ph idx="1"/>
          </p:nvPr>
        </p:nvSpPr>
        <p:spPr/>
        <p:txBody>
          <a:bodyPr/>
          <a:lstStyle/>
          <a:p>
            <a:r>
              <a:rPr lang="en-GB" dirty="0" smtClean="0"/>
              <a:t>Welcome to all</a:t>
            </a:r>
          </a:p>
          <a:p>
            <a:endParaRPr lang="en-GB" dirty="0" smtClean="0"/>
          </a:p>
          <a:p>
            <a:pPr lvl="1"/>
            <a:r>
              <a:rPr lang="en-GB" dirty="0" smtClean="0"/>
              <a:t>Different sectors, different roles, potential suppliers</a:t>
            </a:r>
          </a:p>
          <a:p>
            <a:pPr lvl="1"/>
            <a:endParaRPr lang="en-GB" dirty="0"/>
          </a:p>
          <a:p>
            <a:r>
              <a:rPr lang="en-GB" dirty="0" smtClean="0"/>
              <a:t>About this session</a:t>
            </a:r>
          </a:p>
          <a:p>
            <a:pPr lvl="1"/>
            <a:endParaRPr lang="en-GB" dirty="0"/>
          </a:p>
          <a:p>
            <a:pPr lvl="1"/>
            <a:r>
              <a:rPr lang="en-GB" dirty="0" smtClean="0"/>
              <a:t>What matters to stakeholders, what can add value and managing expectations, refining discussions with suppliers </a:t>
            </a:r>
          </a:p>
          <a:p>
            <a:pPr lvl="1"/>
            <a:r>
              <a:rPr lang="en-GB" dirty="0" smtClean="0"/>
              <a:t>Outputs of the session – an informal discussion about improving the specification, next version of specification</a:t>
            </a:r>
            <a:endParaRPr lang="en-GB" dirty="0"/>
          </a:p>
        </p:txBody>
      </p:sp>
    </p:spTree>
    <p:extLst>
      <p:ext uri="{BB962C8B-B14F-4D97-AF65-F5344CB8AC3E}">
        <p14:creationId xmlns:p14="http://schemas.microsoft.com/office/powerpoint/2010/main" val="996134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Why are we here?</a:t>
            </a:r>
            <a:endParaRPr lang="en-GB" dirty="0">
              <a:solidFill>
                <a:srgbClr val="002060"/>
              </a:solidFill>
            </a:endParaRPr>
          </a:p>
        </p:txBody>
      </p:sp>
      <p:sp>
        <p:nvSpPr>
          <p:cNvPr id="3" name="Content Placeholder 2"/>
          <p:cNvSpPr>
            <a:spLocks noGrp="1"/>
          </p:cNvSpPr>
          <p:nvPr>
            <p:ph idx="1"/>
          </p:nvPr>
        </p:nvSpPr>
        <p:spPr/>
        <p:txBody>
          <a:bodyPr/>
          <a:lstStyle/>
          <a:p>
            <a:r>
              <a:rPr lang="en-GB" dirty="0" smtClean="0"/>
              <a:t>ORR report to industry</a:t>
            </a:r>
          </a:p>
          <a:p>
            <a:r>
              <a:rPr lang="en-GB" dirty="0" smtClean="0"/>
              <a:t>Complexity of managing health risks</a:t>
            </a:r>
          </a:p>
          <a:p>
            <a:r>
              <a:rPr lang="en-GB" dirty="0" smtClean="0"/>
              <a:t>Roadmap</a:t>
            </a:r>
          </a:p>
          <a:p>
            <a:r>
              <a:rPr lang="en-GB" dirty="0" smtClean="0"/>
              <a:t>An opportunity to show what can be done</a:t>
            </a:r>
          </a:p>
          <a:p>
            <a:pPr lvl="1"/>
            <a:r>
              <a:rPr lang="en-GB" dirty="0" smtClean="0"/>
              <a:t>Suppliers</a:t>
            </a:r>
          </a:p>
          <a:p>
            <a:pPr lvl="1"/>
            <a:r>
              <a:rPr lang="en-GB" dirty="0" smtClean="0"/>
              <a:t>Putting HEALTH in Health and Safety, raising awareness of Occupational Health</a:t>
            </a:r>
          </a:p>
          <a:p>
            <a:endParaRPr lang="en-GB" dirty="0" smtClean="0"/>
          </a:p>
          <a:p>
            <a:endParaRPr lang="en-GB" dirty="0"/>
          </a:p>
        </p:txBody>
      </p:sp>
    </p:spTree>
    <p:extLst>
      <p:ext uri="{BB962C8B-B14F-4D97-AF65-F5344CB8AC3E}">
        <p14:creationId xmlns:p14="http://schemas.microsoft.com/office/powerpoint/2010/main" val="460941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Project Overview </a:t>
            </a:r>
            <a:endParaRPr lang="en-GB" dirty="0">
              <a:solidFill>
                <a:srgbClr val="002060"/>
              </a:solidFill>
            </a:endParaRPr>
          </a:p>
        </p:txBody>
      </p:sp>
      <p:sp>
        <p:nvSpPr>
          <p:cNvPr id="3" name="Content Placeholder 2"/>
          <p:cNvSpPr>
            <a:spLocks noGrp="1"/>
          </p:cNvSpPr>
          <p:nvPr>
            <p:ph idx="1"/>
          </p:nvPr>
        </p:nvSpPr>
        <p:spPr>
          <a:xfrm>
            <a:off x="838200" y="1476193"/>
            <a:ext cx="10515600" cy="4351338"/>
          </a:xfrm>
        </p:spPr>
        <p:txBody>
          <a:bodyPr vert="horz" lIns="91440" tIns="45720" rIns="91440" bIns="45720" rtlCol="0">
            <a:noAutofit/>
          </a:bodyPr>
          <a:lstStyle/>
          <a:p>
            <a:r>
              <a:rPr lang="en-GB" sz="2400" dirty="0"/>
              <a:t>The industry is seeking new knowledge to better manage health risks. We:</a:t>
            </a:r>
          </a:p>
          <a:p>
            <a:pPr lvl="1"/>
            <a:r>
              <a:rPr lang="en-GB" sz="2000" dirty="0"/>
              <a:t>Seek to create new knowledge around 5 to 7 health hazards found within the rail environment. </a:t>
            </a:r>
          </a:p>
          <a:p>
            <a:pPr lvl="1"/>
            <a:r>
              <a:rPr lang="en-GB" sz="2000" dirty="0"/>
              <a:t>Offer useful controls to be based on this new knowledge </a:t>
            </a:r>
          </a:p>
          <a:p>
            <a:pPr lvl="1"/>
            <a:r>
              <a:rPr lang="en-GB" sz="2000" dirty="0"/>
              <a:t>Use the knowledge gained to create a prototype health assessment matrix where additional surveillance or assessment is a part of the controls identified.</a:t>
            </a:r>
          </a:p>
          <a:p>
            <a:pPr lvl="1"/>
            <a:endParaRPr lang="en-GB" sz="2000" dirty="0"/>
          </a:p>
          <a:p>
            <a:r>
              <a:rPr lang="en-GB" sz="2400" dirty="0"/>
              <a:t>We are looking for a supplier to identify hazards for research with reference to:</a:t>
            </a:r>
          </a:p>
          <a:p>
            <a:pPr lvl="1"/>
            <a:r>
              <a:rPr lang="en-GB" sz="2000" dirty="0"/>
              <a:t>Complexity of risk assessment should be beyond expertise held within rail companies</a:t>
            </a:r>
          </a:p>
          <a:p>
            <a:pPr lvl="1"/>
            <a:r>
              <a:rPr lang="en-GB" sz="2000" dirty="0"/>
              <a:t>Transferability of the findings should be across a number of companies</a:t>
            </a:r>
          </a:p>
          <a:p>
            <a:pPr lvl="1"/>
            <a:r>
              <a:rPr lang="en-GB" sz="2000" dirty="0"/>
              <a:t>Most likely beneficial impact from findings (to individual health and change of controls)</a:t>
            </a:r>
          </a:p>
          <a:p>
            <a:pPr marL="457200" lvl="1" indent="0">
              <a:buNone/>
            </a:pPr>
            <a:endParaRPr lang="en-GB" sz="2000" dirty="0"/>
          </a:p>
          <a:p>
            <a:pPr marL="288000" lvl="1" indent="0">
              <a:buNone/>
            </a:pPr>
            <a:endParaRPr lang="en-GB" sz="2000" dirty="0"/>
          </a:p>
          <a:p>
            <a:pPr lvl="1"/>
            <a:endParaRPr lang="en-GB" sz="2000" dirty="0"/>
          </a:p>
          <a:p>
            <a:pPr lvl="1"/>
            <a:endParaRPr lang="en-GB" sz="2000" dirty="0"/>
          </a:p>
          <a:p>
            <a:pPr lvl="1"/>
            <a:endParaRPr lang="en-GB" sz="2000" dirty="0"/>
          </a:p>
        </p:txBody>
      </p:sp>
    </p:spTree>
    <p:extLst>
      <p:ext uri="{BB962C8B-B14F-4D97-AF65-F5344CB8AC3E}">
        <p14:creationId xmlns:p14="http://schemas.microsoft.com/office/powerpoint/2010/main" val="4266300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About the Specification</a:t>
            </a:r>
            <a:endParaRPr lang="en-GB" dirty="0">
              <a:solidFill>
                <a:srgbClr val="002060"/>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31674283"/>
              </p:ext>
            </p:extLst>
          </p:nvPr>
        </p:nvGraphicFramePr>
        <p:xfrm>
          <a:off x="674844" y="1547228"/>
          <a:ext cx="9226525" cy="4721117"/>
        </p:xfrm>
        <a:graphic>
          <a:graphicData uri="http://schemas.openxmlformats.org/drawingml/2006/table">
            <a:tbl>
              <a:tblPr firstRow="1" firstCol="1" bandRow="1">
                <a:tableStyleId>{5C22544A-7EE6-4342-B048-85BDC9FD1C3A}</a:tableStyleId>
              </a:tblPr>
              <a:tblGrid>
                <a:gridCol w="3075139"/>
                <a:gridCol w="3075139"/>
                <a:gridCol w="3076247"/>
              </a:tblGrid>
              <a:tr h="352317">
                <a:tc>
                  <a:txBody>
                    <a:bodyPr/>
                    <a:lstStyle/>
                    <a:p>
                      <a:pPr indent="228600">
                        <a:lnSpc>
                          <a:spcPct val="100000"/>
                        </a:lnSpc>
                        <a:spcBef>
                          <a:spcPts val="600"/>
                        </a:spcBef>
                        <a:spcAft>
                          <a:spcPts val="600"/>
                        </a:spcAft>
                      </a:pPr>
                      <a:r>
                        <a:rPr lang="en-GB" sz="1800" dirty="0">
                          <a:effectLst/>
                        </a:rPr>
                        <a:t>Core Requirement </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079" marR="68079" marT="0" marB="0" anchor="ctr"/>
                </a:tc>
                <a:tc>
                  <a:txBody>
                    <a:bodyPr/>
                    <a:lstStyle/>
                    <a:p>
                      <a:pPr indent="228600">
                        <a:lnSpc>
                          <a:spcPct val="100000"/>
                        </a:lnSpc>
                        <a:spcBef>
                          <a:spcPts val="600"/>
                        </a:spcBef>
                        <a:spcAft>
                          <a:spcPts val="600"/>
                        </a:spcAft>
                      </a:pPr>
                      <a:r>
                        <a:rPr lang="en-GB" sz="1800" dirty="0">
                          <a:effectLst/>
                        </a:rPr>
                        <a:t>Additional option (a)</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079" marR="68079" marT="0" marB="0" anchor="ctr"/>
                </a:tc>
                <a:tc>
                  <a:txBody>
                    <a:bodyPr/>
                    <a:lstStyle/>
                    <a:p>
                      <a:pPr indent="228600">
                        <a:lnSpc>
                          <a:spcPct val="100000"/>
                        </a:lnSpc>
                        <a:spcBef>
                          <a:spcPts val="600"/>
                        </a:spcBef>
                        <a:spcAft>
                          <a:spcPts val="600"/>
                        </a:spcAft>
                      </a:pPr>
                      <a:r>
                        <a:rPr lang="en-GB" sz="1800" dirty="0">
                          <a:effectLst/>
                        </a:rPr>
                        <a:t>Additional Option </a:t>
                      </a:r>
                      <a:r>
                        <a:rPr lang="en-GB" sz="1800" dirty="0" smtClean="0">
                          <a:effectLst/>
                        </a:rPr>
                        <a:t>(b)</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079" marR="68079" marT="0" marB="0" anchor="ctr"/>
                </a:tc>
              </a:tr>
              <a:tr h="2924282">
                <a:tc>
                  <a:txBody>
                    <a:bodyPr/>
                    <a:lstStyle/>
                    <a:p>
                      <a:pPr marL="342900" lvl="0" indent="-342900">
                        <a:lnSpc>
                          <a:spcPct val="100000"/>
                        </a:lnSpc>
                        <a:spcBef>
                          <a:spcPts val="600"/>
                        </a:spcBef>
                        <a:spcAft>
                          <a:spcPts val="600"/>
                        </a:spcAft>
                        <a:buFont typeface="Symbol" panose="05050102010706020507" pitchFamily="18" charset="2"/>
                        <a:buChar char=""/>
                      </a:pPr>
                      <a:r>
                        <a:rPr lang="en-GB" sz="1800" dirty="0">
                          <a:effectLst/>
                        </a:rPr>
                        <a:t>Seek to create new knowledge around 5 to 7 health hazards found within the rail environment. </a:t>
                      </a:r>
                      <a:endParaRPr lang="en-GB" sz="2400" dirty="0">
                        <a:effectLst/>
                      </a:endParaRPr>
                    </a:p>
                    <a:p>
                      <a:pPr marL="342900" lvl="0" indent="-342900">
                        <a:lnSpc>
                          <a:spcPct val="100000"/>
                        </a:lnSpc>
                        <a:spcBef>
                          <a:spcPts val="600"/>
                        </a:spcBef>
                        <a:spcAft>
                          <a:spcPts val="600"/>
                        </a:spcAft>
                        <a:buFont typeface="Symbol" panose="05050102010706020507" pitchFamily="18" charset="2"/>
                        <a:buChar char=""/>
                      </a:pPr>
                      <a:r>
                        <a:rPr lang="en-GB" sz="1800" dirty="0">
                          <a:effectLst/>
                        </a:rPr>
                        <a:t>Offer useful controls to be based on this new knowledge </a:t>
                      </a:r>
                      <a:endParaRPr lang="en-GB" sz="2400" dirty="0">
                        <a:effectLst/>
                      </a:endParaRPr>
                    </a:p>
                    <a:p>
                      <a:pPr marL="342900" lvl="0" indent="-342900">
                        <a:lnSpc>
                          <a:spcPct val="100000"/>
                        </a:lnSpc>
                        <a:spcBef>
                          <a:spcPts val="600"/>
                        </a:spcBef>
                        <a:spcAft>
                          <a:spcPts val="600"/>
                        </a:spcAft>
                        <a:buFont typeface="Symbol" panose="05050102010706020507" pitchFamily="18" charset="2"/>
                        <a:buChar char=""/>
                      </a:pPr>
                      <a:r>
                        <a:rPr lang="en-GB" sz="1800" dirty="0">
                          <a:effectLst/>
                        </a:rPr>
                        <a:t>Use the knowledge gained to create a prototype health assessment matrix </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079" marR="68079" marT="0" marB="0" anchor="ctr"/>
                </a:tc>
                <a:tc>
                  <a:txBody>
                    <a:bodyPr/>
                    <a:lstStyle/>
                    <a:p>
                      <a:pPr lvl="0" indent="228600">
                        <a:lnSpc>
                          <a:spcPct val="100000"/>
                        </a:lnSpc>
                        <a:spcBef>
                          <a:spcPts val="600"/>
                        </a:spcBef>
                        <a:spcAft>
                          <a:spcPts val="600"/>
                        </a:spcAft>
                      </a:pPr>
                      <a:r>
                        <a:rPr lang="en-GB" sz="1800" dirty="0">
                          <a:effectLst/>
                        </a:rPr>
                        <a:t>Includes </a:t>
                      </a:r>
                      <a:r>
                        <a:rPr lang="en-GB" sz="1800" dirty="0" smtClean="0">
                          <a:effectLst/>
                        </a:rPr>
                        <a:t>core</a:t>
                      </a:r>
                      <a:r>
                        <a:rPr lang="en-GB" sz="1800" baseline="0" dirty="0" smtClean="0">
                          <a:effectLst/>
                        </a:rPr>
                        <a:t> option </a:t>
                      </a:r>
                      <a:r>
                        <a:rPr lang="en-GB" sz="1800" dirty="0" smtClean="0">
                          <a:effectLst/>
                        </a:rPr>
                        <a:t>but </a:t>
                      </a:r>
                      <a:r>
                        <a:rPr lang="en-GB" sz="1800" dirty="0">
                          <a:effectLst/>
                        </a:rPr>
                        <a:t>with </a:t>
                      </a:r>
                      <a:r>
                        <a:rPr lang="en-GB" sz="1800" dirty="0" smtClean="0">
                          <a:effectLst/>
                        </a:rPr>
                        <a:t>  additional </a:t>
                      </a:r>
                      <a:r>
                        <a:rPr lang="en-GB" sz="1800" dirty="0">
                          <a:effectLst/>
                        </a:rPr>
                        <a:t>work to include: </a:t>
                      </a:r>
                      <a:endParaRPr lang="en-GB" sz="2400" dirty="0">
                        <a:effectLst/>
                      </a:endParaRPr>
                    </a:p>
                    <a:p>
                      <a:pPr marL="342900" lvl="0" indent="-342900">
                        <a:lnSpc>
                          <a:spcPct val="100000"/>
                        </a:lnSpc>
                        <a:spcBef>
                          <a:spcPts val="600"/>
                        </a:spcBef>
                        <a:spcAft>
                          <a:spcPts val="600"/>
                        </a:spcAft>
                        <a:buFont typeface="Symbol" panose="05050102010706020507" pitchFamily="18" charset="2"/>
                        <a:buChar char=""/>
                      </a:pPr>
                      <a:r>
                        <a:rPr lang="en-GB" sz="1800" kern="1400" dirty="0">
                          <a:effectLst/>
                        </a:rPr>
                        <a:t>Extra detail and expertise is used to </a:t>
                      </a:r>
                      <a:r>
                        <a:rPr lang="en-GB" sz="1800" dirty="0">
                          <a:effectLst/>
                        </a:rPr>
                        <a:t>set out amended or create new roles/categories for the prototype health assessment matrix</a:t>
                      </a:r>
                      <a:endParaRPr lang="en-GB" sz="2400" dirty="0">
                        <a:effectLst/>
                      </a:endParaRPr>
                    </a:p>
                    <a:p>
                      <a:pPr marL="342900" lvl="0" indent="-342900">
                        <a:lnSpc>
                          <a:spcPct val="100000"/>
                        </a:lnSpc>
                        <a:spcBef>
                          <a:spcPts val="200"/>
                        </a:spcBef>
                        <a:spcAft>
                          <a:spcPts val="200"/>
                        </a:spcAft>
                        <a:buFont typeface="Symbol" panose="05050102010706020507" pitchFamily="18" charset="2"/>
                        <a:buChar char=""/>
                      </a:pPr>
                      <a:r>
                        <a:rPr lang="en-GB" sz="1800" dirty="0">
                          <a:effectLst/>
                        </a:rPr>
                        <a:t>Existing rail specific research into health hazards to be used to create additional information for the prototype health assessment matrix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079" marR="68079" marT="0" marB="0" anchor="ctr"/>
                </a:tc>
                <a:tc>
                  <a:txBody>
                    <a:bodyPr/>
                    <a:lstStyle/>
                    <a:p>
                      <a:pPr marL="228600">
                        <a:lnSpc>
                          <a:spcPct val="100000"/>
                        </a:lnSpc>
                        <a:spcBef>
                          <a:spcPts val="200"/>
                        </a:spcBef>
                        <a:spcAft>
                          <a:spcPts val="200"/>
                        </a:spcAft>
                      </a:pPr>
                      <a:r>
                        <a:rPr lang="en-GB" sz="1800" kern="1400" dirty="0">
                          <a:effectLst/>
                        </a:rPr>
                        <a:t> </a:t>
                      </a:r>
                      <a:endParaRPr lang="en-GB" sz="2800" dirty="0">
                        <a:effectLst/>
                      </a:endParaRPr>
                    </a:p>
                    <a:p>
                      <a:pPr marL="342900" lvl="0" indent="-342900">
                        <a:lnSpc>
                          <a:spcPct val="100000"/>
                        </a:lnSpc>
                        <a:spcBef>
                          <a:spcPts val="200"/>
                        </a:spcBef>
                        <a:spcAft>
                          <a:spcPts val="200"/>
                        </a:spcAft>
                        <a:buFont typeface="Symbol" panose="05050102010706020507" pitchFamily="18" charset="2"/>
                        <a:buChar char=""/>
                      </a:pPr>
                      <a:r>
                        <a:rPr lang="en-GB" sz="1800" kern="1400" dirty="0">
                          <a:effectLst/>
                        </a:rPr>
                        <a:t>Additional key health hazards to be researched</a:t>
                      </a:r>
                      <a:r>
                        <a:rPr lang="en-GB" sz="1400" dirty="0">
                          <a:effectLst/>
                        </a:rPr>
                        <a:t> </a:t>
                      </a:r>
                      <a:r>
                        <a:rPr lang="en-GB" sz="1800" kern="1400" dirty="0">
                          <a:effectLst/>
                        </a:rPr>
                        <a:t> </a:t>
                      </a:r>
                      <a:endParaRPr lang="en-GB" sz="2400" dirty="0">
                        <a:effectLst/>
                      </a:endParaRPr>
                    </a:p>
                    <a:p>
                      <a:pPr>
                        <a:lnSpc>
                          <a:spcPct val="100000"/>
                        </a:lnSpc>
                        <a:spcBef>
                          <a:spcPts val="200"/>
                        </a:spcBef>
                        <a:spcAft>
                          <a:spcPts val="200"/>
                        </a:spcAft>
                      </a:pPr>
                      <a:r>
                        <a:rPr lang="en-GB" sz="1800" dirty="0">
                          <a:effectLst/>
                        </a:rPr>
                        <a:t> </a:t>
                      </a:r>
                      <a:endParaRPr lang="en-GB" sz="2800" dirty="0">
                        <a:effectLst/>
                      </a:endParaRPr>
                    </a:p>
                    <a:p>
                      <a:pPr>
                        <a:lnSpc>
                          <a:spcPct val="100000"/>
                        </a:lnSpc>
                        <a:spcBef>
                          <a:spcPts val="200"/>
                        </a:spcBef>
                        <a:spcAft>
                          <a:spcPts val="200"/>
                        </a:spcAft>
                      </a:pPr>
                      <a:r>
                        <a:rPr lang="en-GB" sz="1800" dirty="0">
                          <a:effectLst/>
                        </a:rPr>
                        <a:t>(within this option we are looking for the price to be an incentive to review additional health hazards).</a:t>
                      </a:r>
                      <a:endParaRPr lang="en-GB" sz="2800" dirty="0">
                        <a:effectLst/>
                        <a:latin typeface="Arial" panose="020B0604020202020204" pitchFamily="34" charset="0"/>
                        <a:ea typeface="Arial" panose="020B0604020202020204" pitchFamily="34" charset="0"/>
                      </a:endParaRPr>
                    </a:p>
                  </a:txBody>
                  <a:tcPr marL="68079" marR="68079" marT="0" marB="0" anchor="ctr"/>
                </a:tc>
              </a:tr>
            </a:tbl>
          </a:graphicData>
        </a:graphic>
      </p:graphicFrame>
      <p:sp>
        <p:nvSpPr>
          <p:cNvPr id="10" name="Rectangle 4"/>
          <p:cNvSpPr>
            <a:spLocks noChangeArrowheads="1"/>
          </p:cNvSpPr>
          <p:nvPr/>
        </p:nvSpPr>
        <p:spPr bwMode="auto">
          <a:xfrm>
            <a:off x="10247215" y="2682083"/>
            <a:ext cx="163998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buFontTx/>
              <a:buNone/>
              <a:tabLst/>
            </a:pPr>
            <a:r>
              <a:rPr lang="en-GB" altLang="en-US" dirty="0">
                <a:ea typeface="Times New Roman" panose="02020603050405020304" pitchFamily="18" charset="0"/>
                <a:cs typeface="Arial" panose="020B0604020202020204" pitchFamily="34" charset="0"/>
              </a:rPr>
              <a:t>Stage Gate </a:t>
            </a:r>
            <a:r>
              <a:rPr lang="en-GB" altLang="en-US" dirty="0" smtClean="0">
                <a:ea typeface="Times New Roman" panose="02020603050405020304" pitchFamily="18" charset="0"/>
                <a:cs typeface="Arial" panose="020B0604020202020204" pitchFamily="34" charset="0"/>
              </a:rPr>
              <a:t>approach - </a:t>
            </a:r>
            <a:r>
              <a:rPr lang="en-GB" altLang="en-US" dirty="0">
                <a:ea typeface="Times New Roman" panose="02020603050405020304" pitchFamily="18" charset="0"/>
                <a:cs typeface="Arial" panose="020B0604020202020204" pitchFamily="34" charset="0"/>
              </a:rPr>
              <a:t>2 hazards </a:t>
            </a:r>
            <a:r>
              <a:rPr lang="en-GB" altLang="en-US" dirty="0" smtClean="0">
                <a:ea typeface="Times New Roman" panose="02020603050405020304" pitchFamily="18" charset="0"/>
                <a:cs typeface="Arial" panose="020B0604020202020204" pitchFamily="34" charset="0"/>
              </a:rPr>
              <a:t>first</a:t>
            </a: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94101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Discussion</a:t>
            </a:r>
            <a:endParaRPr lang="en-GB" dirty="0">
              <a:solidFill>
                <a:srgbClr val="002060"/>
              </a:solidFill>
            </a:endParaRPr>
          </a:p>
        </p:txBody>
      </p:sp>
      <p:sp>
        <p:nvSpPr>
          <p:cNvPr id="3" name="Content Placeholder 2"/>
          <p:cNvSpPr>
            <a:spLocks noGrp="1"/>
          </p:cNvSpPr>
          <p:nvPr>
            <p:ph idx="1"/>
          </p:nvPr>
        </p:nvSpPr>
        <p:spPr/>
        <p:txBody>
          <a:bodyPr>
            <a:noAutofit/>
          </a:bodyPr>
          <a:lstStyle/>
          <a:p>
            <a:r>
              <a:rPr lang="en-GB" dirty="0" smtClean="0"/>
              <a:t>What do we think the key hazards are?</a:t>
            </a:r>
          </a:p>
          <a:p>
            <a:r>
              <a:rPr lang="en-GB" dirty="0" smtClean="0"/>
              <a:t>How should we decide the most likely beneficial impact from the hazards put forward? </a:t>
            </a:r>
          </a:p>
        </p:txBody>
      </p:sp>
    </p:spTree>
    <p:extLst>
      <p:ext uri="{BB962C8B-B14F-4D97-AF65-F5344CB8AC3E}">
        <p14:creationId xmlns:p14="http://schemas.microsoft.com/office/powerpoint/2010/main" val="2572642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Work on Health Hazards by industry</a:t>
            </a:r>
            <a:endParaRPr lang="en-GB"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5934467"/>
              </p:ext>
            </p:extLst>
          </p:nvPr>
        </p:nvGraphicFramePr>
        <p:xfrm>
          <a:off x="816671" y="1421505"/>
          <a:ext cx="10559329" cy="5377121"/>
        </p:xfrm>
        <a:graphic>
          <a:graphicData uri="http://schemas.openxmlformats.org/drawingml/2006/table">
            <a:tbl>
              <a:tblPr firstRow="1" firstCol="1" bandRow="1">
                <a:tableStyleId>{5C22544A-7EE6-4342-B048-85BDC9FD1C3A}</a:tableStyleId>
              </a:tblPr>
              <a:tblGrid>
                <a:gridCol w="2051455"/>
                <a:gridCol w="8507874"/>
              </a:tblGrid>
              <a:tr h="217170">
                <a:tc>
                  <a:txBody>
                    <a:bodyPr/>
                    <a:lstStyle/>
                    <a:p>
                      <a:pPr>
                        <a:lnSpc>
                          <a:spcPct val="115000"/>
                        </a:lnSpc>
                        <a:spcBef>
                          <a:spcPts val="400"/>
                        </a:spcBef>
                        <a:spcAft>
                          <a:spcPts val="300"/>
                        </a:spcAft>
                      </a:pPr>
                      <a:r>
                        <a:rPr lang="en-GB" sz="2000" dirty="0">
                          <a:effectLst/>
                        </a:rPr>
                        <a:t>Category Hazard</a:t>
                      </a:r>
                      <a:endParaRPr lang="en-GB" sz="2000" dirty="0">
                        <a:effectLst/>
                        <a:latin typeface="Calibri"/>
                        <a:ea typeface="Calibri"/>
                        <a:cs typeface="Times New Roman"/>
                      </a:endParaRPr>
                    </a:p>
                  </a:txBody>
                  <a:tcPr marL="67018" marR="67018" marT="0" marB="0"/>
                </a:tc>
                <a:tc>
                  <a:txBody>
                    <a:bodyPr/>
                    <a:lstStyle/>
                    <a:p>
                      <a:pPr>
                        <a:lnSpc>
                          <a:spcPct val="115000"/>
                        </a:lnSpc>
                        <a:spcBef>
                          <a:spcPts val="400"/>
                        </a:spcBef>
                        <a:spcAft>
                          <a:spcPts val="300"/>
                        </a:spcAft>
                      </a:pPr>
                      <a:r>
                        <a:rPr lang="en-GB" sz="2000" dirty="0">
                          <a:effectLst/>
                        </a:rPr>
                        <a:t>Projects undertaken</a:t>
                      </a:r>
                      <a:endParaRPr lang="en-GB" sz="2000" dirty="0">
                        <a:effectLst/>
                        <a:latin typeface="Calibri"/>
                        <a:ea typeface="Calibri"/>
                        <a:cs typeface="Times New Roman"/>
                      </a:endParaRPr>
                    </a:p>
                  </a:txBody>
                  <a:tcPr marL="67018" marR="67018" marT="0" marB="0">
                    <a:solidFill>
                      <a:srgbClr val="005EB8"/>
                    </a:solidFill>
                  </a:tcPr>
                </a:tc>
              </a:tr>
              <a:tr h="289249">
                <a:tc>
                  <a:txBody>
                    <a:bodyPr/>
                    <a:lstStyle/>
                    <a:p>
                      <a:pPr>
                        <a:lnSpc>
                          <a:spcPct val="115000"/>
                        </a:lnSpc>
                        <a:spcBef>
                          <a:spcPts val="400"/>
                        </a:spcBef>
                        <a:spcAft>
                          <a:spcPts val="300"/>
                        </a:spcAft>
                      </a:pPr>
                      <a:r>
                        <a:rPr lang="en-GB" sz="2000">
                          <a:effectLst/>
                        </a:rPr>
                        <a:t>Chemical</a:t>
                      </a:r>
                      <a:endParaRPr lang="en-GB" sz="2000">
                        <a:effectLst/>
                        <a:latin typeface="Calibri"/>
                        <a:ea typeface="Calibri"/>
                        <a:cs typeface="Times New Roman"/>
                      </a:endParaRPr>
                    </a:p>
                  </a:txBody>
                  <a:tcPr marL="67018" marR="67018" marT="0" marB="0"/>
                </a:tc>
                <a:tc>
                  <a:txBody>
                    <a:bodyPr/>
                    <a:lstStyle/>
                    <a:p>
                      <a:pPr>
                        <a:lnSpc>
                          <a:spcPct val="100000"/>
                        </a:lnSpc>
                        <a:spcBef>
                          <a:spcPts val="300"/>
                        </a:spcBef>
                        <a:spcAft>
                          <a:spcPts val="300"/>
                        </a:spcAft>
                      </a:pPr>
                      <a:r>
                        <a:rPr lang="en-GB" sz="1600">
                          <a:effectLst/>
                        </a:rPr>
                        <a:t>Northern Rail research into Radon</a:t>
                      </a:r>
                      <a:endParaRPr lang="en-GB" sz="1600">
                        <a:effectLst/>
                        <a:latin typeface="Calibri"/>
                        <a:ea typeface="Calibri"/>
                        <a:cs typeface="Times New Roman"/>
                      </a:endParaRPr>
                    </a:p>
                  </a:txBody>
                  <a:tcPr marL="67018" marR="67018" marT="0" marB="0"/>
                </a:tc>
              </a:tr>
              <a:tr h="1269222">
                <a:tc>
                  <a:txBody>
                    <a:bodyPr/>
                    <a:lstStyle/>
                    <a:p>
                      <a:pPr>
                        <a:lnSpc>
                          <a:spcPct val="115000"/>
                        </a:lnSpc>
                        <a:spcBef>
                          <a:spcPts val="400"/>
                        </a:spcBef>
                        <a:spcAft>
                          <a:spcPts val="300"/>
                        </a:spcAft>
                      </a:pPr>
                      <a:r>
                        <a:rPr lang="en-GB" sz="2000" dirty="0">
                          <a:effectLst/>
                        </a:rPr>
                        <a:t>Physical</a:t>
                      </a:r>
                      <a:endParaRPr lang="en-GB" sz="2000" dirty="0">
                        <a:effectLst/>
                        <a:latin typeface="Calibri"/>
                        <a:ea typeface="Calibri"/>
                        <a:cs typeface="Times New Roman"/>
                      </a:endParaRPr>
                    </a:p>
                  </a:txBody>
                  <a:tcPr marL="67018" marR="67018" marT="0" marB="0"/>
                </a:tc>
                <a:tc>
                  <a:txBody>
                    <a:bodyPr/>
                    <a:lstStyle/>
                    <a:p>
                      <a:pPr>
                        <a:lnSpc>
                          <a:spcPct val="100000"/>
                        </a:lnSpc>
                        <a:spcBef>
                          <a:spcPts val="300"/>
                        </a:spcBef>
                        <a:spcAft>
                          <a:spcPts val="300"/>
                        </a:spcAft>
                      </a:pPr>
                      <a:r>
                        <a:rPr lang="en-GB" sz="1600" dirty="0">
                          <a:effectLst/>
                        </a:rPr>
                        <a:t>T315	(EMR)</a:t>
                      </a:r>
                    </a:p>
                    <a:p>
                      <a:pPr>
                        <a:lnSpc>
                          <a:spcPct val="100000"/>
                        </a:lnSpc>
                        <a:spcBef>
                          <a:spcPts val="300"/>
                        </a:spcBef>
                        <a:spcAft>
                          <a:spcPts val="300"/>
                        </a:spcAft>
                      </a:pPr>
                      <a:r>
                        <a:rPr lang="en-GB" sz="1600" dirty="0">
                          <a:effectLst/>
                        </a:rPr>
                        <a:t>T515	</a:t>
                      </a:r>
                      <a:r>
                        <a:rPr lang="en-GB" sz="1600" dirty="0" smtClean="0">
                          <a:effectLst/>
                        </a:rPr>
                        <a:t>(Effects of  </a:t>
                      </a:r>
                      <a:r>
                        <a:rPr lang="en-GB" sz="1600" dirty="0">
                          <a:effectLst/>
                        </a:rPr>
                        <a:t>Physical </a:t>
                      </a:r>
                      <a:r>
                        <a:rPr lang="en-GB" sz="1600" dirty="0" smtClean="0">
                          <a:effectLst/>
                        </a:rPr>
                        <a:t>Agents – vibration / noise)</a:t>
                      </a:r>
                      <a:endParaRPr lang="en-GB" sz="1600" dirty="0">
                        <a:effectLst/>
                      </a:endParaRPr>
                    </a:p>
                    <a:p>
                      <a:pPr>
                        <a:lnSpc>
                          <a:spcPct val="100000"/>
                        </a:lnSpc>
                        <a:spcBef>
                          <a:spcPts val="300"/>
                        </a:spcBef>
                        <a:spcAft>
                          <a:spcPts val="300"/>
                        </a:spcAft>
                      </a:pPr>
                      <a:r>
                        <a:rPr lang="en-GB" sz="1600" dirty="0">
                          <a:effectLst/>
                        </a:rPr>
                        <a:t>Welding on Network Rail</a:t>
                      </a:r>
                    </a:p>
                    <a:p>
                      <a:pPr>
                        <a:lnSpc>
                          <a:spcPct val="100000"/>
                        </a:lnSpc>
                        <a:spcBef>
                          <a:spcPts val="300"/>
                        </a:spcBef>
                        <a:spcAft>
                          <a:spcPts val="300"/>
                        </a:spcAft>
                      </a:pPr>
                      <a:r>
                        <a:rPr lang="en-GB" sz="1600" dirty="0">
                          <a:effectLst/>
                        </a:rPr>
                        <a:t>Ballast Dust Working Group</a:t>
                      </a:r>
                      <a:endParaRPr lang="en-GB" sz="1600" dirty="0">
                        <a:effectLst/>
                        <a:latin typeface="Calibri"/>
                        <a:ea typeface="Calibri"/>
                        <a:cs typeface="Times New Roman"/>
                      </a:endParaRPr>
                    </a:p>
                  </a:txBody>
                  <a:tcPr marL="67018" marR="67018" marT="0" marB="0"/>
                </a:tc>
              </a:tr>
              <a:tr h="935216">
                <a:tc>
                  <a:txBody>
                    <a:bodyPr/>
                    <a:lstStyle/>
                    <a:p>
                      <a:pPr>
                        <a:lnSpc>
                          <a:spcPct val="115000"/>
                        </a:lnSpc>
                        <a:spcBef>
                          <a:spcPts val="400"/>
                        </a:spcBef>
                        <a:spcAft>
                          <a:spcPts val="300"/>
                        </a:spcAft>
                      </a:pPr>
                      <a:r>
                        <a:rPr lang="en-GB" sz="2000">
                          <a:effectLst/>
                        </a:rPr>
                        <a:t>Biological</a:t>
                      </a:r>
                      <a:endParaRPr lang="en-GB" sz="2000">
                        <a:effectLst/>
                        <a:latin typeface="Calibri"/>
                        <a:ea typeface="Calibri"/>
                        <a:cs typeface="Times New Roman"/>
                      </a:endParaRPr>
                    </a:p>
                  </a:txBody>
                  <a:tcPr marL="67018" marR="67018" marT="0" marB="0"/>
                </a:tc>
                <a:tc>
                  <a:txBody>
                    <a:bodyPr/>
                    <a:lstStyle/>
                    <a:p>
                      <a:pPr>
                        <a:lnSpc>
                          <a:spcPct val="100000"/>
                        </a:lnSpc>
                        <a:spcBef>
                          <a:spcPts val="300"/>
                        </a:spcBef>
                        <a:spcAft>
                          <a:spcPts val="300"/>
                        </a:spcAft>
                      </a:pPr>
                      <a:r>
                        <a:rPr lang="en-GB" sz="1600" dirty="0">
                          <a:effectLst/>
                        </a:rPr>
                        <a:t>T051	(Toilet Waste)</a:t>
                      </a:r>
                    </a:p>
                    <a:p>
                      <a:pPr>
                        <a:lnSpc>
                          <a:spcPct val="100000"/>
                        </a:lnSpc>
                        <a:spcBef>
                          <a:spcPts val="300"/>
                        </a:spcBef>
                        <a:spcAft>
                          <a:spcPts val="300"/>
                        </a:spcAft>
                      </a:pPr>
                      <a:r>
                        <a:rPr lang="en-GB" sz="1600" dirty="0">
                          <a:effectLst/>
                        </a:rPr>
                        <a:t>T385	(Human and livestock body parts)</a:t>
                      </a:r>
                    </a:p>
                    <a:p>
                      <a:pPr>
                        <a:lnSpc>
                          <a:spcPct val="100000"/>
                        </a:lnSpc>
                        <a:spcBef>
                          <a:spcPts val="300"/>
                        </a:spcBef>
                        <a:spcAft>
                          <a:spcPts val="300"/>
                        </a:spcAft>
                      </a:pPr>
                      <a:r>
                        <a:rPr lang="en-GB" sz="1600" dirty="0">
                          <a:effectLst/>
                        </a:rPr>
                        <a:t>T985	(Legionella)</a:t>
                      </a:r>
                      <a:endParaRPr lang="en-GB" sz="1600" dirty="0">
                        <a:effectLst/>
                        <a:latin typeface="Calibri"/>
                        <a:ea typeface="Calibri"/>
                        <a:cs typeface="Times New Roman"/>
                      </a:endParaRPr>
                    </a:p>
                  </a:txBody>
                  <a:tcPr marL="67018" marR="67018" marT="0" marB="0"/>
                </a:tc>
              </a:tr>
              <a:tr h="1603228">
                <a:tc>
                  <a:txBody>
                    <a:bodyPr/>
                    <a:lstStyle/>
                    <a:p>
                      <a:pPr>
                        <a:lnSpc>
                          <a:spcPct val="115000"/>
                        </a:lnSpc>
                        <a:spcBef>
                          <a:spcPts val="400"/>
                        </a:spcBef>
                        <a:spcAft>
                          <a:spcPts val="300"/>
                        </a:spcAft>
                      </a:pPr>
                      <a:r>
                        <a:rPr lang="en-GB" sz="2000">
                          <a:effectLst/>
                        </a:rPr>
                        <a:t>Psychosocial</a:t>
                      </a:r>
                      <a:endParaRPr lang="en-GB" sz="2000">
                        <a:effectLst/>
                        <a:latin typeface="Calibri"/>
                        <a:ea typeface="Calibri"/>
                        <a:cs typeface="Times New Roman"/>
                      </a:endParaRPr>
                    </a:p>
                  </a:txBody>
                  <a:tcPr marL="67018" marR="67018" marT="0" marB="0"/>
                </a:tc>
                <a:tc>
                  <a:txBody>
                    <a:bodyPr/>
                    <a:lstStyle/>
                    <a:p>
                      <a:pPr>
                        <a:lnSpc>
                          <a:spcPct val="100000"/>
                        </a:lnSpc>
                        <a:spcBef>
                          <a:spcPts val="300"/>
                        </a:spcBef>
                        <a:spcAft>
                          <a:spcPts val="300"/>
                        </a:spcAft>
                      </a:pPr>
                      <a:r>
                        <a:rPr lang="en-GB" sz="1600" dirty="0">
                          <a:effectLst/>
                        </a:rPr>
                        <a:t>T059	(</a:t>
                      </a:r>
                      <a:r>
                        <a:rPr lang="en-GB" sz="1600" dirty="0" smtClean="0">
                          <a:effectLst/>
                        </a:rPr>
                        <a:t>Fatigue  - train drivers)</a:t>
                      </a:r>
                      <a:endParaRPr lang="en-GB" sz="1600" dirty="0">
                        <a:effectLst/>
                      </a:endParaRPr>
                    </a:p>
                    <a:p>
                      <a:pPr>
                        <a:lnSpc>
                          <a:spcPct val="100000"/>
                        </a:lnSpc>
                        <a:spcBef>
                          <a:spcPts val="300"/>
                        </a:spcBef>
                        <a:spcAft>
                          <a:spcPts val="300"/>
                        </a:spcAft>
                      </a:pPr>
                      <a:r>
                        <a:rPr lang="en-GB" sz="1600" dirty="0">
                          <a:effectLst/>
                        </a:rPr>
                        <a:t>T138	(PTSD – Post Office)</a:t>
                      </a:r>
                    </a:p>
                    <a:p>
                      <a:pPr>
                        <a:lnSpc>
                          <a:spcPct val="100000"/>
                        </a:lnSpc>
                        <a:spcBef>
                          <a:spcPts val="300"/>
                        </a:spcBef>
                        <a:spcAft>
                          <a:spcPts val="300"/>
                        </a:spcAft>
                      </a:pPr>
                      <a:r>
                        <a:rPr lang="en-GB" sz="1600" dirty="0">
                          <a:effectLst/>
                        </a:rPr>
                        <a:t>T317	(</a:t>
                      </a:r>
                      <a:r>
                        <a:rPr lang="en-GB" sz="1600" dirty="0" smtClean="0">
                          <a:effectLst/>
                        </a:rPr>
                        <a:t>Minimise </a:t>
                      </a:r>
                      <a:r>
                        <a:rPr lang="en-GB" sz="1600" dirty="0">
                          <a:effectLst/>
                        </a:rPr>
                        <a:t>impact of suicide on drivers)</a:t>
                      </a:r>
                    </a:p>
                    <a:p>
                      <a:pPr>
                        <a:lnSpc>
                          <a:spcPct val="100000"/>
                        </a:lnSpc>
                        <a:spcBef>
                          <a:spcPts val="300"/>
                        </a:spcBef>
                        <a:spcAft>
                          <a:spcPts val="300"/>
                        </a:spcAft>
                      </a:pPr>
                      <a:r>
                        <a:rPr lang="en-GB" sz="1600" dirty="0">
                          <a:effectLst/>
                        </a:rPr>
                        <a:t>T699	(Fatigue – freight drivers)</a:t>
                      </a:r>
                    </a:p>
                    <a:p>
                      <a:pPr>
                        <a:lnSpc>
                          <a:spcPct val="100000"/>
                        </a:lnSpc>
                        <a:spcBef>
                          <a:spcPts val="300"/>
                        </a:spcBef>
                        <a:spcAft>
                          <a:spcPts val="300"/>
                        </a:spcAft>
                      </a:pPr>
                      <a:r>
                        <a:rPr lang="en-GB" sz="1600" dirty="0">
                          <a:effectLst/>
                        </a:rPr>
                        <a:t>T703	(Reduce tension and potential </a:t>
                      </a:r>
                      <a:r>
                        <a:rPr lang="en-GB" sz="1600" dirty="0" smtClean="0">
                          <a:effectLst/>
                        </a:rPr>
                        <a:t>conflict)</a:t>
                      </a:r>
                      <a:endParaRPr lang="en-GB" sz="1600" dirty="0">
                        <a:effectLst/>
                        <a:latin typeface="Calibri"/>
                        <a:ea typeface="Calibri"/>
                        <a:cs typeface="Times New Roman"/>
                      </a:endParaRPr>
                    </a:p>
                  </a:txBody>
                  <a:tcPr marL="67018" marR="67018" marT="0" marB="0"/>
                </a:tc>
              </a:tr>
              <a:tr h="868415">
                <a:tc>
                  <a:txBody>
                    <a:bodyPr/>
                    <a:lstStyle/>
                    <a:p>
                      <a:pPr>
                        <a:lnSpc>
                          <a:spcPct val="115000"/>
                        </a:lnSpc>
                        <a:spcBef>
                          <a:spcPts val="400"/>
                        </a:spcBef>
                        <a:spcAft>
                          <a:spcPts val="300"/>
                        </a:spcAft>
                      </a:pPr>
                      <a:r>
                        <a:rPr lang="en-GB" sz="2000" dirty="0">
                          <a:effectLst/>
                        </a:rPr>
                        <a:t>Ergonomic</a:t>
                      </a:r>
                      <a:endParaRPr lang="en-GB" sz="2000" dirty="0">
                        <a:effectLst/>
                        <a:latin typeface="Calibri"/>
                        <a:ea typeface="Calibri"/>
                        <a:cs typeface="Times New Roman"/>
                      </a:endParaRPr>
                    </a:p>
                  </a:txBody>
                  <a:tcPr marL="67018" marR="67018" marT="0" marB="0"/>
                </a:tc>
                <a:tc>
                  <a:txBody>
                    <a:bodyPr/>
                    <a:lstStyle/>
                    <a:p>
                      <a:pPr>
                        <a:lnSpc>
                          <a:spcPct val="100000"/>
                        </a:lnSpc>
                        <a:spcBef>
                          <a:spcPts val="300"/>
                        </a:spcBef>
                        <a:spcAft>
                          <a:spcPts val="300"/>
                        </a:spcAft>
                      </a:pPr>
                      <a:r>
                        <a:rPr lang="en-GB" sz="1600" dirty="0">
                          <a:effectLst/>
                        </a:rPr>
                        <a:t>T940	(MSD risk)</a:t>
                      </a:r>
                    </a:p>
                    <a:p>
                      <a:pPr>
                        <a:lnSpc>
                          <a:spcPct val="100000"/>
                        </a:lnSpc>
                        <a:spcBef>
                          <a:spcPts val="300"/>
                        </a:spcBef>
                        <a:spcAft>
                          <a:spcPts val="300"/>
                        </a:spcAft>
                      </a:pPr>
                      <a:r>
                        <a:rPr lang="en-GB" sz="1600" dirty="0">
                          <a:effectLst/>
                        </a:rPr>
                        <a:t>TOCs struggling with risk assessments for handling ramps etc; expert input already provided by ORR &amp; HSE</a:t>
                      </a:r>
                      <a:endParaRPr lang="en-GB" sz="1600" dirty="0">
                        <a:effectLst/>
                        <a:latin typeface="Calibri"/>
                        <a:ea typeface="Calibri"/>
                        <a:cs typeface="Times New Roman"/>
                      </a:endParaRPr>
                    </a:p>
                  </a:txBody>
                  <a:tcPr marL="67018" marR="67018" marT="0" marB="0"/>
                </a:tc>
              </a:tr>
            </a:tbl>
          </a:graphicData>
        </a:graphic>
      </p:graphicFrame>
      <p:sp>
        <p:nvSpPr>
          <p:cNvPr id="5" name="Rectangle 1"/>
          <p:cNvSpPr>
            <a:spLocks noChangeArrowheads="1"/>
          </p:cNvSpPr>
          <p:nvPr/>
        </p:nvSpPr>
        <p:spPr bwMode="auto">
          <a:xfrm>
            <a:off x="1595438" y="20145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48341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lumMod val="50000"/>
                  </a:schemeClr>
                </a:solidFill>
              </a:rPr>
              <a:t>Snapshot of a rail risk matrix </a:t>
            </a:r>
            <a:endParaRPr lang="en-GB" dirty="0">
              <a:solidFill>
                <a:schemeClr val="accent1">
                  <a:lumMod val="50000"/>
                </a:schemeClr>
              </a:solidFill>
            </a:endParaRPr>
          </a:p>
        </p:txBody>
      </p:sp>
      <p:pic>
        <p:nvPicPr>
          <p:cNvPr id="4" name="Picture 3"/>
          <p:cNvPicPr>
            <a:picLocks noChangeAspect="1"/>
          </p:cNvPicPr>
          <p:nvPr/>
        </p:nvPicPr>
        <p:blipFill rotWithShape="1">
          <a:blip r:embed="rId3"/>
          <a:srcRect l="1584" t="19862" r="1549" b="6195"/>
          <a:stretch/>
        </p:blipFill>
        <p:spPr>
          <a:xfrm>
            <a:off x="1731850" y="1476500"/>
            <a:ext cx="7742350" cy="4728153"/>
          </a:xfrm>
          <a:prstGeom prst="rect">
            <a:avLst/>
          </a:prstGeom>
          <a:ln>
            <a:solidFill>
              <a:schemeClr val="tx1"/>
            </a:solidFill>
          </a:ln>
        </p:spPr>
      </p:pic>
    </p:spTree>
    <p:extLst>
      <p:ext uri="{BB962C8B-B14F-4D97-AF65-F5344CB8AC3E}">
        <p14:creationId xmlns:p14="http://schemas.microsoft.com/office/powerpoint/2010/main" val="1522475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RSSB">
      <a:dk1>
        <a:sysClr val="windowText" lastClr="000000"/>
      </a:dk1>
      <a:lt1>
        <a:sysClr val="window" lastClr="FFFFFF"/>
      </a:lt1>
      <a:dk2>
        <a:srgbClr val="7FC31C"/>
      </a:dk2>
      <a:lt2>
        <a:srgbClr val="00879B"/>
      </a:lt2>
      <a:accent1>
        <a:srgbClr val="005EB8"/>
      </a:accent1>
      <a:accent2>
        <a:srgbClr val="141B4D"/>
      </a:accent2>
      <a:accent3>
        <a:srgbClr val="FF7500"/>
      </a:accent3>
      <a:accent4>
        <a:srgbClr val="5F259F"/>
      </a:accent4>
      <a:accent5>
        <a:srgbClr val="FFD100"/>
      </a:accent5>
      <a:accent6>
        <a:srgbClr val="EF3B24"/>
      </a:accent6>
      <a:hlink>
        <a:srgbClr val="00A5E1"/>
      </a:hlink>
      <a:folHlink>
        <a:srgbClr val="00B140"/>
      </a:folHlink>
    </a:clrScheme>
    <a:fontScheme name="RSSB">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SSB 2015 blank template.potx" id="{6758B034-5FCC-4A41-BEE9-6A79EC3BFCC4}" vid="{0F445788-28B8-4DBA-AED8-407BD2E122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896</Words>
  <Application>Microsoft Office PowerPoint</Application>
  <PresentationFormat>Widescreen</PresentationFormat>
  <Paragraphs>198</Paragraphs>
  <Slides>21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Symbol</vt:lpstr>
      <vt:lpstr>Times New Roman</vt:lpstr>
      <vt:lpstr>Wingdings</vt:lpstr>
      <vt:lpstr>1_Office Theme</vt:lpstr>
      <vt:lpstr>T1085 Research into common rail health environments and roles, and their impacts on employees’ health and wellbeing</vt:lpstr>
      <vt:lpstr>Agenda</vt:lpstr>
      <vt:lpstr>Introductions and about this session</vt:lpstr>
      <vt:lpstr>Why are we here?</vt:lpstr>
      <vt:lpstr>Project Overview </vt:lpstr>
      <vt:lpstr>About the Specification</vt:lpstr>
      <vt:lpstr>Discussion</vt:lpstr>
      <vt:lpstr>Work on Health Hazards by industry</vt:lpstr>
      <vt:lpstr>Snapshot of a rail risk matrix </vt:lpstr>
      <vt:lpstr>Some ideas – from a simple risk matrix</vt:lpstr>
      <vt:lpstr>Some ideas – from general discussions</vt:lpstr>
      <vt:lpstr>ATOC Survey – 31 respondents Q1: From the list of complex health hazards below, please indicate the level of focus you think there should be for each one i.e. high, medium, low or none at all.  Please add any extra hazards that you think should be included where indicated below</vt:lpstr>
      <vt:lpstr>ATOC Survey – Free text responses</vt:lpstr>
      <vt:lpstr>Some general health hazards</vt:lpstr>
      <vt:lpstr>Beneficial Impact</vt:lpstr>
      <vt:lpstr>A list of hazards</vt:lpstr>
      <vt:lpstr>Risk Matrix</vt:lpstr>
      <vt:lpstr>HLOS Figures</vt:lpstr>
      <vt:lpstr>Structured 1:1</vt:lpstr>
      <vt:lpstr>Open Floor</vt:lpstr>
      <vt:lpstr>Thank you</vt:lpstr>
    </vt:vector>
  </TitlesOfParts>
  <Company>RSSB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T1085 Research into common rail health environments and roles, and their impacts on employees’ health and wellbeing</dc:title>
  <dc:creator>Darryl Hopper</dc:creator>
  <cp:lastModifiedBy>Jenny Neil</cp:lastModifiedBy>
  <cp:revision>70</cp:revision>
  <dcterms:created xsi:type="dcterms:W3CDTF">2015-03-24T15:44:07Z</dcterms:created>
  <dcterms:modified xsi:type="dcterms:W3CDTF">2015-05-08T15:10:26Z</dcterms:modified>
</cp:coreProperties>
</file>