
<file path=[Content_Types].xml><?xml version="1.0" encoding="utf-8"?>
<Types xmlns="http://schemas.openxmlformats.org/package/2006/content-types">
  <Default Extension="png" ContentType="image/png"/>
  <Default Extension="rels" ContentType="application/vnd.openxmlformats-package.relationships+xml"/>
  <Default Extension="svg" ContentType="image/svg+xml"/>
  <Default Extension="wdp" ContentType="image/vnd.ms-photo"/>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56" r:id="rId5"/>
    <p:sldId id="258" r:id="rId6"/>
    <p:sldId id="259" r:id="rId7"/>
    <p:sldId id="260" r:id="rId8"/>
    <p:sldId id="262" r:id="rId9"/>
    <p:sldId id="263" r:id="rId10"/>
    <p:sldId id="264" r:id="rId11"/>
    <p:sldId id="265" r:id="rId12"/>
    <p:sldId id="267" r:id="rId13"/>
    <p:sldId id="266"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00"/>
    <a:srgbClr val="40404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EF67FF9B-C6F5-429F-BB3C-707B20BBBB7E}" v="732" dt="2023-08-04T10:30:45.646"/>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2" d="100"/>
          <a:sy n="62" d="100"/>
        </p:scale>
        <p:origin x="804" y="5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presProps" Target="presProps.xml"/><Relationship Id="rId10" Type="http://schemas.openxmlformats.org/officeDocument/2006/relationships/slide" Target="slides/slide6.xml"/><Relationship Id="rId19" Type="http://schemas.microsoft.com/office/2015/10/relationships/revisionInfo" Target="revisionInfo.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044342-128F-6B26-306D-6803BB245F01}"/>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8FBAFB36-7676-D94B-A71C-E8C6261A723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7E3B1342-13A0-1FD3-9531-CC3EEAED8EE4}"/>
              </a:ext>
            </a:extLst>
          </p:cNvPr>
          <p:cNvSpPr>
            <a:spLocks noGrp="1"/>
          </p:cNvSpPr>
          <p:nvPr>
            <p:ph type="dt" sz="half" idx="10"/>
          </p:nvPr>
        </p:nvSpPr>
        <p:spPr/>
        <p:txBody>
          <a:bodyPr/>
          <a:lstStyle/>
          <a:p>
            <a:fld id="{328CCE59-2CAF-40F8-9C29-30FE19126E49}" type="datetimeFigureOut">
              <a:rPr lang="en-GB" smtClean="0"/>
              <a:t>14/09/2023</a:t>
            </a:fld>
            <a:endParaRPr lang="en-GB"/>
          </a:p>
        </p:txBody>
      </p:sp>
      <p:sp>
        <p:nvSpPr>
          <p:cNvPr id="5" name="Footer Placeholder 4">
            <a:extLst>
              <a:ext uri="{FF2B5EF4-FFF2-40B4-BE49-F238E27FC236}">
                <a16:creationId xmlns:a16="http://schemas.microsoft.com/office/drawing/2014/main" id="{7F57152A-617C-C77A-94D3-0346A1CF4AFE}"/>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3A7943F1-8614-7767-E214-F239F906BBBE}"/>
              </a:ext>
            </a:extLst>
          </p:cNvPr>
          <p:cNvSpPr>
            <a:spLocks noGrp="1"/>
          </p:cNvSpPr>
          <p:nvPr>
            <p:ph type="sldNum" sz="quarter" idx="12"/>
          </p:nvPr>
        </p:nvSpPr>
        <p:spPr/>
        <p:txBody>
          <a:bodyPr/>
          <a:lstStyle/>
          <a:p>
            <a:fld id="{C3A36D13-43E5-482C-9C87-3C1031615533}" type="slidenum">
              <a:rPr lang="en-GB" smtClean="0"/>
              <a:t>‹#›</a:t>
            </a:fld>
            <a:endParaRPr lang="en-GB"/>
          </a:p>
        </p:txBody>
      </p:sp>
    </p:spTree>
    <p:extLst>
      <p:ext uri="{BB962C8B-B14F-4D97-AF65-F5344CB8AC3E}">
        <p14:creationId xmlns:p14="http://schemas.microsoft.com/office/powerpoint/2010/main" val="354913865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1884C7-B431-58B8-55CD-D24FEC3F1CC7}"/>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98726964-0A83-E36D-0A85-60CA24B22A96}"/>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3A2AF671-BBB8-6A55-D422-7038AEBFD17C}"/>
              </a:ext>
            </a:extLst>
          </p:cNvPr>
          <p:cNvSpPr>
            <a:spLocks noGrp="1"/>
          </p:cNvSpPr>
          <p:nvPr>
            <p:ph type="dt" sz="half" idx="10"/>
          </p:nvPr>
        </p:nvSpPr>
        <p:spPr/>
        <p:txBody>
          <a:bodyPr/>
          <a:lstStyle/>
          <a:p>
            <a:fld id="{328CCE59-2CAF-40F8-9C29-30FE19126E49}" type="datetimeFigureOut">
              <a:rPr lang="en-GB" smtClean="0"/>
              <a:t>14/09/2023</a:t>
            </a:fld>
            <a:endParaRPr lang="en-GB"/>
          </a:p>
        </p:txBody>
      </p:sp>
      <p:sp>
        <p:nvSpPr>
          <p:cNvPr id="5" name="Footer Placeholder 4">
            <a:extLst>
              <a:ext uri="{FF2B5EF4-FFF2-40B4-BE49-F238E27FC236}">
                <a16:creationId xmlns:a16="http://schemas.microsoft.com/office/drawing/2014/main" id="{7272E226-A655-9D21-103D-FC0C130FDB87}"/>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A83CBB86-2D23-4508-8236-83229E460BC9}"/>
              </a:ext>
            </a:extLst>
          </p:cNvPr>
          <p:cNvSpPr>
            <a:spLocks noGrp="1"/>
          </p:cNvSpPr>
          <p:nvPr>
            <p:ph type="sldNum" sz="quarter" idx="12"/>
          </p:nvPr>
        </p:nvSpPr>
        <p:spPr/>
        <p:txBody>
          <a:bodyPr/>
          <a:lstStyle/>
          <a:p>
            <a:fld id="{C3A36D13-43E5-482C-9C87-3C1031615533}" type="slidenum">
              <a:rPr lang="en-GB" smtClean="0"/>
              <a:t>‹#›</a:t>
            </a:fld>
            <a:endParaRPr lang="en-GB"/>
          </a:p>
        </p:txBody>
      </p:sp>
    </p:spTree>
    <p:extLst>
      <p:ext uri="{BB962C8B-B14F-4D97-AF65-F5344CB8AC3E}">
        <p14:creationId xmlns:p14="http://schemas.microsoft.com/office/powerpoint/2010/main" val="203325221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9978CA48-868A-19EF-45BB-4B86244A491D}"/>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56293D2E-B131-0571-C8A4-311CEFB66CED}"/>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343B8F7C-664E-4732-FAA8-E6F4CF69A20E}"/>
              </a:ext>
            </a:extLst>
          </p:cNvPr>
          <p:cNvSpPr>
            <a:spLocks noGrp="1"/>
          </p:cNvSpPr>
          <p:nvPr>
            <p:ph type="dt" sz="half" idx="10"/>
          </p:nvPr>
        </p:nvSpPr>
        <p:spPr/>
        <p:txBody>
          <a:bodyPr/>
          <a:lstStyle/>
          <a:p>
            <a:fld id="{328CCE59-2CAF-40F8-9C29-30FE19126E49}" type="datetimeFigureOut">
              <a:rPr lang="en-GB" smtClean="0"/>
              <a:t>14/09/2023</a:t>
            </a:fld>
            <a:endParaRPr lang="en-GB"/>
          </a:p>
        </p:txBody>
      </p:sp>
      <p:sp>
        <p:nvSpPr>
          <p:cNvPr id="5" name="Footer Placeholder 4">
            <a:extLst>
              <a:ext uri="{FF2B5EF4-FFF2-40B4-BE49-F238E27FC236}">
                <a16:creationId xmlns:a16="http://schemas.microsoft.com/office/drawing/2014/main" id="{4811ABE4-7918-B5E9-7DAB-94EAC0E0975B}"/>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05370976-1C70-FEEB-3342-ADC644909196}"/>
              </a:ext>
            </a:extLst>
          </p:cNvPr>
          <p:cNvSpPr>
            <a:spLocks noGrp="1"/>
          </p:cNvSpPr>
          <p:nvPr>
            <p:ph type="sldNum" sz="quarter" idx="12"/>
          </p:nvPr>
        </p:nvSpPr>
        <p:spPr/>
        <p:txBody>
          <a:bodyPr/>
          <a:lstStyle/>
          <a:p>
            <a:fld id="{C3A36D13-43E5-482C-9C87-3C1031615533}" type="slidenum">
              <a:rPr lang="en-GB" smtClean="0"/>
              <a:t>‹#›</a:t>
            </a:fld>
            <a:endParaRPr lang="en-GB"/>
          </a:p>
        </p:txBody>
      </p:sp>
    </p:spTree>
    <p:extLst>
      <p:ext uri="{BB962C8B-B14F-4D97-AF65-F5344CB8AC3E}">
        <p14:creationId xmlns:p14="http://schemas.microsoft.com/office/powerpoint/2010/main" val="126839903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8FE32E-27F2-B24E-B7D3-999E8DDF21E2}"/>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8FF8132B-737A-4F60-8870-9D5D47B7F0AA}"/>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EF76101A-7F22-A116-639C-79DED231CD92}"/>
              </a:ext>
            </a:extLst>
          </p:cNvPr>
          <p:cNvSpPr>
            <a:spLocks noGrp="1"/>
          </p:cNvSpPr>
          <p:nvPr>
            <p:ph type="dt" sz="half" idx="10"/>
          </p:nvPr>
        </p:nvSpPr>
        <p:spPr/>
        <p:txBody>
          <a:bodyPr/>
          <a:lstStyle/>
          <a:p>
            <a:fld id="{328CCE59-2CAF-40F8-9C29-30FE19126E49}" type="datetimeFigureOut">
              <a:rPr lang="en-GB" smtClean="0"/>
              <a:t>14/09/2023</a:t>
            </a:fld>
            <a:endParaRPr lang="en-GB"/>
          </a:p>
        </p:txBody>
      </p:sp>
      <p:sp>
        <p:nvSpPr>
          <p:cNvPr id="5" name="Footer Placeholder 4">
            <a:extLst>
              <a:ext uri="{FF2B5EF4-FFF2-40B4-BE49-F238E27FC236}">
                <a16:creationId xmlns:a16="http://schemas.microsoft.com/office/drawing/2014/main" id="{70E9AE0E-B4CE-AC7B-DB27-86A0AE6FC8E4}"/>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E95E9196-A52A-D320-6961-0B55BAB88069}"/>
              </a:ext>
            </a:extLst>
          </p:cNvPr>
          <p:cNvSpPr>
            <a:spLocks noGrp="1"/>
          </p:cNvSpPr>
          <p:nvPr>
            <p:ph type="sldNum" sz="quarter" idx="12"/>
          </p:nvPr>
        </p:nvSpPr>
        <p:spPr/>
        <p:txBody>
          <a:bodyPr/>
          <a:lstStyle/>
          <a:p>
            <a:fld id="{C3A36D13-43E5-482C-9C87-3C1031615533}" type="slidenum">
              <a:rPr lang="en-GB" smtClean="0"/>
              <a:t>‹#›</a:t>
            </a:fld>
            <a:endParaRPr lang="en-GB"/>
          </a:p>
        </p:txBody>
      </p:sp>
    </p:spTree>
    <p:extLst>
      <p:ext uri="{BB962C8B-B14F-4D97-AF65-F5344CB8AC3E}">
        <p14:creationId xmlns:p14="http://schemas.microsoft.com/office/powerpoint/2010/main" val="39813662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7CF5F1-2C29-B3C5-3101-2F5D4D723F4D}"/>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F6CF13F0-04A2-728A-872C-1074915ECCCD}"/>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B01D22D3-57D4-492E-E7F3-29A3CC2CF077}"/>
              </a:ext>
            </a:extLst>
          </p:cNvPr>
          <p:cNvSpPr>
            <a:spLocks noGrp="1"/>
          </p:cNvSpPr>
          <p:nvPr>
            <p:ph type="dt" sz="half" idx="10"/>
          </p:nvPr>
        </p:nvSpPr>
        <p:spPr/>
        <p:txBody>
          <a:bodyPr/>
          <a:lstStyle/>
          <a:p>
            <a:fld id="{328CCE59-2CAF-40F8-9C29-30FE19126E49}" type="datetimeFigureOut">
              <a:rPr lang="en-GB" smtClean="0"/>
              <a:t>14/09/2023</a:t>
            </a:fld>
            <a:endParaRPr lang="en-GB"/>
          </a:p>
        </p:txBody>
      </p:sp>
      <p:sp>
        <p:nvSpPr>
          <p:cNvPr id="5" name="Footer Placeholder 4">
            <a:extLst>
              <a:ext uri="{FF2B5EF4-FFF2-40B4-BE49-F238E27FC236}">
                <a16:creationId xmlns:a16="http://schemas.microsoft.com/office/drawing/2014/main" id="{DF04FCE7-887C-A0F7-E056-EBF0F87353FA}"/>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5C6810D0-D0D2-0C31-70AB-B76D854E6F56}"/>
              </a:ext>
            </a:extLst>
          </p:cNvPr>
          <p:cNvSpPr>
            <a:spLocks noGrp="1"/>
          </p:cNvSpPr>
          <p:nvPr>
            <p:ph type="sldNum" sz="quarter" idx="12"/>
          </p:nvPr>
        </p:nvSpPr>
        <p:spPr/>
        <p:txBody>
          <a:bodyPr/>
          <a:lstStyle/>
          <a:p>
            <a:fld id="{C3A36D13-43E5-482C-9C87-3C1031615533}" type="slidenum">
              <a:rPr lang="en-GB" smtClean="0"/>
              <a:t>‹#›</a:t>
            </a:fld>
            <a:endParaRPr lang="en-GB"/>
          </a:p>
        </p:txBody>
      </p:sp>
    </p:spTree>
    <p:extLst>
      <p:ext uri="{BB962C8B-B14F-4D97-AF65-F5344CB8AC3E}">
        <p14:creationId xmlns:p14="http://schemas.microsoft.com/office/powerpoint/2010/main" val="35340959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CFF31F-44EB-6219-4F29-8686143EAE4F}"/>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51CC3B47-4919-5AAF-E3F8-1A88802B28A3}"/>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2CCCE022-F877-F75F-D551-979578E87718}"/>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83CA6046-DD73-0F38-9978-A1089DE777F8}"/>
              </a:ext>
            </a:extLst>
          </p:cNvPr>
          <p:cNvSpPr>
            <a:spLocks noGrp="1"/>
          </p:cNvSpPr>
          <p:nvPr>
            <p:ph type="dt" sz="half" idx="10"/>
          </p:nvPr>
        </p:nvSpPr>
        <p:spPr/>
        <p:txBody>
          <a:bodyPr/>
          <a:lstStyle/>
          <a:p>
            <a:fld id="{328CCE59-2CAF-40F8-9C29-30FE19126E49}" type="datetimeFigureOut">
              <a:rPr lang="en-GB" smtClean="0"/>
              <a:t>14/09/2023</a:t>
            </a:fld>
            <a:endParaRPr lang="en-GB"/>
          </a:p>
        </p:txBody>
      </p:sp>
      <p:sp>
        <p:nvSpPr>
          <p:cNvPr id="6" name="Footer Placeholder 5">
            <a:extLst>
              <a:ext uri="{FF2B5EF4-FFF2-40B4-BE49-F238E27FC236}">
                <a16:creationId xmlns:a16="http://schemas.microsoft.com/office/drawing/2014/main" id="{EE9E221D-BD0F-B3B8-0DF4-CB7B134C24B8}"/>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18ADFF1C-B978-6983-D087-CDF026E4B176}"/>
              </a:ext>
            </a:extLst>
          </p:cNvPr>
          <p:cNvSpPr>
            <a:spLocks noGrp="1"/>
          </p:cNvSpPr>
          <p:nvPr>
            <p:ph type="sldNum" sz="quarter" idx="12"/>
          </p:nvPr>
        </p:nvSpPr>
        <p:spPr/>
        <p:txBody>
          <a:bodyPr/>
          <a:lstStyle/>
          <a:p>
            <a:fld id="{C3A36D13-43E5-482C-9C87-3C1031615533}" type="slidenum">
              <a:rPr lang="en-GB" smtClean="0"/>
              <a:t>‹#›</a:t>
            </a:fld>
            <a:endParaRPr lang="en-GB"/>
          </a:p>
        </p:txBody>
      </p:sp>
    </p:spTree>
    <p:extLst>
      <p:ext uri="{BB962C8B-B14F-4D97-AF65-F5344CB8AC3E}">
        <p14:creationId xmlns:p14="http://schemas.microsoft.com/office/powerpoint/2010/main" val="39424128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0D5B3F-DDF6-E798-616D-60B61E675B4C}"/>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8276F320-B109-CAD7-9C29-0551947DEBE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37F843B9-9659-FA29-AB06-92DC54F067EE}"/>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122130FC-3695-0C3D-E74B-903AEBF06B3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38E20F3D-907B-97D2-4CF3-DC32357FF14F}"/>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2EAD12D8-D5F8-4B45-0792-B26AB9C3EEE1}"/>
              </a:ext>
            </a:extLst>
          </p:cNvPr>
          <p:cNvSpPr>
            <a:spLocks noGrp="1"/>
          </p:cNvSpPr>
          <p:nvPr>
            <p:ph type="dt" sz="half" idx="10"/>
          </p:nvPr>
        </p:nvSpPr>
        <p:spPr/>
        <p:txBody>
          <a:bodyPr/>
          <a:lstStyle/>
          <a:p>
            <a:fld id="{328CCE59-2CAF-40F8-9C29-30FE19126E49}" type="datetimeFigureOut">
              <a:rPr lang="en-GB" smtClean="0"/>
              <a:t>14/09/2023</a:t>
            </a:fld>
            <a:endParaRPr lang="en-GB"/>
          </a:p>
        </p:txBody>
      </p:sp>
      <p:sp>
        <p:nvSpPr>
          <p:cNvPr id="8" name="Footer Placeholder 7">
            <a:extLst>
              <a:ext uri="{FF2B5EF4-FFF2-40B4-BE49-F238E27FC236}">
                <a16:creationId xmlns:a16="http://schemas.microsoft.com/office/drawing/2014/main" id="{2FF48DDB-836D-CAB8-EB43-6E609B8BE7F4}"/>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6AF802E5-A9F9-ADA3-DE69-2F82253962F7}"/>
              </a:ext>
            </a:extLst>
          </p:cNvPr>
          <p:cNvSpPr>
            <a:spLocks noGrp="1"/>
          </p:cNvSpPr>
          <p:nvPr>
            <p:ph type="sldNum" sz="quarter" idx="12"/>
          </p:nvPr>
        </p:nvSpPr>
        <p:spPr/>
        <p:txBody>
          <a:bodyPr/>
          <a:lstStyle/>
          <a:p>
            <a:fld id="{C3A36D13-43E5-482C-9C87-3C1031615533}" type="slidenum">
              <a:rPr lang="en-GB" smtClean="0"/>
              <a:t>‹#›</a:t>
            </a:fld>
            <a:endParaRPr lang="en-GB"/>
          </a:p>
        </p:txBody>
      </p:sp>
    </p:spTree>
    <p:extLst>
      <p:ext uri="{BB962C8B-B14F-4D97-AF65-F5344CB8AC3E}">
        <p14:creationId xmlns:p14="http://schemas.microsoft.com/office/powerpoint/2010/main" val="281266098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F3833E-A262-ECEA-5084-D760FA882C68}"/>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B2FB5930-2182-355A-C0A2-C71CC28685F3}"/>
              </a:ext>
            </a:extLst>
          </p:cNvPr>
          <p:cNvSpPr>
            <a:spLocks noGrp="1"/>
          </p:cNvSpPr>
          <p:nvPr>
            <p:ph type="dt" sz="half" idx="10"/>
          </p:nvPr>
        </p:nvSpPr>
        <p:spPr/>
        <p:txBody>
          <a:bodyPr/>
          <a:lstStyle/>
          <a:p>
            <a:fld id="{328CCE59-2CAF-40F8-9C29-30FE19126E49}" type="datetimeFigureOut">
              <a:rPr lang="en-GB" smtClean="0"/>
              <a:t>14/09/2023</a:t>
            </a:fld>
            <a:endParaRPr lang="en-GB"/>
          </a:p>
        </p:txBody>
      </p:sp>
      <p:sp>
        <p:nvSpPr>
          <p:cNvPr id="4" name="Footer Placeholder 3">
            <a:extLst>
              <a:ext uri="{FF2B5EF4-FFF2-40B4-BE49-F238E27FC236}">
                <a16:creationId xmlns:a16="http://schemas.microsoft.com/office/drawing/2014/main" id="{6CDE5C0B-B08B-8D40-1D7F-749A0552B796}"/>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C2C1DEB9-35AA-831F-7CE3-E7BABC5341B8}"/>
              </a:ext>
            </a:extLst>
          </p:cNvPr>
          <p:cNvSpPr>
            <a:spLocks noGrp="1"/>
          </p:cNvSpPr>
          <p:nvPr>
            <p:ph type="sldNum" sz="quarter" idx="12"/>
          </p:nvPr>
        </p:nvSpPr>
        <p:spPr/>
        <p:txBody>
          <a:bodyPr/>
          <a:lstStyle/>
          <a:p>
            <a:fld id="{C3A36D13-43E5-482C-9C87-3C1031615533}" type="slidenum">
              <a:rPr lang="en-GB" smtClean="0"/>
              <a:t>‹#›</a:t>
            </a:fld>
            <a:endParaRPr lang="en-GB"/>
          </a:p>
        </p:txBody>
      </p:sp>
    </p:spTree>
    <p:extLst>
      <p:ext uri="{BB962C8B-B14F-4D97-AF65-F5344CB8AC3E}">
        <p14:creationId xmlns:p14="http://schemas.microsoft.com/office/powerpoint/2010/main" val="40335557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1987E06-612C-CF69-7FE8-C2CB2E29D7DA}"/>
              </a:ext>
            </a:extLst>
          </p:cNvPr>
          <p:cNvSpPr>
            <a:spLocks noGrp="1"/>
          </p:cNvSpPr>
          <p:nvPr>
            <p:ph type="dt" sz="half" idx="10"/>
          </p:nvPr>
        </p:nvSpPr>
        <p:spPr/>
        <p:txBody>
          <a:bodyPr/>
          <a:lstStyle/>
          <a:p>
            <a:fld id="{328CCE59-2CAF-40F8-9C29-30FE19126E49}" type="datetimeFigureOut">
              <a:rPr lang="en-GB" smtClean="0"/>
              <a:t>14/09/2023</a:t>
            </a:fld>
            <a:endParaRPr lang="en-GB"/>
          </a:p>
        </p:txBody>
      </p:sp>
      <p:sp>
        <p:nvSpPr>
          <p:cNvPr id="3" name="Footer Placeholder 2">
            <a:extLst>
              <a:ext uri="{FF2B5EF4-FFF2-40B4-BE49-F238E27FC236}">
                <a16:creationId xmlns:a16="http://schemas.microsoft.com/office/drawing/2014/main" id="{01AE5446-2138-9E70-5775-117FD195BA56}"/>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72EC52ED-D896-E820-58A6-67FC8CFD0413}"/>
              </a:ext>
            </a:extLst>
          </p:cNvPr>
          <p:cNvSpPr>
            <a:spLocks noGrp="1"/>
          </p:cNvSpPr>
          <p:nvPr>
            <p:ph type="sldNum" sz="quarter" idx="12"/>
          </p:nvPr>
        </p:nvSpPr>
        <p:spPr/>
        <p:txBody>
          <a:bodyPr/>
          <a:lstStyle/>
          <a:p>
            <a:fld id="{C3A36D13-43E5-482C-9C87-3C1031615533}" type="slidenum">
              <a:rPr lang="en-GB" smtClean="0"/>
              <a:t>‹#›</a:t>
            </a:fld>
            <a:endParaRPr lang="en-GB"/>
          </a:p>
        </p:txBody>
      </p:sp>
    </p:spTree>
    <p:extLst>
      <p:ext uri="{BB962C8B-B14F-4D97-AF65-F5344CB8AC3E}">
        <p14:creationId xmlns:p14="http://schemas.microsoft.com/office/powerpoint/2010/main" val="64831520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9A86BD-5567-09DB-0971-3349139164D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BC9ED19C-9195-3244-707C-BFB04E89FEF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F7CB1729-B512-EDA0-7F04-1B72CE315EC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515A313-84C7-890C-E0D5-5108E5F7B061}"/>
              </a:ext>
            </a:extLst>
          </p:cNvPr>
          <p:cNvSpPr>
            <a:spLocks noGrp="1"/>
          </p:cNvSpPr>
          <p:nvPr>
            <p:ph type="dt" sz="half" idx="10"/>
          </p:nvPr>
        </p:nvSpPr>
        <p:spPr/>
        <p:txBody>
          <a:bodyPr/>
          <a:lstStyle/>
          <a:p>
            <a:fld id="{328CCE59-2CAF-40F8-9C29-30FE19126E49}" type="datetimeFigureOut">
              <a:rPr lang="en-GB" smtClean="0"/>
              <a:t>14/09/2023</a:t>
            </a:fld>
            <a:endParaRPr lang="en-GB"/>
          </a:p>
        </p:txBody>
      </p:sp>
      <p:sp>
        <p:nvSpPr>
          <p:cNvPr id="6" name="Footer Placeholder 5">
            <a:extLst>
              <a:ext uri="{FF2B5EF4-FFF2-40B4-BE49-F238E27FC236}">
                <a16:creationId xmlns:a16="http://schemas.microsoft.com/office/drawing/2014/main" id="{3C6B9402-A691-EEB9-AD8E-0E04FDBF13A8}"/>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840F3396-A043-7B84-7F9F-DCB26CB9BB09}"/>
              </a:ext>
            </a:extLst>
          </p:cNvPr>
          <p:cNvSpPr>
            <a:spLocks noGrp="1"/>
          </p:cNvSpPr>
          <p:nvPr>
            <p:ph type="sldNum" sz="quarter" idx="12"/>
          </p:nvPr>
        </p:nvSpPr>
        <p:spPr/>
        <p:txBody>
          <a:bodyPr/>
          <a:lstStyle/>
          <a:p>
            <a:fld id="{C3A36D13-43E5-482C-9C87-3C1031615533}" type="slidenum">
              <a:rPr lang="en-GB" smtClean="0"/>
              <a:t>‹#›</a:t>
            </a:fld>
            <a:endParaRPr lang="en-GB"/>
          </a:p>
        </p:txBody>
      </p:sp>
    </p:spTree>
    <p:extLst>
      <p:ext uri="{BB962C8B-B14F-4D97-AF65-F5344CB8AC3E}">
        <p14:creationId xmlns:p14="http://schemas.microsoft.com/office/powerpoint/2010/main" val="245886272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AB2879-21E9-08BB-E145-1D4118B88DD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E75F3394-4A62-1BFA-21FC-02A7F4E5FF5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F3211C1C-334D-4B0C-4976-03B79EF4522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9299CE7-17DF-393C-E4DB-87CBD89593E5}"/>
              </a:ext>
            </a:extLst>
          </p:cNvPr>
          <p:cNvSpPr>
            <a:spLocks noGrp="1"/>
          </p:cNvSpPr>
          <p:nvPr>
            <p:ph type="dt" sz="half" idx="10"/>
          </p:nvPr>
        </p:nvSpPr>
        <p:spPr/>
        <p:txBody>
          <a:bodyPr/>
          <a:lstStyle/>
          <a:p>
            <a:fld id="{328CCE59-2CAF-40F8-9C29-30FE19126E49}" type="datetimeFigureOut">
              <a:rPr lang="en-GB" smtClean="0"/>
              <a:t>14/09/2023</a:t>
            </a:fld>
            <a:endParaRPr lang="en-GB"/>
          </a:p>
        </p:txBody>
      </p:sp>
      <p:sp>
        <p:nvSpPr>
          <p:cNvPr id="6" name="Footer Placeholder 5">
            <a:extLst>
              <a:ext uri="{FF2B5EF4-FFF2-40B4-BE49-F238E27FC236}">
                <a16:creationId xmlns:a16="http://schemas.microsoft.com/office/drawing/2014/main" id="{2462CB50-BA11-8862-D990-A0FE744AEE31}"/>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D5279D33-DCB3-C4A7-B4E4-D8AEDDFC02D3}"/>
              </a:ext>
            </a:extLst>
          </p:cNvPr>
          <p:cNvSpPr>
            <a:spLocks noGrp="1"/>
          </p:cNvSpPr>
          <p:nvPr>
            <p:ph type="sldNum" sz="quarter" idx="12"/>
          </p:nvPr>
        </p:nvSpPr>
        <p:spPr/>
        <p:txBody>
          <a:bodyPr/>
          <a:lstStyle/>
          <a:p>
            <a:fld id="{C3A36D13-43E5-482C-9C87-3C1031615533}" type="slidenum">
              <a:rPr lang="en-GB" smtClean="0"/>
              <a:t>‹#›</a:t>
            </a:fld>
            <a:endParaRPr lang="en-GB"/>
          </a:p>
        </p:txBody>
      </p:sp>
    </p:spTree>
    <p:extLst>
      <p:ext uri="{BB962C8B-B14F-4D97-AF65-F5344CB8AC3E}">
        <p14:creationId xmlns:p14="http://schemas.microsoft.com/office/powerpoint/2010/main" val="266107786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C9CE7AE-911A-DF7F-4A03-8FD326D2430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FA6ADDA0-5070-4F9F-B728-BC3EC6D5641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AA4F3B18-237B-4795-79B4-B3622D290E8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28CCE59-2CAF-40F8-9C29-30FE19126E49}" type="datetimeFigureOut">
              <a:rPr lang="en-GB" smtClean="0"/>
              <a:t>14/09/2023</a:t>
            </a:fld>
            <a:endParaRPr lang="en-GB"/>
          </a:p>
        </p:txBody>
      </p:sp>
      <p:sp>
        <p:nvSpPr>
          <p:cNvPr id="5" name="Footer Placeholder 4">
            <a:extLst>
              <a:ext uri="{FF2B5EF4-FFF2-40B4-BE49-F238E27FC236}">
                <a16:creationId xmlns:a16="http://schemas.microsoft.com/office/drawing/2014/main" id="{4D70FCD0-23C1-A9B5-0B89-806A708B541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321889C8-4FF5-B681-7040-231B1E4B5CE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3A36D13-43E5-482C-9C87-3C1031615533}" type="slidenum">
              <a:rPr lang="en-GB" smtClean="0"/>
              <a:t>‹#›</a:t>
            </a:fld>
            <a:endParaRPr lang="en-GB"/>
          </a:p>
        </p:txBody>
      </p:sp>
    </p:spTree>
    <p:extLst>
      <p:ext uri="{BB962C8B-B14F-4D97-AF65-F5344CB8AC3E}">
        <p14:creationId xmlns:p14="http://schemas.microsoft.com/office/powerpoint/2010/main" val="174889753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8" Type="http://schemas.microsoft.com/office/2007/relationships/hdphoto" Target="../media/hdphoto2.wdp"/><Relationship Id="rId3" Type="http://schemas.openxmlformats.org/officeDocument/2006/relationships/image" Target="../media/image2.png"/><Relationship Id="rId7" Type="http://schemas.openxmlformats.org/officeDocument/2006/relationships/image" Target="../media/image5.png"/><Relationship Id="rId12" Type="http://schemas.microsoft.com/office/2007/relationships/hdphoto" Target="../media/hdphoto4.wdp"/><Relationship Id="rId2" Type="http://schemas.openxmlformats.org/officeDocument/2006/relationships/image" Target="../media/image1.png"/><Relationship Id="rId1" Type="http://schemas.openxmlformats.org/officeDocument/2006/relationships/slideLayout" Target="../slideLayouts/slideLayout1.xml"/><Relationship Id="rId6" Type="http://schemas.microsoft.com/office/2007/relationships/hdphoto" Target="../media/hdphoto1.wdp"/><Relationship Id="rId11" Type="http://schemas.openxmlformats.org/officeDocument/2006/relationships/image" Target="../media/image7.png"/><Relationship Id="rId5" Type="http://schemas.openxmlformats.org/officeDocument/2006/relationships/image" Target="../media/image4.png"/><Relationship Id="rId10" Type="http://schemas.microsoft.com/office/2007/relationships/hdphoto" Target="../media/hdphoto3.wdp"/><Relationship Id="rId4" Type="http://schemas.openxmlformats.org/officeDocument/2006/relationships/image" Target="../media/image3.png"/><Relationship Id="rId9" Type="http://schemas.openxmlformats.org/officeDocument/2006/relationships/image" Target="../media/image6.png"/></Relationships>
</file>

<file path=ppt/slides/_rels/slide4.xml.rels><?xml version="1.0" encoding="UTF-8" standalone="yes"?>
<Relationships xmlns="http://schemas.openxmlformats.org/package/2006/relationships"><Relationship Id="rId8" Type="http://schemas.openxmlformats.org/officeDocument/2006/relationships/image" Target="../media/image10.png"/><Relationship Id="rId3" Type="http://schemas.openxmlformats.org/officeDocument/2006/relationships/image" Target="../media/image2.png"/><Relationship Id="rId7" Type="http://schemas.microsoft.com/office/2007/relationships/hdphoto" Target="../media/hdphoto6.wdp"/><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9.png"/><Relationship Id="rId5" Type="http://schemas.microsoft.com/office/2007/relationships/hdphoto" Target="../media/hdphoto5.wdp"/><Relationship Id="rId4" Type="http://schemas.openxmlformats.org/officeDocument/2006/relationships/image" Target="../media/image8.png"/><Relationship Id="rId9" Type="http://schemas.microsoft.com/office/2007/relationships/hdphoto" Target="../media/hdphoto7.wdp"/></Relationships>
</file>

<file path=ppt/slides/_rels/slide5.xml.rels><?xml version="1.0" encoding="UTF-8" standalone="yes"?>
<Relationships xmlns="http://schemas.openxmlformats.org/package/2006/relationships"><Relationship Id="rId8" Type="http://schemas.openxmlformats.org/officeDocument/2006/relationships/image" Target="../media/image15.png"/><Relationship Id="rId13" Type="http://schemas.openxmlformats.org/officeDocument/2006/relationships/image" Target="../media/image20.svg"/><Relationship Id="rId3" Type="http://schemas.openxmlformats.org/officeDocument/2006/relationships/image" Target="../media/image2.png"/><Relationship Id="rId7" Type="http://schemas.openxmlformats.org/officeDocument/2006/relationships/image" Target="../media/image14.svg"/><Relationship Id="rId12" Type="http://schemas.openxmlformats.org/officeDocument/2006/relationships/image" Target="../media/image19.png"/><Relationship Id="rId17" Type="http://schemas.microsoft.com/office/2007/relationships/hdphoto" Target="../media/hdphoto5.wdp"/><Relationship Id="rId2" Type="http://schemas.openxmlformats.org/officeDocument/2006/relationships/image" Target="../media/image1.png"/><Relationship Id="rId16" Type="http://schemas.openxmlformats.org/officeDocument/2006/relationships/image" Target="../media/image8.png"/><Relationship Id="rId1" Type="http://schemas.openxmlformats.org/officeDocument/2006/relationships/slideLayout" Target="../slideLayouts/slideLayout1.xml"/><Relationship Id="rId6" Type="http://schemas.openxmlformats.org/officeDocument/2006/relationships/image" Target="../media/image13.png"/><Relationship Id="rId11" Type="http://schemas.openxmlformats.org/officeDocument/2006/relationships/image" Target="../media/image18.svg"/><Relationship Id="rId5" Type="http://schemas.openxmlformats.org/officeDocument/2006/relationships/image" Target="../media/image12.svg"/><Relationship Id="rId15" Type="http://schemas.openxmlformats.org/officeDocument/2006/relationships/image" Target="../media/image22.svg"/><Relationship Id="rId10" Type="http://schemas.openxmlformats.org/officeDocument/2006/relationships/image" Target="../media/image17.png"/><Relationship Id="rId4" Type="http://schemas.openxmlformats.org/officeDocument/2006/relationships/image" Target="../media/image11.png"/><Relationship Id="rId9" Type="http://schemas.openxmlformats.org/officeDocument/2006/relationships/image" Target="../media/image16.svg"/><Relationship Id="rId14" Type="http://schemas.openxmlformats.org/officeDocument/2006/relationships/image" Target="../media/image21.png"/></Relationships>
</file>

<file path=ppt/slides/_rels/slide6.xml.rels><?xml version="1.0" encoding="UTF-8" standalone="yes"?>
<Relationships xmlns="http://schemas.openxmlformats.org/package/2006/relationships"><Relationship Id="rId8" Type="http://schemas.openxmlformats.org/officeDocument/2006/relationships/image" Target="../media/image27.png"/><Relationship Id="rId13" Type="http://schemas.openxmlformats.org/officeDocument/2006/relationships/image" Target="../media/image8.png"/><Relationship Id="rId3" Type="http://schemas.openxmlformats.org/officeDocument/2006/relationships/image" Target="../media/image2.png"/><Relationship Id="rId7" Type="http://schemas.openxmlformats.org/officeDocument/2006/relationships/image" Target="../media/image26.svg"/><Relationship Id="rId12" Type="http://schemas.openxmlformats.org/officeDocument/2006/relationships/image" Target="../media/image31.svg"/><Relationship Id="rId2" Type="http://schemas.openxmlformats.org/officeDocument/2006/relationships/image" Target="../media/image1.png"/><Relationship Id="rId16" Type="http://schemas.openxmlformats.org/officeDocument/2006/relationships/image" Target="../media/image33.svg"/><Relationship Id="rId1" Type="http://schemas.openxmlformats.org/officeDocument/2006/relationships/slideLayout" Target="../slideLayouts/slideLayout1.xml"/><Relationship Id="rId6" Type="http://schemas.openxmlformats.org/officeDocument/2006/relationships/image" Target="../media/image25.png"/><Relationship Id="rId11" Type="http://schemas.openxmlformats.org/officeDocument/2006/relationships/image" Target="../media/image30.png"/><Relationship Id="rId5" Type="http://schemas.openxmlformats.org/officeDocument/2006/relationships/image" Target="../media/image24.svg"/><Relationship Id="rId15" Type="http://schemas.openxmlformats.org/officeDocument/2006/relationships/image" Target="../media/image32.png"/><Relationship Id="rId10" Type="http://schemas.openxmlformats.org/officeDocument/2006/relationships/image" Target="../media/image29.svg"/><Relationship Id="rId4" Type="http://schemas.openxmlformats.org/officeDocument/2006/relationships/image" Target="../media/image23.png"/><Relationship Id="rId9" Type="http://schemas.openxmlformats.org/officeDocument/2006/relationships/image" Target="../media/image28.png"/><Relationship Id="rId14" Type="http://schemas.microsoft.com/office/2007/relationships/hdphoto" Target="../media/hdphoto5.wdp"/></Relationships>
</file>

<file path=ppt/slides/_rels/slide7.xml.rels><?xml version="1.0" encoding="UTF-8" standalone="yes"?>
<Relationships xmlns="http://schemas.openxmlformats.org/package/2006/relationships"><Relationship Id="rId8" Type="http://schemas.openxmlformats.org/officeDocument/2006/relationships/image" Target="../media/image38.png"/><Relationship Id="rId13" Type="http://schemas.openxmlformats.org/officeDocument/2006/relationships/image" Target="../media/image43.svg"/><Relationship Id="rId18" Type="http://schemas.openxmlformats.org/officeDocument/2006/relationships/image" Target="../media/image10.png"/><Relationship Id="rId3" Type="http://schemas.openxmlformats.org/officeDocument/2006/relationships/image" Target="../media/image2.png"/><Relationship Id="rId7" Type="http://schemas.openxmlformats.org/officeDocument/2006/relationships/image" Target="../media/image37.svg"/><Relationship Id="rId12" Type="http://schemas.openxmlformats.org/officeDocument/2006/relationships/image" Target="../media/image42.png"/><Relationship Id="rId17" Type="http://schemas.openxmlformats.org/officeDocument/2006/relationships/image" Target="../media/image47.svg"/><Relationship Id="rId2" Type="http://schemas.openxmlformats.org/officeDocument/2006/relationships/image" Target="../media/image1.png"/><Relationship Id="rId16" Type="http://schemas.openxmlformats.org/officeDocument/2006/relationships/image" Target="../media/image46.png"/><Relationship Id="rId1" Type="http://schemas.openxmlformats.org/officeDocument/2006/relationships/slideLayout" Target="../slideLayouts/slideLayout1.xml"/><Relationship Id="rId6" Type="http://schemas.openxmlformats.org/officeDocument/2006/relationships/image" Target="../media/image36.png"/><Relationship Id="rId11" Type="http://schemas.openxmlformats.org/officeDocument/2006/relationships/image" Target="../media/image41.svg"/><Relationship Id="rId5" Type="http://schemas.openxmlformats.org/officeDocument/2006/relationships/image" Target="../media/image35.svg"/><Relationship Id="rId15" Type="http://schemas.openxmlformats.org/officeDocument/2006/relationships/image" Target="../media/image45.svg"/><Relationship Id="rId10" Type="http://schemas.openxmlformats.org/officeDocument/2006/relationships/image" Target="../media/image40.png"/><Relationship Id="rId19" Type="http://schemas.microsoft.com/office/2007/relationships/hdphoto" Target="../media/hdphoto7.wdp"/><Relationship Id="rId4" Type="http://schemas.openxmlformats.org/officeDocument/2006/relationships/image" Target="../media/image34.png"/><Relationship Id="rId9" Type="http://schemas.openxmlformats.org/officeDocument/2006/relationships/image" Target="../media/image39.svg"/><Relationship Id="rId14" Type="http://schemas.openxmlformats.org/officeDocument/2006/relationships/image" Target="../media/image44.png"/></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5" Type="http://schemas.microsoft.com/office/2007/relationships/hdphoto" Target="../media/hdphoto6.wdp"/><Relationship Id="rId4" Type="http://schemas.openxmlformats.org/officeDocument/2006/relationships/image" Target="../media/image9.png"/></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384B362-BBD2-E991-2F41-2FC51ECE588E}"/>
              </a:ext>
            </a:extLst>
          </p:cNvPr>
          <p:cNvSpPr/>
          <p:nvPr/>
        </p:nvSpPr>
        <p:spPr>
          <a:xfrm>
            <a:off x="0" y="0"/>
            <a:ext cx="12192000" cy="6858000"/>
          </a:xfrm>
          <a:prstGeom prst="rect">
            <a:avLst/>
          </a:prstGeom>
          <a:solidFill>
            <a:srgbClr val="40404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6" name="Picture 5">
            <a:extLst>
              <a:ext uri="{FF2B5EF4-FFF2-40B4-BE49-F238E27FC236}">
                <a16:creationId xmlns:a16="http://schemas.microsoft.com/office/drawing/2014/main" id="{2839D37F-32BE-45AC-09B8-03383C05F599}"/>
              </a:ext>
            </a:extLst>
          </p:cNvPr>
          <p:cNvPicPr>
            <a:picLocks noChangeAspect="1"/>
          </p:cNvPicPr>
          <p:nvPr/>
        </p:nvPicPr>
        <p:blipFill rotWithShape="1">
          <a:blip r:embed="rId2">
            <a:lum bright="70000" contrast="-70000"/>
            <a:alphaModFix amt="10000"/>
          </a:blip>
          <a:srcRect l="1159" t="34504" r="1801" b="28812"/>
          <a:stretch/>
        </p:blipFill>
        <p:spPr>
          <a:xfrm>
            <a:off x="-2" y="0"/>
            <a:ext cx="12192001" cy="6858000"/>
          </a:xfrm>
          <a:prstGeom prst="rect">
            <a:avLst/>
          </a:prstGeom>
        </p:spPr>
      </p:pic>
      <p:pic>
        <p:nvPicPr>
          <p:cNvPr id="7" name="Picture 2" descr="Image result for ROYAL NAVY LOGO">
            <a:extLst>
              <a:ext uri="{FF2B5EF4-FFF2-40B4-BE49-F238E27FC236}">
                <a16:creationId xmlns:a16="http://schemas.microsoft.com/office/drawing/2014/main" id="{B5B66E3B-4E6A-1FC2-9020-127D1E26E58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575228" y="105915"/>
            <a:ext cx="522929" cy="632280"/>
          </a:xfrm>
          <a:prstGeom prst="rect">
            <a:avLst/>
          </a:prstGeom>
          <a:solidFill>
            <a:srgbClr val="000000">
              <a:shade val="95000"/>
            </a:srgbClr>
          </a:solidFill>
          <a:ln w="12700" cap="sq">
            <a:solidFill>
              <a:schemeClr val="bg1"/>
            </a:solidFill>
            <a:miter lim="800000"/>
          </a:ln>
          <a:effectLst/>
        </p:spPr>
      </p:pic>
      <p:sp>
        <p:nvSpPr>
          <p:cNvPr id="8" name="TextBox 7">
            <a:extLst>
              <a:ext uri="{FF2B5EF4-FFF2-40B4-BE49-F238E27FC236}">
                <a16:creationId xmlns:a16="http://schemas.microsoft.com/office/drawing/2014/main" id="{FF636D10-6367-A197-53A7-3D65C9ABE856}"/>
              </a:ext>
            </a:extLst>
          </p:cNvPr>
          <p:cNvSpPr txBox="1"/>
          <p:nvPr/>
        </p:nvSpPr>
        <p:spPr>
          <a:xfrm>
            <a:off x="619125" y="2024754"/>
            <a:ext cx="8591550" cy="1754326"/>
          </a:xfrm>
          <a:prstGeom prst="rect">
            <a:avLst/>
          </a:prstGeom>
          <a:noFill/>
        </p:spPr>
        <p:txBody>
          <a:bodyPr wrap="square" rtlCol="0">
            <a:spAutoFit/>
          </a:bodyPr>
          <a:lstStyle/>
          <a:p>
            <a:r>
              <a:rPr lang="en-GB" sz="5400">
                <a:solidFill>
                  <a:schemeClr val="bg2"/>
                </a:solidFill>
                <a:latin typeface="Big Shoulders Display ExtraBold" panose="00000900000000000000" pitchFamily="50" charset="0"/>
              </a:rPr>
              <a:t>Royal Navy</a:t>
            </a:r>
          </a:p>
          <a:p>
            <a:r>
              <a:rPr lang="en-GB" sz="5400">
                <a:solidFill>
                  <a:schemeClr val="bg2"/>
                </a:solidFill>
                <a:latin typeface="Big Shoulders Display ExtraBold" panose="00000900000000000000" pitchFamily="50" charset="0"/>
              </a:rPr>
              <a:t>AI Adoption Roadmap</a:t>
            </a:r>
          </a:p>
        </p:txBody>
      </p:sp>
      <p:sp>
        <p:nvSpPr>
          <p:cNvPr id="9" name="Rectangle 8">
            <a:extLst>
              <a:ext uri="{FF2B5EF4-FFF2-40B4-BE49-F238E27FC236}">
                <a16:creationId xmlns:a16="http://schemas.microsoft.com/office/drawing/2014/main" id="{0E56A01D-5DCD-001F-8C1A-0A797736E261}"/>
              </a:ext>
            </a:extLst>
          </p:cNvPr>
          <p:cNvSpPr/>
          <p:nvPr/>
        </p:nvSpPr>
        <p:spPr>
          <a:xfrm>
            <a:off x="733425" y="3779080"/>
            <a:ext cx="5067300" cy="126170"/>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TextBox 11">
            <a:extLst>
              <a:ext uri="{FF2B5EF4-FFF2-40B4-BE49-F238E27FC236}">
                <a16:creationId xmlns:a16="http://schemas.microsoft.com/office/drawing/2014/main" id="{71BABFD8-DE97-C74E-1F68-6362C535A294}"/>
              </a:ext>
            </a:extLst>
          </p:cNvPr>
          <p:cNvSpPr txBox="1"/>
          <p:nvPr/>
        </p:nvSpPr>
        <p:spPr>
          <a:xfrm>
            <a:off x="4192281" y="6463777"/>
            <a:ext cx="3807439" cy="338554"/>
          </a:xfrm>
          <a:prstGeom prst="rect">
            <a:avLst/>
          </a:prstGeom>
          <a:noFill/>
        </p:spPr>
        <p:txBody>
          <a:bodyPr wrap="square">
            <a:spAutoFit/>
          </a:bodyPr>
          <a:lstStyle/>
          <a:p>
            <a:pPr algn="ctr" defTabSz="457200"/>
            <a:r>
              <a:rPr lang="en-GB" sz="1600" b="1">
                <a:solidFill>
                  <a:prstClr val="white"/>
                </a:solidFill>
                <a:latin typeface="Barlow" panose="00000500000000000000" pitchFamily="50" charset="0"/>
                <a:cs typeface="Lao UI" panose="020B0502040204020203" pitchFamily="34" charset="0"/>
              </a:rPr>
              <a:t>OFFICIAL</a:t>
            </a:r>
          </a:p>
        </p:txBody>
      </p:sp>
      <p:sp>
        <p:nvSpPr>
          <p:cNvPr id="13" name="TextBox 12">
            <a:extLst>
              <a:ext uri="{FF2B5EF4-FFF2-40B4-BE49-F238E27FC236}">
                <a16:creationId xmlns:a16="http://schemas.microsoft.com/office/drawing/2014/main" id="{C6544EBA-0E00-75FF-FEC2-564BF4E3A2BC}"/>
              </a:ext>
            </a:extLst>
          </p:cNvPr>
          <p:cNvSpPr txBox="1"/>
          <p:nvPr/>
        </p:nvSpPr>
        <p:spPr>
          <a:xfrm>
            <a:off x="4192281" y="29715"/>
            <a:ext cx="3807439" cy="338554"/>
          </a:xfrm>
          <a:prstGeom prst="rect">
            <a:avLst/>
          </a:prstGeom>
          <a:noFill/>
        </p:spPr>
        <p:txBody>
          <a:bodyPr wrap="square">
            <a:spAutoFit/>
          </a:bodyPr>
          <a:lstStyle/>
          <a:p>
            <a:pPr algn="ctr" defTabSz="457200"/>
            <a:r>
              <a:rPr lang="en-GB" sz="1600" b="1">
                <a:solidFill>
                  <a:prstClr val="white"/>
                </a:solidFill>
                <a:latin typeface="Barlow" panose="00000500000000000000" pitchFamily="50" charset="0"/>
                <a:cs typeface="Lao UI" panose="020B0502040204020203" pitchFamily="34" charset="0"/>
              </a:rPr>
              <a:t>AUG 23</a:t>
            </a:r>
          </a:p>
        </p:txBody>
      </p:sp>
    </p:spTree>
    <p:extLst>
      <p:ext uri="{BB962C8B-B14F-4D97-AF65-F5344CB8AC3E}">
        <p14:creationId xmlns:p14="http://schemas.microsoft.com/office/powerpoint/2010/main" val="26797303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384B362-BBD2-E991-2F41-2FC51ECE588E}"/>
              </a:ext>
            </a:extLst>
          </p:cNvPr>
          <p:cNvSpPr/>
          <p:nvPr/>
        </p:nvSpPr>
        <p:spPr>
          <a:xfrm>
            <a:off x="0" y="0"/>
            <a:ext cx="12192000" cy="6858000"/>
          </a:xfrm>
          <a:prstGeom prst="rect">
            <a:avLst/>
          </a:prstGeom>
          <a:solidFill>
            <a:srgbClr val="40404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6" name="Picture 5">
            <a:extLst>
              <a:ext uri="{FF2B5EF4-FFF2-40B4-BE49-F238E27FC236}">
                <a16:creationId xmlns:a16="http://schemas.microsoft.com/office/drawing/2014/main" id="{2839D37F-32BE-45AC-09B8-03383C05F599}"/>
              </a:ext>
            </a:extLst>
          </p:cNvPr>
          <p:cNvPicPr>
            <a:picLocks noChangeAspect="1"/>
          </p:cNvPicPr>
          <p:nvPr/>
        </p:nvPicPr>
        <p:blipFill rotWithShape="1">
          <a:blip r:embed="rId2">
            <a:lum bright="70000" contrast="-70000"/>
            <a:alphaModFix amt="10000"/>
          </a:blip>
          <a:srcRect l="1159" t="34504" r="1801" b="28812"/>
          <a:stretch/>
        </p:blipFill>
        <p:spPr>
          <a:xfrm>
            <a:off x="-2" y="0"/>
            <a:ext cx="12192001" cy="6858000"/>
          </a:xfrm>
          <a:prstGeom prst="rect">
            <a:avLst/>
          </a:prstGeom>
        </p:spPr>
      </p:pic>
      <p:pic>
        <p:nvPicPr>
          <p:cNvPr id="7" name="Picture 2" descr="Image result for ROYAL NAVY LOGO">
            <a:extLst>
              <a:ext uri="{FF2B5EF4-FFF2-40B4-BE49-F238E27FC236}">
                <a16:creationId xmlns:a16="http://schemas.microsoft.com/office/drawing/2014/main" id="{B5B66E3B-4E6A-1FC2-9020-127D1E26E58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575228" y="105915"/>
            <a:ext cx="522929" cy="632280"/>
          </a:xfrm>
          <a:prstGeom prst="rect">
            <a:avLst/>
          </a:prstGeom>
          <a:solidFill>
            <a:srgbClr val="000000">
              <a:shade val="95000"/>
            </a:srgbClr>
          </a:solidFill>
          <a:ln w="12700" cap="sq">
            <a:solidFill>
              <a:schemeClr val="bg1"/>
            </a:solidFill>
            <a:miter lim="800000"/>
          </a:ln>
          <a:effectLst/>
        </p:spPr>
      </p:pic>
      <p:sp>
        <p:nvSpPr>
          <p:cNvPr id="8" name="TextBox 7">
            <a:extLst>
              <a:ext uri="{FF2B5EF4-FFF2-40B4-BE49-F238E27FC236}">
                <a16:creationId xmlns:a16="http://schemas.microsoft.com/office/drawing/2014/main" id="{FF636D10-6367-A197-53A7-3D65C9ABE856}"/>
              </a:ext>
            </a:extLst>
          </p:cNvPr>
          <p:cNvSpPr txBox="1"/>
          <p:nvPr/>
        </p:nvSpPr>
        <p:spPr>
          <a:xfrm>
            <a:off x="209550" y="105915"/>
            <a:ext cx="8591550" cy="830997"/>
          </a:xfrm>
          <a:prstGeom prst="rect">
            <a:avLst/>
          </a:prstGeom>
          <a:noFill/>
        </p:spPr>
        <p:txBody>
          <a:bodyPr wrap="square" rtlCol="0">
            <a:spAutoFit/>
          </a:bodyPr>
          <a:lstStyle/>
          <a:p>
            <a:r>
              <a:rPr lang="en-GB" sz="2400">
                <a:solidFill>
                  <a:schemeClr val="bg2"/>
                </a:solidFill>
                <a:latin typeface="Big Shoulders Display ExtraBold" panose="00000900000000000000" pitchFamily="50" charset="0"/>
              </a:rPr>
              <a:t>Royal Navy</a:t>
            </a:r>
          </a:p>
          <a:p>
            <a:r>
              <a:rPr lang="en-GB" sz="2400">
                <a:solidFill>
                  <a:schemeClr val="bg2"/>
                </a:solidFill>
                <a:latin typeface="Big Shoulders Display ExtraBold" panose="00000900000000000000" pitchFamily="50" charset="0"/>
              </a:rPr>
              <a:t>AI Adoption Roadmap</a:t>
            </a:r>
          </a:p>
        </p:txBody>
      </p:sp>
      <p:sp>
        <p:nvSpPr>
          <p:cNvPr id="9" name="Rectangle 8">
            <a:extLst>
              <a:ext uri="{FF2B5EF4-FFF2-40B4-BE49-F238E27FC236}">
                <a16:creationId xmlns:a16="http://schemas.microsoft.com/office/drawing/2014/main" id="{0E56A01D-5DCD-001F-8C1A-0A797736E261}"/>
              </a:ext>
            </a:extLst>
          </p:cNvPr>
          <p:cNvSpPr/>
          <p:nvPr/>
        </p:nvSpPr>
        <p:spPr>
          <a:xfrm>
            <a:off x="285751" y="936912"/>
            <a:ext cx="2266950" cy="45719"/>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2" name="TextBox 31">
            <a:extLst>
              <a:ext uri="{FF2B5EF4-FFF2-40B4-BE49-F238E27FC236}">
                <a16:creationId xmlns:a16="http://schemas.microsoft.com/office/drawing/2014/main" id="{147684AE-4692-CE9B-96FA-F26774E0D501}"/>
              </a:ext>
            </a:extLst>
          </p:cNvPr>
          <p:cNvSpPr txBox="1"/>
          <p:nvPr/>
        </p:nvSpPr>
        <p:spPr>
          <a:xfrm>
            <a:off x="4192281" y="6463777"/>
            <a:ext cx="3807439" cy="338554"/>
          </a:xfrm>
          <a:prstGeom prst="rect">
            <a:avLst/>
          </a:prstGeom>
          <a:noFill/>
        </p:spPr>
        <p:txBody>
          <a:bodyPr wrap="square">
            <a:spAutoFit/>
          </a:bodyPr>
          <a:lstStyle/>
          <a:p>
            <a:pPr algn="ctr" defTabSz="457200"/>
            <a:r>
              <a:rPr lang="en-GB" sz="1600" b="1">
                <a:solidFill>
                  <a:prstClr val="white"/>
                </a:solidFill>
                <a:latin typeface="Barlow" panose="00000500000000000000" pitchFamily="50" charset="0"/>
                <a:cs typeface="Lao UI" panose="020B0502040204020203" pitchFamily="34" charset="0"/>
              </a:rPr>
              <a:t>OFFICIAL</a:t>
            </a:r>
          </a:p>
        </p:txBody>
      </p:sp>
      <p:sp>
        <p:nvSpPr>
          <p:cNvPr id="10" name="TextBox 9">
            <a:extLst>
              <a:ext uri="{FF2B5EF4-FFF2-40B4-BE49-F238E27FC236}">
                <a16:creationId xmlns:a16="http://schemas.microsoft.com/office/drawing/2014/main" id="{C836856E-DAEE-7E08-79F9-A1E69C7DE853}"/>
              </a:ext>
            </a:extLst>
          </p:cNvPr>
          <p:cNvSpPr txBox="1"/>
          <p:nvPr/>
        </p:nvSpPr>
        <p:spPr>
          <a:xfrm>
            <a:off x="1800225" y="2967335"/>
            <a:ext cx="8591550" cy="923330"/>
          </a:xfrm>
          <a:prstGeom prst="rect">
            <a:avLst/>
          </a:prstGeom>
          <a:noFill/>
        </p:spPr>
        <p:txBody>
          <a:bodyPr wrap="square" rtlCol="0">
            <a:spAutoFit/>
          </a:bodyPr>
          <a:lstStyle/>
          <a:p>
            <a:pPr algn="ctr"/>
            <a:r>
              <a:rPr lang="en-GB" sz="5400">
                <a:solidFill>
                  <a:schemeClr val="bg2"/>
                </a:solidFill>
                <a:latin typeface="Big Shoulders Display ExtraBold" panose="00000900000000000000" pitchFamily="50" charset="0"/>
              </a:rPr>
              <a:t>END</a:t>
            </a:r>
          </a:p>
        </p:txBody>
      </p:sp>
      <p:sp>
        <p:nvSpPr>
          <p:cNvPr id="11" name="TextBox 10">
            <a:extLst>
              <a:ext uri="{FF2B5EF4-FFF2-40B4-BE49-F238E27FC236}">
                <a16:creationId xmlns:a16="http://schemas.microsoft.com/office/drawing/2014/main" id="{7E1CB40A-6EE5-7252-08B5-BABC7A0CD123}"/>
              </a:ext>
            </a:extLst>
          </p:cNvPr>
          <p:cNvSpPr txBox="1"/>
          <p:nvPr/>
        </p:nvSpPr>
        <p:spPr>
          <a:xfrm>
            <a:off x="4192281" y="29715"/>
            <a:ext cx="3807439" cy="338554"/>
          </a:xfrm>
          <a:prstGeom prst="rect">
            <a:avLst/>
          </a:prstGeom>
          <a:noFill/>
        </p:spPr>
        <p:txBody>
          <a:bodyPr wrap="square">
            <a:spAutoFit/>
          </a:bodyPr>
          <a:lstStyle/>
          <a:p>
            <a:pPr algn="ctr" defTabSz="457200"/>
            <a:r>
              <a:rPr lang="en-GB" sz="1600" b="1">
                <a:solidFill>
                  <a:prstClr val="white"/>
                </a:solidFill>
                <a:latin typeface="Barlow" panose="00000500000000000000" pitchFamily="50" charset="0"/>
                <a:cs typeface="Lao UI" panose="020B0502040204020203" pitchFamily="34" charset="0"/>
              </a:rPr>
              <a:t>AUG 23</a:t>
            </a:r>
          </a:p>
        </p:txBody>
      </p:sp>
    </p:spTree>
    <p:extLst>
      <p:ext uri="{BB962C8B-B14F-4D97-AF65-F5344CB8AC3E}">
        <p14:creationId xmlns:p14="http://schemas.microsoft.com/office/powerpoint/2010/main" val="131145192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384B362-BBD2-E991-2F41-2FC51ECE588E}"/>
              </a:ext>
            </a:extLst>
          </p:cNvPr>
          <p:cNvSpPr/>
          <p:nvPr/>
        </p:nvSpPr>
        <p:spPr>
          <a:xfrm>
            <a:off x="0" y="0"/>
            <a:ext cx="12192000" cy="6858000"/>
          </a:xfrm>
          <a:prstGeom prst="rect">
            <a:avLst/>
          </a:prstGeom>
          <a:solidFill>
            <a:srgbClr val="40404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6" name="Picture 5">
            <a:extLst>
              <a:ext uri="{FF2B5EF4-FFF2-40B4-BE49-F238E27FC236}">
                <a16:creationId xmlns:a16="http://schemas.microsoft.com/office/drawing/2014/main" id="{2839D37F-32BE-45AC-09B8-03383C05F599}"/>
              </a:ext>
            </a:extLst>
          </p:cNvPr>
          <p:cNvPicPr>
            <a:picLocks noChangeAspect="1"/>
          </p:cNvPicPr>
          <p:nvPr/>
        </p:nvPicPr>
        <p:blipFill rotWithShape="1">
          <a:blip r:embed="rId2">
            <a:lum bright="70000" contrast="-70000"/>
            <a:alphaModFix amt="10000"/>
          </a:blip>
          <a:srcRect l="1159" t="34504" r="1801" b="28812"/>
          <a:stretch/>
        </p:blipFill>
        <p:spPr>
          <a:xfrm>
            <a:off x="-2" y="0"/>
            <a:ext cx="12192001" cy="6858000"/>
          </a:xfrm>
          <a:prstGeom prst="rect">
            <a:avLst/>
          </a:prstGeom>
        </p:spPr>
      </p:pic>
      <p:pic>
        <p:nvPicPr>
          <p:cNvPr id="7" name="Picture 2" descr="Image result for ROYAL NAVY LOGO">
            <a:extLst>
              <a:ext uri="{FF2B5EF4-FFF2-40B4-BE49-F238E27FC236}">
                <a16:creationId xmlns:a16="http://schemas.microsoft.com/office/drawing/2014/main" id="{B5B66E3B-4E6A-1FC2-9020-127D1E26E58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575228" y="105915"/>
            <a:ext cx="522929" cy="632280"/>
          </a:xfrm>
          <a:prstGeom prst="rect">
            <a:avLst/>
          </a:prstGeom>
          <a:solidFill>
            <a:srgbClr val="000000">
              <a:shade val="95000"/>
            </a:srgbClr>
          </a:solidFill>
          <a:ln w="12700" cap="sq">
            <a:solidFill>
              <a:schemeClr val="bg1"/>
            </a:solidFill>
            <a:miter lim="800000"/>
          </a:ln>
          <a:effectLst/>
        </p:spPr>
      </p:pic>
      <p:sp>
        <p:nvSpPr>
          <p:cNvPr id="8" name="TextBox 7">
            <a:extLst>
              <a:ext uri="{FF2B5EF4-FFF2-40B4-BE49-F238E27FC236}">
                <a16:creationId xmlns:a16="http://schemas.microsoft.com/office/drawing/2014/main" id="{FF636D10-6367-A197-53A7-3D65C9ABE856}"/>
              </a:ext>
            </a:extLst>
          </p:cNvPr>
          <p:cNvSpPr txBox="1"/>
          <p:nvPr/>
        </p:nvSpPr>
        <p:spPr>
          <a:xfrm>
            <a:off x="209550" y="105915"/>
            <a:ext cx="8591550" cy="830997"/>
          </a:xfrm>
          <a:prstGeom prst="rect">
            <a:avLst/>
          </a:prstGeom>
          <a:noFill/>
        </p:spPr>
        <p:txBody>
          <a:bodyPr wrap="square" rtlCol="0">
            <a:spAutoFit/>
          </a:bodyPr>
          <a:lstStyle/>
          <a:p>
            <a:r>
              <a:rPr lang="en-GB" sz="2400">
                <a:solidFill>
                  <a:schemeClr val="bg2"/>
                </a:solidFill>
                <a:latin typeface="Big Shoulders Display ExtraBold" panose="00000900000000000000" pitchFamily="50" charset="0"/>
              </a:rPr>
              <a:t>Royal Navy</a:t>
            </a:r>
          </a:p>
          <a:p>
            <a:r>
              <a:rPr lang="en-GB" sz="2400">
                <a:solidFill>
                  <a:schemeClr val="bg2"/>
                </a:solidFill>
                <a:latin typeface="Big Shoulders Display ExtraBold" panose="00000900000000000000" pitchFamily="50" charset="0"/>
              </a:rPr>
              <a:t>AI Adoption Roadmap</a:t>
            </a:r>
          </a:p>
        </p:txBody>
      </p:sp>
      <p:sp>
        <p:nvSpPr>
          <p:cNvPr id="9" name="Rectangle 8">
            <a:extLst>
              <a:ext uri="{FF2B5EF4-FFF2-40B4-BE49-F238E27FC236}">
                <a16:creationId xmlns:a16="http://schemas.microsoft.com/office/drawing/2014/main" id="{0E56A01D-5DCD-001F-8C1A-0A797736E261}"/>
              </a:ext>
            </a:extLst>
          </p:cNvPr>
          <p:cNvSpPr/>
          <p:nvPr/>
        </p:nvSpPr>
        <p:spPr>
          <a:xfrm>
            <a:off x="285751" y="936912"/>
            <a:ext cx="2266950" cy="45719"/>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 name="TextBox 2">
            <a:extLst>
              <a:ext uri="{FF2B5EF4-FFF2-40B4-BE49-F238E27FC236}">
                <a16:creationId xmlns:a16="http://schemas.microsoft.com/office/drawing/2014/main" id="{EB7694BF-B3B2-4BCD-E259-A4CBC6C76EBA}"/>
              </a:ext>
            </a:extLst>
          </p:cNvPr>
          <p:cNvSpPr txBox="1"/>
          <p:nvPr/>
        </p:nvSpPr>
        <p:spPr>
          <a:xfrm>
            <a:off x="879885" y="5006965"/>
            <a:ext cx="10432230" cy="1077218"/>
          </a:xfrm>
          <a:prstGeom prst="rect">
            <a:avLst/>
          </a:prstGeom>
          <a:noFill/>
        </p:spPr>
        <p:txBody>
          <a:bodyPr wrap="square">
            <a:spAutoFit/>
          </a:bodyPr>
          <a:lstStyle/>
          <a:p>
            <a:pPr algn="ctr"/>
            <a:r>
              <a:rPr lang="en-GB" sz="1600">
                <a:solidFill>
                  <a:schemeClr val="bg2"/>
                </a:solidFill>
                <a:latin typeface="Barlow" panose="00000500000000000000" pitchFamily="50" charset="0"/>
              </a:rPr>
              <a:t>The UK’s ambition for Artificial Intelligence (AI) adoption has been set by the National AI Strategy and the Defence Artificial Intelligence (AI) Strategy. This Roadmap – informed by workshops involving a wide range of industry partners, and Royal Navy (RN) and other Defence personnel over a four-month period – has been formulated to assist that translation of ambition into operational capability.</a:t>
            </a:r>
          </a:p>
        </p:txBody>
      </p:sp>
      <p:sp>
        <p:nvSpPr>
          <p:cNvPr id="10" name="TextBox 9">
            <a:extLst>
              <a:ext uri="{FF2B5EF4-FFF2-40B4-BE49-F238E27FC236}">
                <a16:creationId xmlns:a16="http://schemas.microsoft.com/office/drawing/2014/main" id="{A00D5893-B934-BA55-5BA8-AFC323D17306}"/>
              </a:ext>
            </a:extLst>
          </p:cNvPr>
          <p:cNvSpPr txBox="1"/>
          <p:nvPr/>
        </p:nvSpPr>
        <p:spPr>
          <a:xfrm>
            <a:off x="4257675" y="2597768"/>
            <a:ext cx="7419974" cy="1200329"/>
          </a:xfrm>
          <a:prstGeom prst="rect">
            <a:avLst/>
          </a:prstGeom>
          <a:noFill/>
          <a:ln>
            <a:noFill/>
          </a:ln>
        </p:spPr>
        <p:txBody>
          <a:bodyPr wrap="square">
            <a:spAutoFit/>
          </a:bodyPr>
          <a:lstStyle/>
          <a:p>
            <a:pPr algn="ctr"/>
            <a:r>
              <a:rPr lang="en-GB" sz="2400" b="1">
                <a:solidFill>
                  <a:schemeClr val="bg1"/>
                </a:solidFill>
                <a:latin typeface="Barlow" panose="00000500000000000000" pitchFamily="50" charset="0"/>
              </a:rPr>
              <a:t>The Royal Navy achieves consistent military advantage and effective deterrence by continuously exploiting AI across the spectrum of its outputs.</a:t>
            </a:r>
          </a:p>
        </p:txBody>
      </p:sp>
      <p:sp>
        <p:nvSpPr>
          <p:cNvPr id="11" name="TextBox 10">
            <a:extLst>
              <a:ext uri="{FF2B5EF4-FFF2-40B4-BE49-F238E27FC236}">
                <a16:creationId xmlns:a16="http://schemas.microsoft.com/office/drawing/2014/main" id="{B8354C93-F956-07A9-27E6-7D312F000EDB}"/>
              </a:ext>
            </a:extLst>
          </p:cNvPr>
          <p:cNvSpPr txBox="1"/>
          <p:nvPr/>
        </p:nvSpPr>
        <p:spPr>
          <a:xfrm>
            <a:off x="123825" y="2381131"/>
            <a:ext cx="3886200" cy="1569660"/>
          </a:xfrm>
          <a:prstGeom prst="rect">
            <a:avLst/>
          </a:prstGeom>
          <a:noFill/>
        </p:spPr>
        <p:txBody>
          <a:bodyPr wrap="square">
            <a:spAutoFit/>
          </a:bodyPr>
          <a:lstStyle/>
          <a:p>
            <a:pPr algn="ctr"/>
            <a:r>
              <a:rPr lang="en-GB" sz="9600" b="1">
                <a:solidFill>
                  <a:schemeClr val="bg2"/>
                </a:solidFill>
                <a:latin typeface="Barlow" panose="00000500000000000000" pitchFamily="50" charset="0"/>
              </a:rPr>
              <a:t>VISION</a:t>
            </a:r>
          </a:p>
        </p:txBody>
      </p:sp>
      <p:sp>
        <p:nvSpPr>
          <p:cNvPr id="12" name="Rectangle 11">
            <a:extLst>
              <a:ext uri="{FF2B5EF4-FFF2-40B4-BE49-F238E27FC236}">
                <a16:creationId xmlns:a16="http://schemas.microsoft.com/office/drawing/2014/main" id="{BA3419DC-87C4-05E5-2990-0076FF401D81}"/>
              </a:ext>
            </a:extLst>
          </p:cNvPr>
          <p:cNvSpPr/>
          <p:nvPr/>
        </p:nvSpPr>
        <p:spPr>
          <a:xfrm>
            <a:off x="361951" y="3798097"/>
            <a:ext cx="3457574" cy="152694"/>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extBox 1">
            <a:extLst>
              <a:ext uri="{FF2B5EF4-FFF2-40B4-BE49-F238E27FC236}">
                <a16:creationId xmlns:a16="http://schemas.microsoft.com/office/drawing/2014/main" id="{C7712CA3-8A05-2825-AABB-53F018C5AF0D}"/>
              </a:ext>
            </a:extLst>
          </p:cNvPr>
          <p:cNvSpPr txBox="1"/>
          <p:nvPr/>
        </p:nvSpPr>
        <p:spPr>
          <a:xfrm>
            <a:off x="4192281" y="6463777"/>
            <a:ext cx="3807439" cy="338554"/>
          </a:xfrm>
          <a:prstGeom prst="rect">
            <a:avLst/>
          </a:prstGeom>
          <a:noFill/>
        </p:spPr>
        <p:txBody>
          <a:bodyPr wrap="square">
            <a:spAutoFit/>
          </a:bodyPr>
          <a:lstStyle/>
          <a:p>
            <a:pPr algn="ctr" defTabSz="457200"/>
            <a:r>
              <a:rPr lang="en-GB" sz="1600" b="1">
                <a:solidFill>
                  <a:prstClr val="white"/>
                </a:solidFill>
                <a:latin typeface="Barlow" panose="00000500000000000000" pitchFamily="50" charset="0"/>
                <a:cs typeface="Lao UI" panose="020B0502040204020203" pitchFamily="34" charset="0"/>
              </a:rPr>
              <a:t>OFFICIAL</a:t>
            </a:r>
          </a:p>
        </p:txBody>
      </p:sp>
      <p:sp>
        <p:nvSpPr>
          <p:cNvPr id="5" name="TextBox 4">
            <a:extLst>
              <a:ext uri="{FF2B5EF4-FFF2-40B4-BE49-F238E27FC236}">
                <a16:creationId xmlns:a16="http://schemas.microsoft.com/office/drawing/2014/main" id="{E9ACB190-78CD-7BE8-23E6-56E9A72733B8}"/>
              </a:ext>
            </a:extLst>
          </p:cNvPr>
          <p:cNvSpPr txBox="1"/>
          <p:nvPr/>
        </p:nvSpPr>
        <p:spPr>
          <a:xfrm>
            <a:off x="4192281" y="29715"/>
            <a:ext cx="3807439" cy="338554"/>
          </a:xfrm>
          <a:prstGeom prst="rect">
            <a:avLst/>
          </a:prstGeom>
          <a:noFill/>
        </p:spPr>
        <p:txBody>
          <a:bodyPr wrap="square">
            <a:spAutoFit/>
          </a:bodyPr>
          <a:lstStyle/>
          <a:p>
            <a:pPr algn="ctr" defTabSz="457200"/>
            <a:r>
              <a:rPr lang="en-GB" sz="1600" b="1">
                <a:solidFill>
                  <a:prstClr val="white"/>
                </a:solidFill>
                <a:latin typeface="Barlow" panose="00000500000000000000" pitchFamily="50" charset="0"/>
                <a:cs typeface="Lao UI" panose="020B0502040204020203" pitchFamily="34" charset="0"/>
              </a:rPr>
              <a:t>AUG 23</a:t>
            </a:r>
          </a:p>
        </p:txBody>
      </p:sp>
    </p:spTree>
    <p:extLst>
      <p:ext uri="{BB962C8B-B14F-4D97-AF65-F5344CB8AC3E}">
        <p14:creationId xmlns:p14="http://schemas.microsoft.com/office/powerpoint/2010/main" val="383783133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384B362-BBD2-E991-2F41-2FC51ECE588E}"/>
              </a:ext>
            </a:extLst>
          </p:cNvPr>
          <p:cNvSpPr/>
          <p:nvPr/>
        </p:nvSpPr>
        <p:spPr>
          <a:xfrm>
            <a:off x="0" y="0"/>
            <a:ext cx="12192000" cy="6858000"/>
          </a:xfrm>
          <a:prstGeom prst="rect">
            <a:avLst/>
          </a:prstGeom>
          <a:solidFill>
            <a:srgbClr val="40404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6" name="Picture 5">
            <a:extLst>
              <a:ext uri="{FF2B5EF4-FFF2-40B4-BE49-F238E27FC236}">
                <a16:creationId xmlns:a16="http://schemas.microsoft.com/office/drawing/2014/main" id="{2839D37F-32BE-45AC-09B8-03383C05F599}"/>
              </a:ext>
            </a:extLst>
          </p:cNvPr>
          <p:cNvPicPr>
            <a:picLocks noChangeAspect="1"/>
          </p:cNvPicPr>
          <p:nvPr/>
        </p:nvPicPr>
        <p:blipFill rotWithShape="1">
          <a:blip r:embed="rId2">
            <a:lum bright="70000" contrast="-70000"/>
            <a:alphaModFix amt="10000"/>
          </a:blip>
          <a:srcRect l="1159" t="34504" r="1801" b="28812"/>
          <a:stretch/>
        </p:blipFill>
        <p:spPr>
          <a:xfrm>
            <a:off x="-2" y="0"/>
            <a:ext cx="12192001" cy="6858000"/>
          </a:xfrm>
          <a:prstGeom prst="rect">
            <a:avLst/>
          </a:prstGeom>
        </p:spPr>
      </p:pic>
      <p:pic>
        <p:nvPicPr>
          <p:cNvPr id="7" name="Picture 2" descr="Image result for ROYAL NAVY LOGO">
            <a:extLst>
              <a:ext uri="{FF2B5EF4-FFF2-40B4-BE49-F238E27FC236}">
                <a16:creationId xmlns:a16="http://schemas.microsoft.com/office/drawing/2014/main" id="{B5B66E3B-4E6A-1FC2-9020-127D1E26E58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575228" y="105915"/>
            <a:ext cx="522929" cy="632280"/>
          </a:xfrm>
          <a:prstGeom prst="rect">
            <a:avLst/>
          </a:prstGeom>
          <a:solidFill>
            <a:srgbClr val="000000">
              <a:shade val="95000"/>
            </a:srgbClr>
          </a:solidFill>
          <a:ln w="12700" cap="sq">
            <a:solidFill>
              <a:schemeClr val="bg1"/>
            </a:solidFill>
            <a:miter lim="800000"/>
          </a:ln>
          <a:effectLst/>
        </p:spPr>
      </p:pic>
      <p:sp>
        <p:nvSpPr>
          <p:cNvPr id="8" name="TextBox 7">
            <a:extLst>
              <a:ext uri="{FF2B5EF4-FFF2-40B4-BE49-F238E27FC236}">
                <a16:creationId xmlns:a16="http://schemas.microsoft.com/office/drawing/2014/main" id="{FF636D10-6367-A197-53A7-3D65C9ABE856}"/>
              </a:ext>
            </a:extLst>
          </p:cNvPr>
          <p:cNvSpPr txBox="1"/>
          <p:nvPr/>
        </p:nvSpPr>
        <p:spPr>
          <a:xfrm>
            <a:off x="209550" y="105915"/>
            <a:ext cx="8591550" cy="830997"/>
          </a:xfrm>
          <a:prstGeom prst="rect">
            <a:avLst/>
          </a:prstGeom>
          <a:noFill/>
        </p:spPr>
        <p:txBody>
          <a:bodyPr wrap="square" rtlCol="0">
            <a:spAutoFit/>
          </a:bodyPr>
          <a:lstStyle/>
          <a:p>
            <a:r>
              <a:rPr lang="en-GB" sz="2400">
                <a:solidFill>
                  <a:schemeClr val="bg2"/>
                </a:solidFill>
                <a:latin typeface="Big Shoulders Display ExtraBold" panose="00000900000000000000" pitchFamily="50" charset="0"/>
              </a:rPr>
              <a:t>Royal Navy</a:t>
            </a:r>
          </a:p>
          <a:p>
            <a:r>
              <a:rPr lang="en-GB" sz="2400">
                <a:solidFill>
                  <a:schemeClr val="bg2"/>
                </a:solidFill>
                <a:latin typeface="Big Shoulders Display ExtraBold" panose="00000900000000000000" pitchFamily="50" charset="0"/>
              </a:rPr>
              <a:t>AI Adoption Roadmap</a:t>
            </a:r>
          </a:p>
        </p:txBody>
      </p:sp>
      <p:sp>
        <p:nvSpPr>
          <p:cNvPr id="9" name="Rectangle 8">
            <a:extLst>
              <a:ext uri="{FF2B5EF4-FFF2-40B4-BE49-F238E27FC236}">
                <a16:creationId xmlns:a16="http://schemas.microsoft.com/office/drawing/2014/main" id="{0E56A01D-5DCD-001F-8C1A-0A797736E261}"/>
              </a:ext>
            </a:extLst>
          </p:cNvPr>
          <p:cNvSpPr/>
          <p:nvPr/>
        </p:nvSpPr>
        <p:spPr>
          <a:xfrm>
            <a:off x="285751" y="936912"/>
            <a:ext cx="2266950" cy="45719"/>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extBox 1">
            <a:extLst>
              <a:ext uri="{FF2B5EF4-FFF2-40B4-BE49-F238E27FC236}">
                <a16:creationId xmlns:a16="http://schemas.microsoft.com/office/drawing/2014/main" id="{BD67BE69-8982-CE71-CD9A-BB00BF6CAA61}"/>
              </a:ext>
            </a:extLst>
          </p:cNvPr>
          <p:cNvSpPr txBox="1"/>
          <p:nvPr/>
        </p:nvSpPr>
        <p:spPr>
          <a:xfrm>
            <a:off x="3448050" y="2159262"/>
            <a:ext cx="5295900" cy="1200329"/>
          </a:xfrm>
          <a:prstGeom prst="rect">
            <a:avLst/>
          </a:prstGeom>
          <a:noFill/>
        </p:spPr>
        <p:txBody>
          <a:bodyPr wrap="square">
            <a:spAutoFit/>
          </a:bodyPr>
          <a:lstStyle/>
          <a:p>
            <a:pPr algn="ctr"/>
            <a:r>
              <a:rPr lang="en-GB" sz="7200" b="1">
                <a:solidFill>
                  <a:schemeClr val="bg2"/>
                </a:solidFill>
                <a:latin typeface="Barlow" panose="00000500000000000000" pitchFamily="50" charset="0"/>
              </a:rPr>
              <a:t>OBJECTIVES</a:t>
            </a:r>
          </a:p>
        </p:txBody>
      </p:sp>
      <p:pic>
        <p:nvPicPr>
          <p:cNvPr id="5" name="Picture 4">
            <a:extLst>
              <a:ext uri="{FF2B5EF4-FFF2-40B4-BE49-F238E27FC236}">
                <a16:creationId xmlns:a16="http://schemas.microsoft.com/office/drawing/2014/main" id="{495989C3-7B6F-F8D6-5158-F73AB75B687D}"/>
              </a:ext>
            </a:extLst>
          </p:cNvPr>
          <p:cNvPicPr>
            <a:picLocks noChangeAspect="1"/>
          </p:cNvPicPr>
          <p:nvPr/>
        </p:nvPicPr>
        <p:blipFill>
          <a:blip r:embed="rId4"/>
          <a:stretch>
            <a:fillRect/>
          </a:stretch>
        </p:blipFill>
        <p:spPr>
          <a:xfrm>
            <a:off x="2838450" y="1062806"/>
            <a:ext cx="5962650" cy="1252632"/>
          </a:xfrm>
          <a:prstGeom prst="rect">
            <a:avLst/>
          </a:prstGeom>
        </p:spPr>
      </p:pic>
      <p:sp>
        <p:nvSpPr>
          <p:cNvPr id="14" name="Rectangle: Diagonal Corners Snipped 13">
            <a:extLst>
              <a:ext uri="{FF2B5EF4-FFF2-40B4-BE49-F238E27FC236}">
                <a16:creationId xmlns:a16="http://schemas.microsoft.com/office/drawing/2014/main" id="{37DA33EF-1A50-F6D7-1EF5-1E667B04B01B}"/>
              </a:ext>
            </a:extLst>
          </p:cNvPr>
          <p:cNvSpPr/>
          <p:nvPr/>
        </p:nvSpPr>
        <p:spPr>
          <a:xfrm>
            <a:off x="323851" y="3552825"/>
            <a:ext cx="2457449" cy="2821306"/>
          </a:xfrm>
          <a:prstGeom prst="snip2DiagRect">
            <a:avLst/>
          </a:prstGeom>
          <a:solidFill>
            <a:srgbClr val="000000">
              <a:alpha val="40000"/>
            </a:srgbClr>
          </a:solid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a:latin typeface="Barlow" panose="00000500000000000000" pitchFamily="50" charset="0"/>
              </a:rPr>
              <a:t>Increase lethality and availability of the current force through the deployment of AI-enabled capabilities</a:t>
            </a:r>
          </a:p>
        </p:txBody>
      </p:sp>
      <p:sp>
        <p:nvSpPr>
          <p:cNvPr id="15" name="Rectangle: Diagonal Corners Snipped 14">
            <a:extLst>
              <a:ext uri="{FF2B5EF4-FFF2-40B4-BE49-F238E27FC236}">
                <a16:creationId xmlns:a16="http://schemas.microsoft.com/office/drawing/2014/main" id="{A9F1CCD7-C16A-7E16-DED2-EC22EF2AF5DE}"/>
              </a:ext>
            </a:extLst>
          </p:cNvPr>
          <p:cNvSpPr/>
          <p:nvPr/>
        </p:nvSpPr>
        <p:spPr>
          <a:xfrm>
            <a:off x="3314700" y="3552825"/>
            <a:ext cx="2457449" cy="2821306"/>
          </a:xfrm>
          <a:prstGeom prst="snip2DiagRect">
            <a:avLst/>
          </a:prstGeom>
          <a:solidFill>
            <a:srgbClr val="000000">
              <a:alpha val="40000"/>
            </a:srgbClr>
          </a:solid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a:latin typeface="Barlow" panose="00000500000000000000" pitchFamily="50" charset="0"/>
              </a:rPr>
              <a:t>Increase the efficiency and effectiveness of business operations through the deployment of AI-enabled capabilities</a:t>
            </a:r>
          </a:p>
        </p:txBody>
      </p:sp>
      <p:sp>
        <p:nvSpPr>
          <p:cNvPr id="16" name="Rectangle: Diagonal Corners Snipped 15">
            <a:extLst>
              <a:ext uri="{FF2B5EF4-FFF2-40B4-BE49-F238E27FC236}">
                <a16:creationId xmlns:a16="http://schemas.microsoft.com/office/drawing/2014/main" id="{D40A13BA-708E-82E7-29DB-9B5C4B480AB6}"/>
              </a:ext>
            </a:extLst>
          </p:cNvPr>
          <p:cNvSpPr/>
          <p:nvPr/>
        </p:nvSpPr>
        <p:spPr>
          <a:xfrm>
            <a:off x="6305549" y="3552825"/>
            <a:ext cx="2457449" cy="2821305"/>
          </a:xfrm>
          <a:prstGeom prst="snip2DiagRect">
            <a:avLst/>
          </a:prstGeom>
          <a:solidFill>
            <a:srgbClr val="000000">
              <a:alpha val="40000"/>
            </a:srgbClr>
          </a:solid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a:latin typeface="Barlow" panose="00000500000000000000" pitchFamily="50" charset="0"/>
              </a:rPr>
              <a:t>Amend and improve processes and infra so that new AI-enabled capabilities are continuously developed and deployed at scale and at pace</a:t>
            </a:r>
          </a:p>
        </p:txBody>
      </p:sp>
      <p:sp>
        <p:nvSpPr>
          <p:cNvPr id="17" name="Rectangle: Diagonal Corners Snipped 16">
            <a:extLst>
              <a:ext uri="{FF2B5EF4-FFF2-40B4-BE49-F238E27FC236}">
                <a16:creationId xmlns:a16="http://schemas.microsoft.com/office/drawing/2014/main" id="{7AAB1138-469D-7395-A25A-6B4D34473FDA}"/>
              </a:ext>
            </a:extLst>
          </p:cNvPr>
          <p:cNvSpPr/>
          <p:nvPr/>
        </p:nvSpPr>
        <p:spPr>
          <a:xfrm>
            <a:off x="9296398" y="3552825"/>
            <a:ext cx="2457449" cy="2821305"/>
          </a:xfrm>
          <a:prstGeom prst="snip2DiagRect">
            <a:avLst/>
          </a:prstGeom>
          <a:solidFill>
            <a:srgbClr val="000000">
              <a:alpha val="40000"/>
            </a:srgbClr>
          </a:solid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a:latin typeface="Barlow" panose="00000500000000000000" pitchFamily="50" charset="0"/>
              </a:rPr>
              <a:t>Conduct regular and credible demonstrations of AI-enabled capabilities</a:t>
            </a:r>
          </a:p>
        </p:txBody>
      </p:sp>
      <p:sp>
        <p:nvSpPr>
          <p:cNvPr id="18" name="TextBox 17">
            <a:extLst>
              <a:ext uri="{FF2B5EF4-FFF2-40B4-BE49-F238E27FC236}">
                <a16:creationId xmlns:a16="http://schemas.microsoft.com/office/drawing/2014/main" id="{8FE9DEAA-8A0B-0874-F195-6C81A5C4DAEF}"/>
              </a:ext>
            </a:extLst>
          </p:cNvPr>
          <p:cNvSpPr txBox="1"/>
          <p:nvPr/>
        </p:nvSpPr>
        <p:spPr>
          <a:xfrm>
            <a:off x="4192281" y="6463777"/>
            <a:ext cx="3807439" cy="338554"/>
          </a:xfrm>
          <a:prstGeom prst="rect">
            <a:avLst/>
          </a:prstGeom>
          <a:noFill/>
        </p:spPr>
        <p:txBody>
          <a:bodyPr wrap="square">
            <a:spAutoFit/>
          </a:bodyPr>
          <a:lstStyle/>
          <a:p>
            <a:pPr algn="ctr" defTabSz="457200"/>
            <a:r>
              <a:rPr lang="en-GB" sz="1600" b="1">
                <a:solidFill>
                  <a:prstClr val="white"/>
                </a:solidFill>
                <a:latin typeface="Barlow" panose="00000500000000000000" pitchFamily="50" charset="0"/>
                <a:cs typeface="Lao UI" panose="020B0502040204020203" pitchFamily="34" charset="0"/>
              </a:rPr>
              <a:t>OFFICIAL</a:t>
            </a:r>
          </a:p>
        </p:txBody>
      </p:sp>
      <p:sp>
        <p:nvSpPr>
          <p:cNvPr id="19" name="TextBox 18">
            <a:extLst>
              <a:ext uri="{FF2B5EF4-FFF2-40B4-BE49-F238E27FC236}">
                <a16:creationId xmlns:a16="http://schemas.microsoft.com/office/drawing/2014/main" id="{38EE8CA4-6F95-3D8D-9127-6BC271150613}"/>
              </a:ext>
            </a:extLst>
          </p:cNvPr>
          <p:cNvSpPr txBox="1"/>
          <p:nvPr/>
        </p:nvSpPr>
        <p:spPr>
          <a:xfrm>
            <a:off x="4192281" y="29715"/>
            <a:ext cx="3807439" cy="338554"/>
          </a:xfrm>
          <a:prstGeom prst="rect">
            <a:avLst/>
          </a:prstGeom>
          <a:noFill/>
        </p:spPr>
        <p:txBody>
          <a:bodyPr wrap="square">
            <a:spAutoFit/>
          </a:bodyPr>
          <a:lstStyle/>
          <a:p>
            <a:pPr algn="ctr" defTabSz="457200"/>
            <a:r>
              <a:rPr lang="en-GB" sz="1600" b="1">
                <a:solidFill>
                  <a:prstClr val="white"/>
                </a:solidFill>
                <a:latin typeface="Barlow" panose="00000500000000000000" pitchFamily="50" charset="0"/>
                <a:cs typeface="Lao UI" panose="020B0502040204020203" pitchFamily="34" charset="0"/>
              </a:rPr>
              <a:t>AUG 23</a:t>
            </a:r>
          </a:p>
        </p:txBody>
      </p:sp>
      <p:sp>
        <p:nvSpPr>
          <p:cNvPr id="20" name="Rectangle 19">
            <a:extLst>
              <a:ext uri="{FF2B5EF4-FFF2-40B4-BE49-F238E27FC236}">
                <a16:creationId xmlns:a16="http://schemas.microsoft.com/office/drawing/2014/main" id="{D754DF2C-D743-CC27-D543-CA9809FBF8C7}"/>
              </a:ext>
            </a:extLst>
          </p:cNvPr>
          <p:cNvSpPr/>
          <p:nvPr/>
        </p:nvSpPr>
        <p:spPr>
          <a:xfrm>
            <a:off x="5819775" y="2000925"/>
            <a:ext cx="47625" cy="314514"/>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 name="Oval 2">
            <a:extLst>
              <a:ext uri="{FF2B5EF4-FFF2-40B4-BE49-F238E27FC236}">
                <a16:creationId xmlns:a16="http://schemas.microsoft.com/office/drawing/2014/main" id="{02BEAA0C-6121-9ECF-2867-D0059B34CCEF}"/>
              </a:ext>
            </a:extLst>
          </p:cNvPr>
          <p:cNvSpPr/>
          <p:nvPr/>
        </p:nvSpPr>
        <p:spPr>
          <a:xfrm>
            <a:off x="148590" y="3301093"/>
            <a:ext cx="742950" cy="742950"/>
          </a:xfrm>
          <a:prstGeom prst="ellipse">
            <a:avLst/>
          </a:prstGeom>
          <a:solidFill>
            <a:srgbClr val="000000">
              <a:alpha val="80000"/>
            </a:srgbClr>
          </a:solid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b="1">
              <a:solidFill>
                <a:schemeClr val="bg1"/>
              </a:solidFill>
              <a:latin typeface="Barlow" panose="00000500000000000000" pitchFamily="50" charset="0"/>
            </a:endParaRPr>
          </a:p>
        </p:txBody>
      </p:sp>
      <p:sp>
        <p:nvSpPr>
          <p:cNvPr id="10" name="Oval 9">
            <a:extLst>
              <a:ext uri="{FF2B5EF4-FFF2-40B4-BE49-F238E27FC236}">
                <a16:creationId xmlns:a16="http://schemas.microsoft.com/office/drawing/2014/main" id="{3451DA6E-1DDD-55EF-0D67-D0AAC7F69F5C}"/>
              </a:ext>
            </a:extLst>
          </p:cNvPr>
          <p:cNvSpPr/>
          <p:nvPr/>
        </p:nvSpPr>
        <p:spPr>
          <a:xfrm>
            <a:off x="3105151" y="3301093"/>
            <a:ext cx="742950" cy="742950"/>
          </a:xfrm>
          <a:prstGeom prst="ellipse">
            <a:avLst/>
          </a:prstGeom>
          <a:solidFill>
            <a:srgbClr val="000000">
              <a:alpha val="80000"/>
            </a:srgbClr>
          </a:solid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b="1">
              <a:solidFill>
                <a:schemeClr val="bg1"/>
              </a:solidFill>
              <a:latin typeface="Barlow" panose="00000500000000000000" pitchFamily="50" charset="0"/>
            </a:endParaRPr>
          </a:p>
        </p:txBody>
      </p:sp>
      <p:sp>
        <p:nvSpPr>
          <p:cNvPr id="11" name="Oval 10">
            <a:extLst>
              <a:ext uri="{FF2B5EF4-FFF2-40B4-BE49-F238E27FC236}">
                <a16:creationId xmlns:a16="http://schemas.microsoft.com/office/drawing/2014/main" id="{40D38323-9300-7510-7A7A-8D53E6CA6891}"/>
              </a:ext>
            </a:extLst>
          </p:cNvPr>
          <p:cNvSpPr/>
          <p:nvPr/>
        </p:nvSpPr>
        <p:spPr>
          <a:xfrm>
            <a:off x="6095998" y="3301093"/>
            <a:ext cx="742950" cy="742950"/>
          </a:xfrm>
          <a:prstGeom prst="ellipse">
            <a:avLst/>
          </a:prstGeom>
          <a:solidFill>
            <a:srgbClr val="000000">
              <a:alpha val="80000"/>
            </a:srgbClr>
          </a:solid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b="1">
              <a:solidFill>
                <a:schemeClr val="bg1"/>
              </a:solidFill>
              <a:latin typeface="Barlow" panose="00000500000000000000" pitchFamily="50" charset="0"/>
            </a:endParaRPr>
          </a:p>
        </p:txBody>
      </p:sp>
      <p:sp>
        <p:nvSpPr>
          <p:cNvPr id="12" name="Oval 11">
            <a:extLst>
              <a:ext uri="{FF2B5EF4-FFF2-40B4-BE49-F238E27FC236}">
                <a16:creationId xmlns:a16="http://schemas.microsoft.com/office/drawing/2014/main" id="{54070711-74D6-7910-058D-79D662CAFD45}"/>
              </a:ext>
            </a:extLst>
          </p:cNvPr>
          <p:cNvSpPr/>
          <p:nvPr/>
        </p:nvSpPr>
        <p:spPr>
          <a:xfrm>
            <a:off x="9087936" y="3301093"/>
            <a:ext cx="742950" cy="742950"/>
          </a:xfrm>
          <a:prstGeom prst="ellipse">
            <a:avLst/>
          </a:prstGeom>
          <a:solidFill>
            <a:srgbClr val="000000">
              <a:alpha val="80000"/>
            </a:srgbClr>
          </a:solid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600" b="1">
              <a:solidFill>
                <a:schemeClr val="bg1"/>
              </a:solidFill>
              <a:latin typeface="Barlow" panose="00000500000000000000" pitchFamily="50" charset="0"/>
            </a:endParaRPr>
          </a:p>
        </p:txBody>
      </p:sp>
      <p:pic>
        <p:nvPicPr>
          <p:cNvPr id="13" name="Picture 48" descr="Team Innovation Icons - Download Free Vector Icons | Noun Project">
            <a:extLst>
              <a:ext uri="{FF2B5EF4-FFF2-40B4-BE49-F238E27FC236}">
                <a16:creationId xmlns:a16="http://schemas.microsoft.com/office/drawing/2014/main" id="{2416A496-FB24-87C6-3FCC-0794C97C7A4D}"/>
              </a:ext>
            </a:extLst>
          </p:cNvPr>
          <p:cNvPicPr>
            <a:picLocks noChangeAspect="1" noChangeArrowheads="1"/>
          </p:cNvPicPr>
          <p:nvPr/>
        </p:nvPicPr>
        <p:blipFill>
          <a:blip r:embed="rId5">
            <a:biLevel thresh="25000"/>
            <a:extLst>
              <a:ext uri="{BEBA8EAE-BF5A-486C-A8C5-ECC9F3942E4B}">
                <a14:imgProps xmlns:a14="http://schemas.microsoft.com/office/drawing/2010/main">
                  <a14:imgLayer r:embed="rId6">
                    <a14:imgEffect>
                      <a14:brightnessContrast contrast="-100000"/>
                    </a14:imgEffect>
                  </a14:imgLayer>
                </a14:imgProps>
              </a:ext>
              <a:ext uri="{28A0092B-C50C-407E-A947-70E740481C1C}">
                <a14:useLocalDpi xmlns:a14="http://schemas.microsoft.com/office/drawing/2010/main" val="0"/>
              </a:ext>
            </a:extLst>
          </a:blip>
          <a:srcRect/>
          <a:stretch>
            <a:fillRect/>
          </a:stretch>
        </p:blipFill>
        <p:spPr bwMode="auto">
          <a:xfrm>
            <a:off x="9185898" y="3385860"/>
            <a:ext cx="555998" cy="555998"/>
          </a:xfrm>
          <a:prstGeom prst="rect">
            <a:avLst/>
          </a:prstGeom>
          <a:noFill/>
          <a:extLst>
            <a:ext uri="{909E8E84-426E-40DD-AFC4-6F175D3DCCD1}">
              <a14:hiddenFill xmlns:a14="http://schemas.microsoft.com/office/drawing/2010/main">
                <a:solidFill>
                  <a:srgbClr val="FFFFFF"/>
                </a:solidFill>
              </a14:hiddenFill>
            </a:ext>
          </a:extLst>
        </p:spPr>
      </p:pic>
      <p:pic>
        <p:nvPicPr>
          <p:cNvPr id="21" name="Picture 22" descr="Transformation Icon #90056 - Free Icons Library">
            <a:extLst>
              <a:ext uri="{FF2B5EF4-FFF2-40B4-BE49-F238E27FC236}">
                <a16:creationId xmlns:a16="http://schemas.microsoft.com/office/drawing/2014/main" id="{142F9FFB-5782-644C-C305-AE74AD0210F2}"/>
              </a:ext>
            </a:extLst>
          </p:cNvPr>
          <p:cNvPicPr>
            <a:picLocks noChangeAspect="1" noChangeArrowheads="1"/>
          </p:cNvPicPr>
          <p:nvPr/>
        </p:nvPicPr>
        <p:blipFill>
          <a:blip r:embed="rId7">
            <a:biLevel thresh="25000"/>
            <a:extLst>
              <a:ext uri="{BEBA8EAE-BF5A-486C-A8C5-ECC9F3942E4B}">
                <a14:imgProps xmlns:a14="http://schemas.microsoft.com/office/drawing/2010/main">
                  <a14:imgLayer r:embed="rId8">
                    <a14:imgEffect>
                      <a14:brightnessContrast bright="100000" contrast="-100000"/>
                    </a14:imgEffect>
                  </a14:imgLayer>
                </a14:imgProps>
              </a:ext>
              <a:ext uri="{28A0092B-C50C-407E-A947-70E740481C1C}">
                <a14:useLocalDpi xmlns:a14="http://schemas.microsoft.com/office/drawing/2010/main" val="0"/>
              </a:ext>
            </a:extLst>
          </a:blip>
          <a:srcRect/>
          <a:stretch>
            <a:fillRect/>
          </a:stretch>
        </p:blipFill>
        <p:spPr bwMode="auto">
          <a:xfrm>
            <a:off x="6054635" y="3374580"/>
            <a:ext cx="784313" cy="522875"/>
          </a:xfrm>
          <a:prstGeom prst="rect">
            <a:avLst/>
          </a:prstGeom>
          <a:noFill/>
          <a:extLst>
            <a:ext uri="{909E8E84-426E-40DD-AFC4-6F175D3DCCD1}">
              <a14:hiddenFill xmlns:a14="http://schemas.microsoft.com/office/drawing/2010/main">
                <a:solidFill>
                  <a:srgbClr val="FFFFFF"/>
                </a:solidFill>
              </a14:hiddenFill>
            </a:ext>
          </a:extLst>
        </p:spPr>
      </p:pic>
      <p:pic>
        <p:nvPicPr>
          <p:cNvPr id="22" name="Picture 38" descr="Data Collection Icons - Download Free Vector Icons | Noun Project">
            <a:extLst>
              <a:ext uri="{FF2B5EF4-FFF2-40B4-BE49-F238E27FC236}">
                <a16:creationId xmlns:a16="http://schemas.microsoft.com/office/drawing/2014/main" id="{4CE0A05C-3CD9-A7F4-6557-92C683330806}"/>
              </a:ext>
            </a:extLst>
          </p:cNvPr>
          <p:cNvPicPr>
            <a:picLocks noChangeAspect="1" noChangeArrowheads="1"/>
          </p:cNvPicPr>
          <p:nvPr/>
        </p:nvPicPr>
        <p:blipFill>
          <a:blip r:embed="rId9">
            <a:biLevel thresh="25000"/>
            <a:extLst>
              <a:ext uri="{BEBA8EAE-BF5A-486C-A8C5-ECC9F3942E4B}">
                <a14:imgProps xmlns:a14="http://schemas.microsoft.com/office/drawing/2010/main">
                  <a14:imgLayer r:embed="rId10">
                    <a14:imgEffect>
                      <a14:brightnessContrast bright="100000" contrast="-100000"/>
                    </a14:imgEffect>
                  </a14:imgLayer>
                </a14:imgProps>
              </a:ext>
              <a:ext uri="{28A0092B-C50C-407E-A947-70E740481C1C}">
                <a14:useLocalDpi xmlns:a14="http://schemas.microsoft.com/office/drawing/2010/main" val="0"/>
              </a:ext>
            </a:extLst>
          </a:blip>
          <a:srcRect/>
          <a:stretch>
            <a:fillRect/>
          </a:stretch>
        </p:blipFill>
        <p:spPr bwMode="auto">
          <a:xfrm>
            <a:off x="3178087" y="3368442"/>
            <a:ext cx="609599" cy="609599"/>
          </a:xfrm>
          <a:prstGeom prst="rect">
            <a:avLst/>
          </a:prstGeom>
          <a:noFill/>
          <a:extLst>
            <a:ext uri="{909E8E84-426E-40DD-AFC4-6F175D3DCCD1}">
              <a14:hiddenFill xmlns:a14="http://schemas.microsoft.com/office/drawing/2010/main">
                <a:solidFill>
                  <a:srgbClr val="FFFFFF"/>
                </a:solidFill>
              </a14:hiddenFill>
            </a:ext>
          </a:extLst>
        </p:spPr>
      </p:pic>
      <p:pic>
        <p:nvPicPr>
          <p:cNvPr id="23" name="Picture 22" descr="Image result for sea mine icon">
            <a:extLst>
              <a:ext uri="{FF2B5EF4-FFF2-40B4-BE49-F238E27FC236}">
                <a16:creationId xmlns:a16="http://schemas.microsoft.com/office/drawing/2014/main" id="{200AB700-037C-9F35-7D3C-B350D71E145C}"/>
              </a:ext>
            </a:extLst>
          </p:cNvPr>
          <p:cNvPicPr>
            <a:picLocks noChangeAspect="1" noChangeArrowheads="1"/>
          </p:cNvPicPr>
          <p:nvPr/>
        </p:nvPicPr>
        <p:blipFill>
          <a:blip r:embed="rId11">
            <a:extLst>
              <a:ext uri="{BEBA8EAE-BF5A-486C-A8C5-ECC9F3942E4B}">
                <a14:imgProps xmlns:a14="http://schemas.microsoft.com/office/drawing/2010/main">
                  <a14:imgLayer r:embed="rId12">
                    <a14:imgEffect>
                      <a14:brightnessContrast bright="100000" contrast="100000"/>
                    </a14:imgEffect>
                  </a14:imgLayer>
                </a14:imgProps>
              </a:ext>
              <a:ext uri="{28A0092B-C50C-407E-A947-70E740481C1C}">
                <a14:useLocalDpi xmlns:a14="http://schemas.microsoft.com/office/drawing/2010/main" val="0"/>
              </a:ext>
            </a:extLst>
          </a:blip>
          <a:srcRect/>
          <a:stretch>
            <a:fillRect/>
          </a:stretch>
        </p:blipFill>
        <p:spPr bwMode="auto">
          <a:xfrm>
            <a:off x="323850" y="3414575"/>
            <a:ext cx="367937" cy="367937"/>
          </a:xfrm>
          <a:prstGeom prst="rect">
            <a:avLst/>
          </a:prstGeom>
          <a:noFill/>
          <a:extLst>
            <a:ext uri="{909E8E84-426E-40DD-AFC4-6F175D3DCCD1}">
              <a14:hiddenFill xmlns:a14="http://schemas.microsoft.com/office/drawing/2010/main">
                <a:solidFill>
                  <a:srgbClr val="FFFFFF"/>
                </a:solidFill>
              </a14:hiddenFill>
            </a:ext>
          </a:extLst>
        </p:spPr>
      </p:pic>
      <p:cxnSp>
        <p:nvCxnSpPr>
          <p:cNvPr id="25" name="Straight Connector 24">
            <a:extLst>
              <a:ext uri="{FF2B5EF4-FFF2-40B4-BE49-F238E27FC236}">
                <a16:creationId xmlns:a16="http://schemas.microsoft.com/office/drawing/2014/main" id="{915A6C68-76B9-9A25-6A1E-91B31DD02C7B}"/>
              </a:ext>
            </a:extLst>
          </p:cNvPr>
          <p:cNvCxnSpPr/>
          <p:nvPr/>
        </p:nvCxnSpPr>
        <p:spPr>
          <a:xfrm>
            <a:off x="507818" y="3513235"/>
            <a:ext cx="0" cy="428623"/>
          </a:xfrm>
          <a:prstGeom prst="line">
            <a:avLst/>
          </a:prstGeom>
          <a:ln w="28575">
            <a:solidFill>
              <a:schemeClr val="bg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57472981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384B362-BBD2-E991-2F41-2FC51ECE588E}"/>
              </a:ext>
            </a:extLst>
          </p:cNvPr>
          <p:cNvSpPr/>
          <p:nvPr/>
        </p:nvSpPr>
        <p:spPr>
          <a:xfrm>
            <a:off x="0" y="0"/>
            <a:ext cx="12192000" cy="6858000"/>
          </a:xfrm>
          <a:prstGeom prst="rect">
            <a:avLst/>
          </a:prstGeom>
          <a:solidFill>
            <a:srgbClr val="40404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6" name="Picture 5">
            <a:extLst>
              <a:ext uri="{FF2B5EF4-FFF2-40B4-BE49-F238E27FC236}">
                <a16:creationId xmlns:a16="http://schemas.microsoft.com/office/drawing/2014/main" id="{2839D37F-32BE-45AC-09B8-03383C05F599}"/>
              </a:ext>
            </a:extLst>
          </p:cNvPr>
          <p:cNvPicPr>
            <a:picLocks noChangeAspect="1"/>
          </p:cNvPicPr>
          <p:nvPr/>
        </p:nvPicPr>
        <p:blipFill rotWithShape="1">
          <a:blip r:embed="rId2">
            <a:lum bright="70000" contrast="-70000"/>
            <a:alphaModFix amt="10000"/>
          </a:blip>
          <a:srcRect l="1159" t="34504" r="1801" b="28812"/>
          <a:stretch/>
        </p:blipFill>
        <p:spPr>
          <a:xfrm>
            <a:off x="-2" y="0"/>
            <a:ext cx="12192001" cy="6858000"/>
          </a:xfrm>
          <a:prstGeom prst="rect">
            <a:avLst/>
          </a:prstGeom>
        </p:spPr>
      </p:pic>
      <p:pic>
        <p:nvPicPr>
          <p:cNvPr id="7" name="Picture 2" descr="Image result for ROYAL NAVY LOGO">
            <a:extLst>
              <a:ext uri="{FF2B5EF4-FFF2-40B4-BE49-F238E27FC236}">
                <a16:creationId xmlns:a16="http://schemas.microsoft.com/office/drawing/2014/main" id="{B5B66E3B-4E6A-1FC2-9020-127D1E26E58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575228" y="105915"/>
            <a:ext cx="522929" cy="632280"/>
          </a:xfrm>
          <a:prstGeom prst="rect">
            <a:avLst/>
          </a:prstGeom>
          <a:solidFill>
            <a:srgbClr val="000000">
              <a:shade val="95000"/>
            </a:srgbClr>
          </a:solidFill>
          <a:ln w="12700" cap="sq">
            <a:solidFill>
              <a:schemeClr val="bg1"/>
            </a:solidFill>
            <a:miter lim="800000"/>
          </a:ln>
          <a:effectLst/>
        </p:spPr>
      </p:pic>
      <p:sp>
        <p:nvSpPr>
          <p:cNvPr id="8" name="TextBox 7">
            <a:extLst>
              <a:ext uri="{FF2B5EF4-FFF2-40B4-BE49-F238E27FC236}">
                <a16:creationId xmlns:a16="http://schemas.microsoft.com/office/drawing/2014/main" id="{FF636D10-6367-A197-53A7-3D65C9ABE856}"/>
              </a:ext>
            </a:extLst>
          </p:cNvPr>
          <p:cNvSpPr txBox="1"/>
          <p:nvPr/>
        </p:nvSpPr>
        <p:spPr>
          <a:xfrm>
            <a:off x="209550" y="105915"/>
            <a:ext cx="8591550" cy="830997"/>
          </a:xfrm>
          <a:prstGeom prst="rect">
            <a:avLst/>
          </a:prstGeom>
          <a:noFill/>
        </p:spPr>
        <p:txBody>
          <a:bodyPr wrap="square" rtlCol="0">
            <a:spAutoFit/>
          </a:bodyPr>
          <a:lstStyle/>
          <a:p>
            <a:r>
              <a:rPr lang="en-GB" sz="2400">
                <a:solidFill>
                  <a:schemeClr val="bg2"/>
                </a:solidFill>
                <a:latin typeface="Big Shoulders Display ExtraBold" panose="00000900000000000000" pitchFamily="50" charset="0"/>
              </a:rPr>
              <a:t>Royal Navy</a:t>
            </a:r>
          </a:p>
          <a:p>
            <a:r>
              <a:rPr lang="en-GB" sz="2400">
                <a:solidFill>
                  <a:schemeClr val="bg2"/>
                </a:solidFill>
                <a:latin typeface="Big Shoulders Display ExtraBold" panose="00000900000000000000" pitchFamily="50" charset="0"/>
              </a:rPr>
              <a:t>AI Adoption Roadmap</a:t>
            </a:r>
          </a:p>
        </p:txBody>
      </p:sp>
      <p:sp>
        <p:nvSpPr>
          <p:cNvPr id="9" name="Rectangle 8">
            <a:extLst>
              <a:ext uri="{FF2B5EF4-FFF2-40B4-BE49-F238E27FC236}">
                <a16:creationId xmlns:a16="http://schemas.microsoft.com/office/drawing/2014/main" id="{0E56A01D-5DCD-001F-8C1A-0A797736E261}"/>
              </a:ext>
            </a:extLst>
          </p:cNvPr>
          <p:cNvSpPr/>
          <p:nvPr/>
        </p:nvSpPr>
        <p:spPr>
          <a:xfrm>
            <a:off x="285751" y="936912"/>
            <a:ext cx="2266950" cy="45719"/>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TextBox 9">
            <a:extLst>
              <a:ext uri="{FF2B5EF4-FFF2-40B4-BE49-F238E27FC236}">
                <a16:creationId xmlns:a16="http://schemas.microsoft.com/office/drawing/2014/main" id="{853931CA-134F-E932-238C-6611B1B8C113}"/>
              </a:ext>
            </a:extLst>
          </p:cNvPr>
          <p:cNvSpPr txBox="1"/>
          <p:nvPr/>
        </p:nvSpPr>
        <p:spPr>
          <a:xfrm>
            <a:off x="269680" y="1288537"/>
            <a:ext cx="7356238" cy="1569660"/>
          </a:xfrm>
          <a:prstGeom prst="rect">
            <a:avLst/>
          </a:prstGeom>
          <a:noFill/>
        </p:spPr>
        <p:txBody>
          <a:bodyPr wrap="square">
            <a:spAutoFit/>
          </a:bodyPr>
          <a:lstStyle/>
          <a:p>
            <a:r>
              <a:rPr lang="en-GB" sz="1600" dirty="0">
                <a:solidFill>
                  <a:schemeClr val="bg1"/>
                </a:solidFill>
                <a:latin typeface="Barlow" panose="00000500000000000000" pitchFamily="50" charset="0"/>
              </a:rPr>
              <a:t>The RN Adoption Roadmap identifies the priority activity to be pursued in the immediate term focusing on making specific capability gains and requisite enabling activity. The Roadmap also recommends how this activity can be cohered and accelerated, requiring a RN-wide effort, supported by a Navy AI Cell (NAIC).</a:t>
            </a:r>
          </a:p>
          <a:p>
            <a:pPr algn="ctr"/>
            <a:endParaRPr lang="en-GB" sz="1600" dirty="0">
              <a:solidFill>
                <a:schemeClr val="bg1"/>
              </a:solidFill>
              <a:latin typeface="Barlow" panose="00000500000000000000" pitchFamily="50" charset="0"/>
            </a:endParaRPr>
          </a:p>
          <a:p>
            <a:pPr algn="ctr"/>
            <a:r>
              <a:rPr lang="en-GB" sz="1600" dirty="0">
                <a:solidFill>
                  <a:schemeClr val="bg1"/>
                </a:solidFill>
                <a:latin typeface="Barlow" panose="00000500000000000000" pitchFamily="50" charset="0"/>
              </a:rPr>
              <a:t>This activity can be summarised as:</a:t>
            </a:r>
          </a:p>
        </p:txBody>
      </p:sp>
      <p:sp>
        <p:nvSpPr>
          <p:cNvPr id="11" name="Rectangle: Diagonal Corners Snipped 10">
            <a:extLst>
              <a:ext uri="{FF2B5EF4-FFF2-40B4-BE49-F238E27FC236}">
                <a16:creationId xmlns:a16="http://schemas.microsoft.com/office/drawing/2014/main" id="{AA99B4CE-D32F-D408-038A-3FF3E8859785}"/>
              </a:ext>
            </a:extLst>
          </p:cNvPr>
          <p:cNvSpPr/>
          <p:nvPr/>
        </p:nvSpPr>
        <p:spPr>
          <a:xfrm>
            <a:off x="485776" y="2981181"/>
            <a:ext cx="7553323" cy="815991"/>
          </a:xfrm>
          <a:prstGeom prst="snip2DiagRect">
            <a:avLst/>
          </a:prstGeom>
          <a:solidFill>
            <a:srgbClr val="000000">
              <a:alpha val="40000"/>
            </a:srgbClr>
          </a:solid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Barlow" panose="00000500000000000000" pitchFamily="50" charset="0"/>
            </a:endParaRPr>
          </a:p>
        </p:txBody>
      </p:sp>
      <p:sp>
        <p:nvSpPr>
          <p:cNvPr id="12" name="Oval 11">
            <a:extLst>
              <a:ext uri="{FF2B5EF4-FFF2-40B4-BE49-F238E27FC236}">
                <a16:creationId xmlns:a16="http://schemas.microsoft.com/office/drawing/2014/main" id="{B014AC1A-EE25-45D2-173F-7596C89D23E9}"/>
              </a:ext>
            </a:extLst>
          </p:cNvPr>
          <p:cNvSpPr/>
          <p:nvPr/>
        </p:nvSpPr>
        <p:spPr>
          <a:xfrm>
            <a:off x="209550" y="2698552"/>
            <a:ext cx="742950" cy="742950"/>
          </a:xfrm>
          <a:prstGeom prst="ellipse">
            <a:avLst/>
          </a:prstGeom>
          <a:solidFill>
            <a:srgbClr val="000000">
              <a:alpha val="80000"/>
            </a:srgbClr>
          </a:solid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b="1">
              <a:solidFill>
                <a:schemeClr val="bg1"/>
              </a:solidFill>
              <a:latin typeface="Barlow" panose="00000500000000000000" pitchFamily="50" charset="0"/>
            </a:endParaRPr>
          </a:p>
        </p:txBody>
      </p:sp>
      <p:sp>
        <p:nvSpPr>
          <p:cNvPr id="13" name="TextBox 12">
            <a:extLst>
              <a:ext uri="{FF2B5EF4-FFF2-40B4-BE49-F238E27FC236}">
                <a16:creationId xmlns:a16="http://schemas.microsoft.com/office/drawing/2014/main" id="{B046F147-432D-3330-3C4E-A57C7B64E1DB}"/>
              </a:ext>
            </a:extLst>
          </p:cNvPr>
          <p:cNvSpPr txBox="1"/>
          <p:nvPr/>
        </p:nvSpPr>
        <p:spPr>
          <a:xfrm>
            <a:off x="781049" y="3049509"/>
            <a:ext cx="2466975" cy="646331"/>
          </a:xfrm>
          <a:prstGeom prst="rect">
            <a:avLst/>
          </a:prstGeom>
          <a:noFill/>
        </p:spPr>
        <p:txBody>
          <a:bodyPr wrap="square">
            <a:spAutoFit/>
          </a:bodyPr>
          <a:lstStyle/>
          <a:p>
            <a:pPr algn="ctr"/>
            <a:r>
              <a:rPr lang="en-GB" b="1">
                <a:solidFill>
                  <a:schemeClr val="bg1"/>
                </a:solidFill>
                <a:latin typeface="Barlow" panose="00000500000000000000" pitchFamily="50" charset="0"/>
              </a:rPr>
              <a:t> Priority capability gains through AI</a:t>
            </a:r>
          </a:p>
        </p:txBody>
      </p:sp>
      <p:sp>
        <p:nvSpPr>
          <p:cNvPr id="18" name="TextBox 17">
            <a:extLst>
              <a:ext uri="{FF2B5EF4-FFF2-40B4-BE49-F238E27FC236}">
                <a16:creationId xmlns:a16="http://schemas.microsoft.com/office/drawing/2014/main" id="{8C30BB9B-516A-2D76-4C84-0B2E27C40E90}"/>
              </a:ext>
            </a:extLst>
          </p:cNvPr>
          <p:cNvSpPr txBox="1"/>
          <p:nvPr/>
        </p:nvSpPr>
        <p:spPr>
          <a:xfrm>
            <a:off x="2962273" y="3146461"/>
            <a:ext cx="2028826" cy="523220"/>
          </a:xfrm>
          <a:prstGeom prst="rect">
            <a:avLst/>
          </a:prstGeom>
          <a:noFill/>
        </p:spPr>
        <p:txBody>
          <a:bodyPr wrap="square">
            <a:spAutoFit/>
          </a:bodyPr>
          <a:lstStyle/>
          <a:p>
            <a:pPr algn="ctr"/>
            <a:r>
              <a:rPr lang="en-GB" sz="1400">
                <a:solidFill>
                  <a:schemeClr val="bg1"/>
                </a:solidFill>
                <a:latin typeface="Barlow" panose="00000500000000000000" pitchFamily="50" charset="0"/>
              </a:rPr>
              <a:t> Set priority capability areas</a:t>
            </a:r>
          </a:p>
        </p:txBody>
      </p:sp>
      <p:sp>
        <p:nvSpPr>
          <p:cNvPr id="19" name="TextBox 18">
            <a:extLst>
              <a:ext uri="{FF2B5EF4-FFF2-40B4-BE49-F238E27FC236}">
                <a16:creationId xmlns:a16="http://schemas.microsoft.com/office/drawing/2014/main" id="{5D92D845-2136-63EE-6934-6A549704CB70}"/>
              </a:ext>
            </a:extLst>
          </p:cNvPr>
          <p:cNvSpPr txBox="1"/>
          <p:nvPr/>
        </p:nvSpPr>
        <p:spPr>
          <a:xfrm>
            <a:off x="4863696" y="3136753"/>
            <a:ext cx="2327677" cy="523220"/>
          </a:xfrm>
          <a:prstGeom prst="rect">
            <a:avLst/>
          </a:prstGeom>
          <a:noFill/>
        </p:spPr>
        <p:txBody>
          <a:bodyPr wrap="square">
            <a:spAutoFit/>
          </a:bodyPr>
          <a:lstStyle/>
          <a:p>
            <a:pPr algn="ctr"/>
            <a:r>
              <a:rPr lang="en-GB" sz="1400">
                <a:solidFill>
                  <a:schemeClr val="bg1"/>
                </a:solidFill>
                <a:latin typeface="Barlow" panose="00000500000000000000" pitchFamily="50" charset="0"/>
              </a:rPr>
              <a:t>Drive a small number of pathfinder projects to core</a:t>
            </a:r>
          </a:p>
        </p:txBody>
      </p:sp>
      <p:sp>
        <p:nvSpPr>
          <p:cNvPr id="21" name="Rectangle: Diagonal Corners Snipped 20">
            <a:extLst>
              <a:ext uri="{FF2B5EF4-FFF2-40B4-BE49-F238E27FC236}">
                <a16:creationId xmlns:a16="http://schemas.microsoft.com/office/drawing/2014/main" id="{45C5227A-8BB2-8E78-C979-9D681DFE9624}"/>
              </a:ext>
            </a:extLst>
          </p:cNvPr>
          <p:cNvSpPr/>
          <p:nvPr/>
        </p:nvSpPr>
        <p:spPr>
          <a:xfrm>
            <a:off x="485776" y="4289106"/>
            <a:ext cx="9517769" cy="815991"/>
          </a:xfrm>
          <a:prstGeom prst="snip2DiagRect">
            <a:avLst/>
          </a:prstGeom>
          <a:solidFill>
            <a:srgbClr val="000000">
              <a:alpha val="40000"/>
            </a:srgbClr>
          </a:solid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Barlow" panose="00000500000000000000" pitchFamily="50" charset="0"/>
            </a:endParaRPr>
          </a:p>
        </p:txBody>
      </p:sp>
      <p:sp>
        <p:nvSpPr>
          <p:cNvPr id="22" name="Oval 21">
            <a:extLst>
              <a:ext uri="{FF2B5EF4-FFF2-40B4-BE49-F238E27FC236}">
                <a16:creationId xmlns:a16="http://schemas.microsoft.com/office/drawing/2014/main" id="{5C8FA707-6048-5A21-8F4F-77F31BF2B365}"/>
              </a:ext>
            </a:extLst>
          </p:cNvPr>
          <p:cNvSpPr/>
          <p:nvPr/>
        </p:nvSpPr>
        <p:spPr>
          <a:xfrm>
            <a:off x="209550" y="4006477"/>
            <a:ext cx="742950" cy="742950"/>
          </a:xfrm>
          <a:prstGeom prst="ellipse">
            <a:avLst/>
          </a:prstGeom>
          <a:solidFill>
            <a:srgbClr val="000000">
              <a:alpha val="80000"/>
            </a:srgbClr>
          </a:solid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b="1">
              <a:solidFill>
                <a:schemeClr val="bg1"/>
              </a:solidFill>
              <a:latin typeface="Barlow" panose="00000500000000000000" pitchFamily="50" charset="0"/>
            </a:endParaRPr>
          </a:p>
        </p:txBody>
      </p:sp>
      <p:sp>
        <p:nvSpPr>
          <p:cNvPr id="23" name="TextBox 22">
            <a:extLst>
              <a:ext uri="{FF2B5EF4-FFF2-40B4-BE49-F238E27FC236}">
                <a16:creationId xmlns:a16="http://schemas.microsoft.com/office/drawing/2014/main" id="{4791B669-4D6C-4C4A-7A47-A393463963A7}"/>
              </a:ext>
            </a:extLst>
          </p:cNvPr>
          <p:cNvSpPr txBox="1"/>
          <p:nvPr/>
        </p:nvSpPr>
        <p:spPr>
          <a:xfrm>
            <a:off x="952499" y="4501608"/>
            <a:ext cx="2028826" cy="369332"/>
          </a:xfrm>
          <a:prstGeom prst="rect">
            <a:avLst/>
          </a:prstGeom>
          <a:noFill/>
        </p:spPr>
        <p:txBody>
          <a:bodyPr wrap="square">
            <a:spAutoFit/>
          </a:bodyPr>
          <a:lstStyle/>
          <a:p>
            <a:pPr algn="ctr"/>
            <a:r>
              <a:rPr lang="en-GB" b="1">
                <a:solidFill>
                  <a:schemeClr val="bg1"/>
                </a:solidFill>
                <a:latin typeface="Barlow" panose="00000500000000000000" pitchFamily="50" charset="0"/>
              </a:rPr>
              <a:t>Enabling Activity</a:t>
            </a:r>
          </a:p>
        </p:txBody>
      </p:sp>
      <p:sp>
        <p:nvSpPr>
          <p:cNvPr id="24" name="TextBox 23">
            <a:extLst>
              <a:ext uri="{FF2B5EF4-FFF2-40B4-BE49-F238E27FC236}">
                <a16:creationId xmlns:a16="http://schemas.microsoft.com/office/drawing/2014/main" id="{B95129F1-DF96-6499-846B-FC1A0A6D7BCA}"/>
              </a:ext>
            </a:extLst>
          </p:cNvPr>
          <p:cNvSpPr txBox="1"/>
          <p:nvPr/>
        </p:nvSpPr>
        <p:spPr>
          <a:xfrm>
            <a:off x="2937257" y="4549284"/>
            <a:ext cx="2350303" cy="307777"/>
          </a:xfrm>
          <a:prstGeom prst="rect">
            <a:avLst/>
          </a:prstGeom>
          <a:noFill/>
        </p:spPr>
        <p:txBody>
          <a:bodyPr wrap="square">
            <a:spAutoFit/>
          </a:bodyPr>
          <a:lstStyle/>
          <a:p>
            <a:pPr algn="ctr"/>
            <a:r>
              <a:rPr lang="en-GB" sz="1400">
                <a:solidFill>
                  <a:schemeClr val="bg1"/>
                </a:solidFill>
                <a:latin typeface="Barlow" panose="00000500000000000000" pitchFamily="50" charset="0"/>
              </a:rPr>
              <a:t> Set priority workstreams</a:t>
            </a:r>
          </a:p>
        </p:txBody>
      </p:sp>
      <p:sp>
        <p:nvSpPr>
          <p:cNvPr id="25" name="TextBox 24">
            <a:extLst>
              <a:ext uri="{FF2B5EF4-FFF2-40B4-BE49-F238E27FC236}">
                <a16:creationId xmlns:a16="http://schemas.microsoft.com/office/drawing/2014/main" id="{F70AC1C9-9ED9-D377-F224-D5BCD8F47346}"/>
              </a:ext>
            </a:extLst>
          </p:cNvPr>
          <p:cNvSpPr txBox="1"/>
          <p:nvPr/>
        </p:nvSpPr>
        <p:spPr>
          <a:xfrm>
            <a:off x="5216124" y="4563163"/>
            <a:ext cx="3276600" cy="307777"/>
          </a:xfrm>
          <a:prstGeom prst="rect">
            <a:avLst/>
          </a:prstGeom>
          <a:noFill/>
        </p:spPr>
        <p:txBody>
          <a:bodyPr wrap="square">
            <a:spAutoFit/>
          </a:bodyPr>
          <a:lstStyle/>
          <a:p>
            <a:pPr algn="ctr"/>
            <a:r>
              <a:rPr lang="en-GB" sz="1400">
                <a:solidFill>
                  <a:schemeClr val="bg1"/>
                </a:solidFill>
                <a:latin typeface="Barlow" panose="00000500000000000000" pitchFamily="50" charset="0"/>
              </a:rPr>
              <a:t>Capture lessons and assign owners</a:t>
            </a:r>
          </a:p>
        </p:txBody>
      </p:sp>
      <p:sp>
        <p:nvSpPr>
          <p:cNvPr id="26" name="Rectangle: Diagonal Corners Snipped 25">
            <a:extLst>
              <a:ext uri="{FF2B5EF4-FFF2-40B4-BE49-F238E27FC236}">
                <a16:creationId xmlns:a16="http://schemas.microsoft.com/office/drawing/2014/main" id="{A704BBC7-00B4-8CB0-457D-78A7193F95DA}"/>
              </a:ext>
            </a:extLst>
          </p:cNvPr>
          <p:cNvSpPr/>
          <p:nvPr/>
        </p:nvSpPr>
        <p:spPr>
          <a:xfrm>
            <a:off x="485776" y="5591911"/>
            <a:ext cx="11391899" cy="815991"/>
          </a:xfrm>
          <a:prstGeom prst="snip2DiagRect">
            <a:avLst/>
          </a:prstGeom>
          <a:solidFill>
            <a:srgbClr val="000000">
              <a:alpha val="40000"/>
            </a:srgbClr>
          </a:solid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Barlow" panose="00000500000000000000" pitchFamily="50" charset="0"/>
            </a:endParaRPr>
          </a:p>
        </p:txBody>
      </p:sp>
      <p:sp>
        <p:nvSpPr>
          <p:cNvPr id="27" name="Oval 26">
            <a:extLst>
              <a:ext uri="{FF2B5EF4-FFF2-40B4-BE49-F238E27FC236}">
                <a16:creationId xmlns:a16="http://schemas.microsoft.com/office/drawing/2014/main" id="{C8FC37CB-DC8B-B183-5248-627DA601B62B}"/>
              </a:ext>
            </a:extLst>
          </p:cNvPr>
          <p:cNvSpPr/>
          <p:nvPr/>
        </p:nvSpPr>
        <p:spPr>
          <a:xfrm>
            <a:off x="209550" y="5309282"/>
            <a:ext cx="742950" cy="742950"/>
          </a:xfrm>
          <a:prstGeom prst="ellipse">
            <a:avLst/>
          </a:prstGeom>
          <a:solidFill>
            <a:srgbClr val="000000">
              <a:alpha val="80000"/>
            </a:srgbClr>
          </a:solid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b="1">
              <a:solidFill>
                <a:schemeClr val="bg1"/>
              </a:solidFill>
              <a:latin typeface="Barlow" panose="00000500000000000000" pitchFamily="50" charset="0"/>
            </a:endParaRPr>
          </a:p>
        </p:txBody>
      </p:sp>
      <p:sp>
        <p:nvSpPr>
          <p:cNvPr id="28" name="TextBox 27">
            <a:extLst>
              <a:ext uri="{FF2B5EF4-FFF2-40B4-BE49-F238E27FC236}">
                <a16:creationId xmlns:a16="http://schemas.microsoft.com/office/drawing/2014/main" id="{7AA8C879-92F6-C07B-273F-C9F5CABF583B}"/>
              </a:ext>
            </a:extLst>
          </p:cNvPr>
          <p:cNvSpPr txBox="1"/>
          <p:nvPr/>
        </p:nvSpPr>
        <p:spPr>
          <a:xfrm>
            <a:off x="581025" y="5649978"/>
            <a:ext cx="3552825" cy="646331"/>
          </a:xfrm>
          <a:prstGeom prst="rect">
            <a:avLst/>
          </a:prstGeom>
          <a:noFill/>
        </p:spPr>
        <p:txBody>
          <a:bodyPr wrap="square">
            <a:spAutoFit/>
          </a:bodyPr>
          <a:lstStyle/>
          <a:p>
            <a:pPr algn="ctr"/>
            <a:r>
              <a:rPr lang="en-GB" b="1">
                <a:solidFill>
                  <a:schemeClr val="bg1"/>
                </a:solidFill>
                <a:latin typeface="Barlow" panose="00000500000000000000" pitchFamily="50" charset="0"/>
              </a:rPr>
              <a:t>Activity management and establishment of a NAIC</a:t>
            </a:r>
          </a:p>
        </p:txBody>
      </p:sp>
      <p:sp>
        <p:nvSpPr>
          <p:cNvPr id="29" name="TextBox 28">
            <a:extLst>
              <a:ext uri="{FF2B5EF4-FFF2-40B4-BE49-F238E27FC236}">
                <a16:creationId xmlns:a16="http://schemas.microsoft.com/office/drawing/2014/main" id="{68658462-2004-0E5A-64A1-4EED50D9A5AF}"/>
              </a:ext>
            </a:extLst>
          </p:cNvPr>
          <p:cNvSpPr txBox="1"/>
          <p:nvPr/>
        </p:nvSpPr>
        <p:spPr>
          <a:xfrm>
            <a:off x="3804640" y="5727207"/>
            <a:ext cx="1389465" cy="461665"/>
          </a:xfrm>
          <a:prstGeom prst="rect">
            <a:avLst/>
          </a:prstGeom>
          <a:noFill/>
        </p:spPr>
        <p:txBody>
          <a:bodyPr wrap="square">
            <a:spAutoFit/>
          </a:bodyPr>
          <a:lstStyle/>
          <a:p>
            <a:pPr algn="ctr"/>
            <a:r>
              <a:rPr lang="en-GB" sz="1200">
                <a:solidFill>
                  <a:schemeClr val="bg1"/>
                </a:solidFill>
                <a:latin typeface="Barlow" panose="00000500000000000000" pitchFamily="50" charset="0"/>
              </a:rPr>
              <a:t> Set objectives and key results (OKRs)</a:t>
            </a:r>
          </a:p>
        </p:txBody>
      </p:sp>
      <p:sp>
        <p:nvSpPr>
          <p:cNvPr id="30" name="TextBox 29">
            <a:extLst>
              <a:ext uri="{FF2B5EF4-FFF2-40B4-BE49-F238E27FC236}">
                <a16:creationId xmlns:a16="http://schemas.microsoft.com/office/drawing/2014/main" id="{02F34BAD-7260-B76A-6C7C-A197B315977E}"/>
              </a:ext>
            </a:extLst>
          </p:cNvPr>
          <p:cNvSpPr txBox="1"/>
          <p:nvPr/>
        </p:nvSpPr>
        <p:spPr>
          <a:xfrm>
            <a:off x="5201833" y="5742310"/>
            <a:ext cx="1895477" cy="461665"/>
          </a:xfrm>
          <a:prstGeom prst="rect">
            <a:avLst/>
          </a:prstGeom>
          <a:noFill/>
        </p:spPr>
        <p:txBody>
          <a:bodyPr wrap="square">
            <a:spAutoFit/>
          </a:bodyPr>
          <a:lstStyle/>
          <a:p>
            <a:pPr algn="ctr"/>
            <a:r>
              <a:rPr lang="en-GB" sz="1200" dirty="0">
                <a:solidFill>
                  <a:schemeClr val="bg1"/>
                </a:solidFill>
                <a:latin typeface="Barlow" panose="00000500000000000000" pitchFamily="50" charset="0"/>
              </a:rPr>
              <a:t>Establish a Navy AI Cell (NAIC)</a:t>
            </a:r>
          </a:p>
        </p:txBody>
      </p:sp>
      <p:sp>
        <p:nvSpPr>
          <p:cNvPr id="31" name="TextBox 30">
            <a:extLst>
              <a:ext uri="{FF2B5EF4-FFF2-40B4-BE49-F238E27FC236}">
                <a16:creationId xmlns:a16="http://schemas.microsoft.com/office/drawing/2014/main" id="{D62706C0-FEB6-27D2-891C-99496E1B8C8A}"/>
              </a:ext>
            </a:extLst>
          </p:cNvPr>
          <p:cNvSpPr txBox="1"/>
          <p:nvPr/>
        </p:nvSpPr>
        <p:spPr>
          <a:xfrm>
            <a:off x="7105038" y="5736642"/>
            <a:ext cx="1738315" cy="461665"/>
          </a:xfrm>
          <a:prstGeom prst="rect">
            <a:avLst/>
          </a:prstGeom>
          <a:noFill/>
        </p:spPr>
        <p:txBody>
          <a:bodyPr wrap="square">
            <a:spAutoFit/>
          </a:bodyPr>
          <a:lstStyle/>
          <a:p>
            <a:pPr algn="ctr"/>
            <a:r>
              <a:rPr lang="en-GB" sz="1200">
                <a:solidFill>
                  <a:schemeClr val="bg1"/>
                </a:solidFill>
                <a:latin typeface="Barlow" panose="00000500000000000000" pitchFamily="50" charset="0"/>
              </a:rPr>
              <a:t>Insert AI capabilities into programmes</a:t>
            </a:r>
          </a:p>
        </p:txBody>
      </p:sp>
      <p:sp>
        <p:nvSpPr>
          <p:cNvPr id="32" name="TextBox 31">
            <a:extLst>
              <a:ext uri="{FF2B5EF4-FFF2-40B4-BE49-F238E27FC236}">
                <a16:creationId xmlns:a16="http://schemas.microsoft.com/office/drawing/2014/main" id="{41D264E1-88A1-A832-9231-9C4A4363B84C}"/>
              </a:ext>
            </a:extLst>
          </p:cNvPr>
          <p:cNvSpPr txBox="1"/>
          <p:nvPr/>
        </p:nvSpPr>
        <p:spPr>
          <a:xfrm>
            <a:off x="8715287" y="5724739"/>
            <a:ext cx="1288258" cy="461665"/>
          </a:xfrm>
          <a:prstGeom prst="rect">
            <a:avLst/>
          </a:prstGeom>
          <a:noFill/>
        </p:spPr>
        <p:txBody>
          <a:bodyPr wrap="square">
            <a:spAutoFit/>
          </a:bodyPr>
          <a:lstStyle/>
          <a:p>
            <a:pPr algn="ctr"/>
            <a:r>
              <a:rPr lang="en-GB" sz="1200">
                <a:solidFill>
                  <a:schemeClr val="bg1"/>
                </a:solidFill>
                <a:latin typeface="Barlow" panose="00000500000000000000" pitchFamily="50" charset="0"/>
              </a:rPr>
              <a:t>Run capability sprints</a:t>
            </a:r>
          </a:p>
        </p:txBody>
      </p:sp>
      <p:sp>
        <p:nvSpPr>
          <p:cNvPr id="33" name="TextBox 32">
            <a:extLst>
              <a:ext uri="{FF2B5EF4-FFF2-40B4-BE49-F238E27FC236}">
                <a16:creationId xmlns:a16="http://schemas.microsoft.com/office/drawing/2014/main" id="{231323E5-68D5-1550-8737-EE003FFAED8D}"/>
              </a:ext>
            </a:extLst>
          </p:cNvPr>
          <p:cNvSpPr txBox="1"/>
          <p:nvPr/>
        </p:nvSpPr>
        <p:spPr>
          <a:xfrm>
            <a:off x="9840333" y="5731796"/>
            <a:ext cx="1954508" cy="461665"/>
          </a:xfrm>
          <a:prstGeom prst="rect">
            <a:avLst/>
          </a:prstGeom>
          <a:noFill/>
        </p:spPr>
        <p:txBody>
          <a:bodyPr wrap="square">
            <a:spAutoFit/>
          </a:bodyPr>
          <a:lstStyle/>
          <a:p>
            <a:pPr algn="ctr"/>
            <a:r>
              <a:rPr lang="en-GB" sz="1200">
                <a:solidFill>
                  <a:schemeClr val="bg1"/>
                </a:solidFill>
                <a:latin typeface="Barlow" panose="00000500000000000000" pitchFamily="50" charset="0"/>
              </a:rPr>
              <a:t>Validate and prioritise use cases continuously</a:t>
            </a:r>
          </a:p>
        </p:txBody>
      </p:sp>
      <p:sp>
        <p:nvSpPr>
          <p:cNvPr id="34" name="TextBox 33">
            <a:extLst>
              <a:ext uri="{FF2B5EF4-FFF2-40B4-BE49-F238E27FC236}">
                <a16:creationId xmlns:a16="http://schemas.microsoft.com/office/drawing/2014/main" id="{52A40028-FB61-7172-D6E0-7693FA8148B1}"/>
              </a:ext>
            </a:extLst>
          </p:cNvPr>
          <p:cNvSpPr txBox="1"/>
          <p:nvPr/>
        </p:nvSpPr>
        <p:spPr>
          <a:xfrm>
            <a:off x="4192281" y="6463777"/>
            <a:ext cx="3807439" cy="338554"/>
          </a:xfrm>
          <a:prstGeom prst="rect">
            <a:avLst/>
          </a:prstGeom>
          <a:noFill/>
        </p:spPr>
        <p:txBody>
          <a:bodyPr wrap="square">
            <a:spAutoFit/>
          </a:bodyPr>
          <a:lstStyle/>
          <a:p>
            <a:pPr algn="ctr" defTabSz="457200"/>
            <a:r>
              <a:rPr lang="en-GB" sz="1600" b="1">
                <a:solidFill>
                  <a:prstClr val="white"/>
                </a:solidFill>
                <a:latin typeface="Barlow" panose="00000500000000000000" pitchFamily="50" charset="0"/>
                <a:cs typeface="Lao UI" panose="020B0502040204020203" pitchFamily="34" charset="0"/>
              </a:rPr>
              <a:t>OFFICIAL</a:t>
            </a:r>
          </a:p>
        </p:txBody>
      </p:sp>
      <p:sp>
        <p:nvSpPr>
          <p:cNvPr id="35" name="TextBox 34">
            <a:extLst>
              <a:ext uri="{FF2B5EF4-FFF2-40B4-BE49-F238E27FC236}">
                <a16:creationId xmlns:a16="http://schemas.microsoft.com/office/drawing/2014/main" id="{FF325F3B-B37B-38FD-0C6F-AD6094CA6F3D}"/>
              </a:ext>
            </a:extLst>
          </p:cNvPr>
          <p:cNvSpPr txBox="1"/>
          <p:nvPr/>
        </p:nvSpPr>
        <p:spPr>
          <a:xfrm>
            <a:off x="4192281" y="29715"/>
            <a:ext cx="3807439" cy="338554"/>
          </a:xfrm>
          <a:prstGeom prst="rect">
            <a:avLst/>
          </a:prstGeom>
          <a:noFill/>
        </p:spPr>
        <p:txBody>
          <a:bodyPr wrap="square">
            <a:spAutoFit/>
          </a:bodyPr>
          <a:lstStyle/>
          <a:p>
            <a:pPr algn="ctr" defTabSz="457200"/>
            <a:r>
              <a:rPr lang="en-GB" sz="1600" b="1">
                <a:solidFill>
                  <a:prstClr val="white"/>
                </a:solidFill>
                <a:latin typeface="Barlow" panose="00000500000000000000" pitchFamily="50" charset="0"/>
                <a:cs typeface="Lao UI" panose="020B0502040204020203" pitchFamily="34" charset="0"/>
              </a:rPr>
              <a:t>AUG 23</a:t>
            </a:r>
          </a:p>
        </p:txBody>
      </p:sp>
      <p:pic>
        <p:nvPicPr>
          <p:cNvPr id="2" name="Picture 34" descr="Digital Transformation - KRICT">
            <a:extLst>
              <a:ext uri="{FF2B5EF4-FFF2-40B4-BE49-F238E27FC236}">
                <a16:creationId xmlns:a16="http://schemas.microsoft.com/office/drawing/2014/main" id="{65B8549A-48FF-E8C7-4539-D9CDEAE1E37A}"/>
              </a:ext>
            </a:extLst>
          </p:cNvPr>
          <p:cNvPicPr>
            <a:picLocks noChangeAspect="1" noChangeArrowheads="1"/>
          </p:cNvPicPr>
          <p:nvPr/>
        </p:nvPicPr>
        <p:blipFill>
          <a:blip r:embed="rId4">
            <a:extLst>
              <a:ext uri="{BEBA8EAE-BF5A-486C-A8C5-ECC9F3942E4B}">
                <a14:imgProps xmlns:a14="http://schemas.microsoft.com/office/drawing/2010/main">
                  <a14:imgLayer r:embed="rId5">
                    <a14:imgEffect>
                      <a14:saturation sat="0"/>
                    </a14:imgEffect>
                  </a14:imgLayer>
                </a14:imgProps>
              </a:ext>
              <a:ext uri="{28A0092B-C50C-407E-A947-70E740481C1C}">
                <a14:useLocalDpi xmlns:a14="http://schemas.microsoft.com/office/drawing/2010/main" val="0"/>
              </a:ext>
            </a:extLst>
          </a:blip>
          <a:srcRect/>
          <a:stretch>
            <a:fillRect/>
          </a:stretch>
        </p:blipFill>
        <p:spPr bwMode="auto">
          <a:xfrm>
            <a:off x="285751" y="2773543"/>
            <a:ext cx="607175" cy="607175"/>
          </a:xfrm>
          <a:prstGeom prst="rect">
            <a:avLst/>
          </a:prstGeom>
          <a:noFill/>
          <a:extLst>
            <a:ext uri="{909E8E84-426E-40DD-AFC4-6F175D3DCCD1}">
              <a14:hiddenFill xmlns:a14="http://schemas.microsoft.com/office/drawing/2010/main">
                <a:solidFill>
                  <a:srgbClr val="FFFFFF"/>
                </a:solidFill>
              </a14:hiddenFill>
            </a:ext>
          </a:extLst>
        </p:spPr>
      </p:pic>
      <p:pic>
        <p:nvPicPr>
          <p:cNvPr id="3" name="Picture 38" descr="Workplace Change — Iometrics">
            <a:extLst>
              <a:ext uri="{FF2B5EF4-FFF2-40B4-BE49-F238E27FC236}">
                <a16:creationId xmlns:a16="http://schemas.microsoft.com/office/drawing/2014/main" id="{BACEC3CE-198F-FF44-4DD6-CBF29D2759E5}"/>
              </a:ext>
            </a:extLst>
          </p:cNvPr>
          <p:cNvPicPr>
            <a:picLocks noChangeAspect="1" noChangeArrowheads="1"/>
          </p:cNvPicPr>
          <p:nvPr/>
        </p:nvPicPr>
        <p:blipFill rotWithShape="1">
          <a:blip r:embed="rId6">
            <a:lum bright="70000" contrast="-70000"/>
            <a:extLst>
              <a:ext uri="{BEBA8EAE-BF5A-486C-A8C5-ECC9F3942E4B}">
                <a14:imgProps xmlns:a14="http://schemas.microsoft.com/office/drawing/2010/main">
                  <a14:imgLayer r:embed="rId7">
                    <a14:imgEffect>
                      <a14:saturation sat="0"/>
                    </a14:imgEffect>
                  </a14:imgLayer>
                </a14:imgProps>
              </a:ext>
              <a:ext uri="{28A0092B-C50C-407E-A947-70E740481C1C}">
                <a14:useLocalDpi xmlns:a14="http://schemas.microsoft.com/office/drawing/2010/main" val="0"/>
              </a:ext>
            </a:extLst>
          </a:blip>
          <a:srcRect l="31314" t="3606" r="26460" b="3772"/>
          <a:stretch/>
        </p:blipFill>
        <p:spPr bwMode="auto">
          <a:xfrm>
            <a:off x="298970" y="5404732"/>
            <a:ext cx="626421" cy="545492"/>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34" descr="Data Collection Icons - Download Free Vector Icons | Noun Project">
            <a:extLst>
              <a:ext uri="{FF2B5EF4-FFF2-40B4-BE49-F238E27FC236}">
                <a16:creationId xmlns:a16="http://schemas.microsoft.com/office/drawing/2014/main" id="{26FE6980-3683-98F0-D64D-4CE65EB9489A}"/>
              </a:ext>
            </a:extLst>
          </p:cNvPr>
          <p:cNvPicPr>
            <a:picLocks noChangeAspect="1" noChangeArrowheads="1"/>
          </p:cNvPicPr>
          <p:nvPr/>
        </p:nvPicPr>
        <p:blipFill>
          <a:blip r:embed="rId8">
            <a:biLevel thresh="25000"/>
            <a:extLst>
              <a:ext uri="{BEBA8EAE-BF5A-486C-A8C5-ECC9F3942E4B}">
                <a14:imgProps xmlns:a14="http://schemas.microsoft.com/office/drawing/2010/main">
                  <a14:imgLayer r:embed="rId9">
                    <a14:imgEffect>
                      <a14:brightnessContrast bright="100000" contrast="-100000"/>
                    </a14:imgEffect>
                  </a14:imgLayer>
                </a14:imgProps>
              </a:ext>
              <a:ext uri="{28A0092B-C50C-407E-A947-70E740481C1C}">
                <a14:useLocalDpi xmlns:a14="http://schemas.microsoft.com/office/drawing/2010/main" val="0"/>
              </a:ext>
            </a:extLst>
          </a:blip>
          <a:srcRect/>
          <a:stretch>
            <a:fillRect/>
          </a:stretch>
        </p:blipFill>
        <p:spPr bwMode="auto">
          <a:xfrm>
            <a:off x="316682" y="4079078"/>
            <a:ext cx="583048" cy="58304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4246156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384B362-BBD2-E991-2F41-2FC51ECE588E}"/>
              </a:ext>
            </a:extLst>
          </p:cNvPr>
          <p:cNvSpPr/>
          <p:nvPr/>
        </p:nvSpPr>
        <p:spPr>
          <a:xfrm>
            <a:off x="0" y="0"/>
            <a:ext cx="12192000" cy="6858000"/>
          </a:xfrm>
          <a:prstGeom prst="rect">
            <a:avLst/>
          </a:prstGeom>
          <a:solidFill>
            <a:srgbClr val="40404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6" name="Picture 5">
            <a:extLst>
              <a:ext uri="{FF2B5EF4-FFF2-40B4-BE49-F238E27FC236}">
                <a16:creationId xmlns:a16="http://schemas.microsoft.com/office/drawing/2014/main" id="{2839D37F-32BE-45AC-09B8-03383C05F599}"/>
              </a:ext>
            </a:extLst>
          </p:cNvPr>
          <p:cNvPicPr>
            <a:picLocks noChangeAspect="1"/>
          </p:cNvPicPr>
          <p:nvPr/>
        </p:nvPicPr>
        <p:blipFill rotWithShape="1">
          <a:blip r:embed="rId2">
            <a:lum bright="70000" contrast="-70000"/>
            <a:alphaModFix amt="10000"/>
          </a:blip>
          <a:srcRect l="1159" t="34504" r="1801" b="28812"/>
          <a:stretch/>
        </p:blipFill>
        <p:spPr>
          <a:xfrm>
            <a:off x="-2" y="0"/>
            <a:ext cx="12192001" cy="6858000"/>
          </a:xfrm>
          <a:prstGeom prst="rect">
            <a:avLst/>
          </a:prstGeom>
        </p:spPr>
      </p:pic>
      <p:pic>
        <p:nvPicPr>
          <p:cNvPr id="7" name="Picture 2" descr="Image result for ROYAL NAVY LOGO">
            <a:extLst>
              <a:ext uri="{FF2B5EF4-FFF2-40B4-BE49-F238E27FC236}">
                <a16:creationId xmlns:a16="http://schemas.microsoft.com/office/drawing/2014/main" id="{B5B66E3B-4E6A-1FC2-9020-127D1E26E58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575228" y="105915"/>
            <a:ext cx="522929" cy="632280"/>
          </a:xfrm>
          <a:prstGeom prst="rect">
            <a:avLst/>
          </a:prstGeom>
          <a:solidFill>
            <a:srgbClr val="000000">
              <a:shade val="95000"/>
            </a:srgbClr>
          </a:solidFill>
          <a:ln w="12700" cap="sq">
            <a:solidFill>
              <a:schemeClr val="bg1"/>
            </a:solidFill>
            <a:miter lim="800000"/>
          </a:ln>
          <a:effectLst/>
        </p:spPr>
      </p:pic>
      <p:sp>
        <p:nvSpPr>
          <p:cNvPr id="8" name="TextBox 7">
            <a:extLst>
              <a:ext uri="{FF2B5EF4-FFF2-40B4-BE49-F238E27FC236}">
                <a16:creationId xmlns:a16="http://schemas.microsoft.com/office/drawing/2014/main" id="{FF636D10-6367-A197-53A7-3D65C9ABE856}"/>
              </a:ext>
            </a:extLst>
          </p:cNvPr>
          <p:cNvSpPr txBox="1"/>
          <p:nvPr/>
        </p:nvSpPr>
        <p:spPr>
          <a:xfrm>
            <a:off x="209550" y="105915"/>
            <a:ext cx="8591550" cy="830997"/>
          </a:xfrm>
          <a:prstGeom prst="rect">
            <a:avLst/>
          </a:prstGeom>
          <a:noFill/>
        </p:spPr>
        <p:txBody>
          <a:bodyPr wrap="square" rtlCol="0">
            <a:spAutoFit/>
          </a:bodyPr>
          <a:lstStyle/>
          <a:p>
            <a:r>
              <a:rPr lang="en-GB" sz="2400">
                <a:solidFill>
                  <a:schemeClr val="bg2"/>
                </a:solidFill>
                <a:latin typeface="Big Shoulders Display ExtraBold" panose="00000900000000000000" pitchFamily="50" charset="0"/>
              </a:rPr>
              <a:t>Royal Navy</a:t>
            </a:r>
          </a:p>
          <a:p>
            <a:r>
              <a:rPr lang="en-GB" sz="2400">
                <a:solidFill>
                  <a:schemeClr val="bg2"/>
                </a:solidFill>
                <a:latin typeface="Big Shoulders Display ExtraBold" panose="00000900000000000000" pitchFamily="50" charset="0"/>
              </a:rPr>
              <a:t>AI Adoption Roadmap</a:t>
            </a:r>
          </a:p>
        </p:txBody>
      </p:sp>
      <p:sp>
        <p:nvSpPr>
          <p:cNvPr id="9" name="Rectangle 8">
            <a:extLst>
              <a:ext uri="{FF2B5EF4-FFF2-40B4-BE49-F238E27FC236}">
                <a16:creationId xmlns:a16="http://schemas.microsoft.com/office/drawing/2014/main" id="{0E56A01D-5DCD-001F-8C1A-0A797736E261}"/>
              </a:ext>
            </a:extLst>
          </p:cNvPr>
          <p:cNvSpPr/>
          <p:nvPr/>
        </p:nvSpPr>
        <p:spPr>
          <a:xfrm>
            <a:off x="285751" y="936912"/>
            <a:ext cx="2266950" cy="45719"/>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TextBox 10">
            <a:extLst>
              <a:ext uri="{FF2B5EF4-FFF2-40B4-BE49-F238E27FC236}">
                <a16:creationId xmlns:a16="http://schemas.microsoft.com/office/drawing/2014/main" id="{73EBE579-BAAD-7CC7-0032-724EAA6989DA}"/>
              </a:ext>
            </a:extLst>
          </p:cNvPr>
          <p:cNvSpPr txBox="1"/>
          <p:nvPr/>
        </p:nvSpPr>
        <p:spPr>
          <a:xfrm>
            <a:off x="8175559" y="1323991"/>
            <a:ext cx="3766847" cy="1169551"/>
          </a:xfrm>
          <a:prstGeom prst="rect">
            <a:avLst/>
          </a:prstGeom>
          <a:noFill/>
        </p:spPr>
        <p:txBody>
          <a:bodyPr wrap="square">
            <a:spAutoFit/>
          </a:bodyPr>
          <a:lstStyle/>
          <a:p>
            <a:r>
              <a:rPr lang="en-GB" sz="1400">
                <a:solidFill>
                  <a:schemeClr val="bg1"/>
                </a:solidFill>
                <a:latin typeface="Barlow" panose="00000500000000000000" pitchFamily="50" charset="0"/>
              </a:rPr>
              <a:t>Six priority capability areas have been identified for exploiting AI in the RN. These areas were identified as closely supporting MarOpC outputs, while also representing areas where the AI technology ecosystem appears mature.</a:t>
            </a:r>
          </a:p>
        </p:txBody>
      </p:sp>
      <p:sp>
        <p:nvSpPr>
          <p:cNvPr id="12" name="TextBox 11">
            <a:extLst>
              <a:ext uri="{FF2B5EF4-FFF2-40B4-BE49-F238E27FC236}">
                <a16:creationId xmlns:a16="http://schemas.microsoft.com/office/drawing/2014/main" id="{2C15344B-21AC-565A-8214-33B60600C62C}"/>
              </a:ext>
            </a:extLst>
          </p:cNvPr>
          <p:cNvSpPr txBox="1"/>
          <p:nvPr/>
        </p:nvSpPr>
        <p:spPr>
          <a:xfrm>
            <a:off x="5204875" y="2669656"/>
            <a:ext cx="3152470" cy="461665"/>
          </a:xfrm>
          <a:prstGeom prst="rect">
            <a:avLst/>
          </a:prstGeom>
          <a:noFill/>
        </p:spPr>
        <p:txBody>
          <a:bodyPr wrap="square">
            <a:spAutoFit/>
          </a:bodyPr>
          <a:lstStyle/>
          <a:p>
            <a:pPr defTabSz="457200"/>
            <a:r>
              <a:rPr lang="en-GB" sz="2400" b="1" cap="small">
                <a:solidFill>
                  <a:prstClr val="white"/>
                </a:solidFill>
                <a:latin typeface="Barlow" panose="00000500000000000000" pitchFamily="50" charset="0"/>
                <a:cs typeface="Lao UI" panose="020B0502040204020203" pitchFamily="34" charset="0"/>
              </a:rPr>
              <a:t>Tactical Fire Chains </a:t>
            </a:r>
          </a:p>
        </p:txBody>
      </p:sp>
      <p:sp>
        <p:nvSpPr>
          <p:cNvPr id="13" name="TextBox 12">
            <a:extLst>
              <a:ext uri="{FF2B5EF4-FFF2-40B4-BE49-F238E27FC236}">
                <a16:creationId xmlns:a16="http://schemas.microsoft.com/office/drawing/2014/main" id="{7A8CC51D-C7D4-1591-D924-720222BAF6E3}"/>
              </a:ext>
            </a:extLst>
          </p:cNvPr>
          <p:cNvSpPr txBox="1"/>
          <p:nvPr/>
        </p:nvSpPr>
        <p:spPr>
          <a:xfrm>
            <a:off x="5204874" y="3921281"/>
            <a:ext cx="3807439" cy="461665"/>
          </a:xfrm>
          <a:prstGeom prst="rect">
            <a:avLst/>
          </a:prstGeom>
          <a:noFill/>
        </p:spPr>
        <p:txBody>
          <a:bodyPr wrap="square">
            <a:spAutoFit/>
          </a:bodyPr>
          <a:lstStyle/>
          <a:p>
            <a:pPr defTabSz="457200"/>
            <a:r>
              <a:rPr lang="en-GB" sz="2400" b="1" cap="small">
                <a:solidFill>
                  <a:prstClr val="white"/>
                </a:solidFill>
                <a:latin typeface="Barlow" panose="00000500000000000000" pitchFamily="50" charset="0"/>
                <a:cs typeface="Lao UI" panose="020B0502040204020203" pitchFamily="34" charset="0"/>
              </a:rPr>
              <a:t>Autonomous Systems</a:t>
            </a:r>
          </a:p>
        </p:txBody>
      </p:sp>
      <p:sp>
        <p:nvSpPr>
          <p:cNvPr id="16" name="TextBox 15">
            <a:extLst>
              <a:ext uri="{FF2B5EF4-FFF2-40B4-BE49-F238E27FC236}">
                <a16:creationId xmlns:a16="http://schemas.microsoft.com/office/drawing/2014/main" id="{A61277E1-6713-CA34-60D9-8AB86734162E}"/>
              </a:ext>
            </a:extLst>
          </p:cNvPr>
          <p:cNvSpPr txBox="1"/>
          <p:nvPr/>
        </p:nvSpPr>
        <p:spPr>
          <a:xfrm>
            <a:off x="5204874" y="3316441"/>
            <a:ext cx="4652711" cy="461665"/>
          </a:xfrm>
          <a:prstGeom prst="rect">
            <a:avLst/>
          </a:prstGeom>
          <a:noFill/>
        </p:spPr>
        <p:txBody>
          <a:bodyPr wrap="square">
            <a:spAutoFit/>
          </a:bodyPr>
          <a:lstStyle/>
          <a:p>
            <a:pPr defTabSz="457200"/>
            <a:r>
              <a:rPr lang="en-GB" sz="2400" b="1" cap="small">
                <a:solidFill>
                  <a:prstClr val="white"/>
                </a:solidFill>
                <a:latin typeface="Barlow" panose="00000500000000000000" pitchFamily="50" charset="0"/>
                <a:cs typeface="Lao UI" panose="020B0502040204020203" pitchFamily="34" charset="0"/>
              </a:rPr>
              <a:t>Dynamic Situational Awareness</a:t>
            </a:r>
          </a:p>
        </p:txBody>
      </p:sp>
      <p:sp>
        <p:nvSpPr>
          <p:cNvPr id="17" name="TextBox 16">
            <a:extLst>
              <a:ext uri="{FF2B5EF4-FFF2-40B4-BE49-F238E27FC236}">
                <a16:creationId xmlns:a16="http://schemas.microsoft.com/office/drawing/2014/main" id="{AF1DB9A1-B8EF-444E-2CFB-41FF56921E54}"/>
              </a:ext>
            </a:extLst>
          </p:cNvPr>
          <p:cNvSpPr txBox="1"/>
          <p:nvPr/>
        </p:nvSpPr>
        <p:spPr>
          <a:xfrm>
            <a:off x="5204874" y="4542899"/>
            <a:ext cx="3959837" cy="461665"/>
          </a:xfrm>
          <a:prstGeom prst="rect">
            <a:avLst/>
          </a:prstGeom>
          <a:noFill/>
        </p:spPr>
        <p:txBody>
          <a:bodyPr wrap="square">
            <a:spAutoFit/>
          </a:bodyPr>
          <a:lstStyle/>
          <a:p>
            <a:pPr defTabSz="457200"/>
            <a:r>
              <a:rPr lang="en-GB" sz="2400" b="1" cap="small">
                <a:solidFill>
                  <a:prstClr val="white"/>
                </a:solidFill>
                <a:latin typeface="Barlow" panose="00000500000000000000" pitchFamily="50" charset="0"/>
                <a:cs typeface="Lao UI" panose="020B0502040204020203" pitchFamily="34" charset="0"/>
              </a:rPr>
              <a:t>Optimised Mission Planning</a:t>
            </a:r>
          </a:p>
        </p:txBody>
      </p:sp>
      <p:sp>
        <p:nvSpPr>
          <p:cNvPr id="18" name="TextBox 17">
            <a:extLst>
              <a:ext uri="{FF2B5EF4-FFF2-40B4-BE49-F238E27FC236}">
                <a16:creationId xmlns:a16="http://schemas.microsoft.com/office/drawing/2014/main" id="{1943E0FA-F9D4-F43C-5B2B-19012C069323}"/>
              </a:ext>
            </a:extLst>
          </p:cNvPr>
          <p:cNvSpPr txBox="1"/>
          <p:nvPr/>
        </p:nvSpPr>
        <p:spPr>
          <a:xfrm>
            <a:off x="5204874" y="5777747"/>
            <a:ext cx="5893412" cy="461665"/>
          </a:xfrm>
          <a:prstGeom prst="rect">
            <a:avLst/>
          </a:prstGeom>
          <a:noFill/>
        </p:spPr>
        <p:txBody>
          <a:bodyPr wrap="square">
            <a:spAutoFit/>
          </a:bodyPr>
          <a:lstStyle/>
          <a:p>
            <a:pPr defTabSz="457200"/>
            <a:r>
              <a:rPr lang="en-GB" sz="2400" b="1" cap="small">
                <a:solidFill>
                  <a:prstClr val="white"/>
                </a:solidFill>
                <a:latin typeface="Barlow" panose="00000500000000000000" pitchFamily="50" charset="0"/>
                <a:cs typeface="Lao UI" panose="020B0502040204020203" pitchFamily="34" charset="0"/>
              </a:rPr>
              <a:t>People, Finance and Commercial processes</a:t>
            </a:r>
          </a:p>
        </p:txBody>
      </p:sp>
      <p:sp>
        <p:nvSpPr>
          <p:cNvPr id="19" name="TextBox 18">
            <a:extLst>
              <a:ext uri="{FF2B5EF4-FFF2-40B4-BE49-F238E27FC236}">
                <a16:creationId xmlns:a16="http://schemas.microsoft.com/office/drawing/2014/main" id="{B2DA3024-7E4A-98EB-C171-B25A08C3F7B5}"/>
              </a:ext>
            </a:extLst>
          </p:cNvPr>
          <p:cNvSpPr txBox="1"/>
          <p:nvPr/>
        </p:nvSpPr>
        <p:spPr>
          <a:xfrm>
            <a:off x="5204874" y="5172906"/>
            <a:ext cx="2589736" cy="461665"/>
          </a:xfrm>
          <a:prstGeom prst="rect">
            <a:avLst/>
          </a:prstGeom>
          <a:noFill/>
        </p:spPr>
        <p:txBody>
          <a:bodyPr wrap="square">
            <a:spAutoFit/>
          </a:bodyPr>
          <a:lstStyle/>
          <a:p>
            <a:pPr defTabSz="457200"/>
            <a:r>
              <a:rPr lang="en-GB" sz="2400" b="1" cap="small">
                <a:solidFill>
                  <a:prstClr val="white"/>
                </a:solidFill>
                <a:latin typeface="Barlow" panose="00000500000000000000" pitchFamily="50" charset="0"/>
                <a:cs typeface="Lao UI" panose="020B0502040204020203" pitchFamily="34" charset="0"/>
              </a:rPr>
              <a:t>Smart Logistics </a:t>
            </a:r>
          </a:p>
        </p:txBody>
      </p:sp>
      <p:sp>
        <p:nvSpPr>
          <p:cNvPr id="32" name="TextBox 31">
            <a:extLst>
              <a:ext uri="{FF2B5EF4-FFF2-40B4-BE49-F238E27FC236}">
                <a16:creationId xmlns:a16="http://schemas.microsoft.com/office/drawing/2014/main" id="{147684AE-4692-CE9B-96FA-F26774E0D501}"/>
              </a:ext>
            </a:extLst>
          </p:cNvPr>
          <p:cNvSpPr txBox="1"/>
          <p:nvPr/>
        </p:nvSpPr>
        <p:spPr>
          <a:xfrm>
            <a:off x="4192281" y="6463777"/>
            <a:ext cx="3807439" cy="338554"/>
          </a:xfrm>
          <a:prstGeom prst="rect">
            <a:avLst/>
          </a:prstGeom>
          <a:noFill/>
        </p:spPr>
        <p:txBody>
          <a:bodyPr wrap="square">
            <a:spAutoFit/>
          </a:bodyPr>
          <a:lstStyle/>
          <a:p>
            <a:pPr algn="ctr" defTabSz="457200"/>
            <a:r>
              <a:rPr lang="en-GB" sz="1600" b="1">
                <a:solidFill>
                  <a:prstClr val="white"/>
                </a:solidFill>
                <a:latin typeface="Barlow" panose="00000500000000000000" pitchFamily="50" charset="0"/>
                <a:cs typeface="Lao UI" panose="020B0502040204020203" pitchFamily="34" charset="0"/>
              </a:rPr>
              <a:t>OFFICIAL</a:t>
            </a:r>
          </a:p>
        </p:txBody>
      </p:sp>
      <p:sp>
        <p:nvSpPr>
          <p:cNvPr id="38" name="Rectangle: Diagonal Corners Snipped 37">
            <a:extLst>
              <a:ext uri="{FF2B5EF4-FFF2-40B4-BE49-F238E27FC236}">
                <a16:creationId xmlns:a16="http://schemas.microsoft.com/office/drawing/2014/main" id="{5434B092-5E14-3D3B-ECD5-26C1D92CE544}"/>
              </a:ext>
            </a:extLst>
          </p:cNvPr>
          <p:cNvSpPr/>
          <p:nvPr/>
        </p:nvSpPr>
        <p:spPr>
          <a:xfrm>
            <a:off x="495887" y="1500772"/>
            <a:ext cx="7553323" cy="815991"/>
          </a:xfrm>
          <a:prstGeom prst="snip2DiagRect">
            <a:avLst/>
          </a:prstGeom>
          <a:solidFill>
            <a:srgbClr val="000000">
              <a:alpha val="40000"/>
            </a:srgbClr>
          </a:solid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Barlow" panose="00000500000000000000" pitchFamily="50" charset="0"/>
            </a:endParaRPr>
          </a:p>
        </p:txBody>
      </p:sp>
      <p:sp>
        <p:nvSpPr>
          <p:cNvPr id="39" name="Oval 38">
            <a:extLst>
              <a:ext uri="{FF2B5EF4-FFF2-40B4-BE49-F238E27FC236}">
                <a16:creationId xmlns:a16="http://schemas.microsoft.com/office/drawing/2014/main" id="{B3E08FCF-8F7B-BD98-264C-38C0D52D9C9F}"/>
              </a:ext>
            </a:extLst>
          </p:cNvPr>
          <p:cNvSpPr/>
          <p:nvPr/>
        </p:nvSpPr>
        <p:spPr>
          <a:xfrm>
            <a:off x="219661" y="1218143"/>
            <a:ext cx="742950" cy="742950"/>
          </a:xfrm>
          <a:prstGeom prst="ellipse">
            <a:avLst/>
          </a:prstGeom>
          <a:solidFill>
            <a:srgbClr val="000000">
              <a:alpha val="80000"/>
            </a:srgbClr>
          </a:solid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b="1">
              <a:solidFill>
                <a:schemeClr val="bg1"/>
              </a:solidFill>
              <a:latin typeface="Barlow" panose="00000500000000000000" pitchFamily="50" charset="0"/>
            </a:endParaRPr>
          </a:p>
        </p:txBody>
      </p:sp>
      <p:sp>
        <p:nvSpPr>
          <p:cNvPr id="40" name="TextBox 39">
            <a:extLst>
              <a:ext uri="{FF2B5EF4-FFF2-40B4-BE49-F238E27FC236}">
                <a16:creationId xmlns:a16="http://schemas.microsoft.com/office/drawing/2014/main" id="{78935447-5878-103D-0E9B-7B516195FD58}"/>
              </a:ext>
            </a:extLst>
          </p:cNvPr>
          <p:cNvSpPr txBox="1"/>
          <p:nvPr/>
        </p:nvSpPr>
        <p:spPr>
          <a:xfrm>
            <a:off x="791160" y="1569100"/>
            <a:ext cx="2466975" cy="646331"/>
          </a:xfrm>
          <a:prstGeom prst="rect">
            <a:avLst/>
          </a:prstGeom>
          <a:noFill/>
        </p:spPr>
        <p:txBody>
          <a:bodyPr wrap="square">
            <a:spAutoFit/>
          </a:bodyPr>
          <a:lstStyle/>
          <a:p>
            <a:pPr algn="ctr"/>
            <a:r>
              <a:rPr lang="en-GB" b="1">
                <a:solidFill>
                  <a:schemeClr val="bg1"/>
                </a:solidFill>
                <a:latin typeface="Barlow" panose="00000500000000000000" pitchFamily="50" charset="0"/>
              </a:rPr>
              <a:t> Priority capability gains through AI</a:t>
            </a:r>
          </a:p>
        </p:txBody>
      </p:sp>
      <p:sp>
        <p:nvSpPr>
          <p:cNvPr id="41" name="TextBox 40">
            <a:extLst>
              <a:ext uri="{FF2B5EF4-FFF2-40B4-BE49-F238E27FC236}">
                <a16:creationId xmlns:a16="http://schemas.microsoft.com/office/drawing/2014/main" id="{6E537FCA-968A-4E02-E98C-06628BBABEB6}"/>
              </a:ext>
            </a:extLst>
          </p:cNvPr>
          <p:cNvSpPr txBox="1"/>
          <p:nvPr/>
        </p:nvSpPr>
        <p:spPr>
          <a:xfrm>
            <a:off x="2972384" y="1666052"/>
            <a:ext cx="2028826" cy="523220"/>
          </a:xfrm>
          <a:prstGeom prst="rect">
            <a:avLst/>
          </a:prstGeom>
          <a:noFill/>
        </p:spPr>
        <p:txBody>
          <a:bodyPr wrap="square">
            <a:spAutoFit/>
          </a:bodyPr>
          <a:lstStyle/>
          <a:p>
            <a:pPr algn="ctr"/>
            <a:r>
              <a:rPr lang="en-GB" sz="1400">
                <a:solidFill>
                  <a:schemeClr val="bg1"/>
                </a:solidFill>
                <a:latin typeface="Barlow" panose="00000500000000000000" pitchFamily="50" charset="0"/>
              </a:rPr>
              <a:t> Set priority capability areas</a:t>
            </a:r>
          </a:p>
        </p:txBody>
      </p:sp>
      <p:sp>
        <p:nvSpPr>
          <p:cNvPr id="50" name="Rectangle 49">
            <a:extLst>
              <a:ext uri="{FF2B5EF4-FFF2-40B4-BE49-F238E27FC236}">
                <a16:creationId xmlns:a16="http://schemas.microsoft.com/office/drawing/2014/main" id="{B8EB888C-B7E8-2C85-E265-21C84BBD45B4}"/>
              </a:ext>
            </a:extLst>
          </p:cNvPr>
          <p:cNvSpPr/>
          <p:nvPr/>
        </p:nvSpPr>
        <p:spPr>
          <a:xfrm>
            <a:off x="3821764" y="2316763"/>
            <a:ext cx="45719" cy="3711318"/>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8" name="Rectangle 57">
            <a:extLst>
              <a:ext uri="{FF2B5EF4-FFF2-40B4-BE49-F238E27FC236}">
                <a16:creationId xmlns:a16="http://schemas.microsoft.com/office/drawing/2014/main" id="{0BA81B1B-DB5C-F001-EB92-E4721162FBFE}"/>
              </a:ext>
            </a:extLst>
          </p:cNvPr>
          <p:cNvSpPr/>
          <p:nvPr/>
        </p:nvSpPr>
        <p:spPr>
          <a:xfrm rot="5400000">
            <a:off x="4142171" y="5661955"/>
            <a:ext cx="45719" cy="686533"/>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9" name="Rectangle 58">
            <a:extLst>
              <a:ext uri="{FF2B5EF4-FFF2-40B4-BE49-F238E27FC236}">
                <a16:creationId xmlns:a16="http://schemas.microsoft.com/office/drawing/2014/main" id="{F5356513-0D3F-83D7-57D1-386297A75EBA}"/>
              </a:ext>
            </a:extLst>
          </p:cNvPr>
          <p:cNvSpPr/>
          <p:nvPr/>
        </p:nvSpPr>
        <p:spPr>
          <a:xfrm rot="5400000">
            <a:off x="4163451" y="5020723"/>
            <a:ext cx="45719" cy="660747"/>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0" name="Rectangle 59">
            <a:extLst>
              <a:ext uri="{FF2B5EF4-FFF2-40B4-BE49-F238E27FC236}">
                <a16:creationId xmlns:a16="http://schemas.microsoft.com/office/drawing/2014/main" id="{CF518E31-9806-6615-DAC1-4F16707835D2}"/>
              </a:ext>
            </a:extLst>
          </p:cNvPr>
          <p:cNvSpPr/>
          <p:nvPr/>
        </p:nvSpPr>
        <p:spPr>
          <a:xfrm rot="5400000">
            <a:off x="4167480" y="4395650"/>
            <a:ext cx="45719" cy="686533"/>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1" name="Rectangle 60">
            <a:extLst>
              <a:ext uri="{FF2B5EF4-FFF2-40B4-BE49-F238E27FC236}">
                <a16:creationId xmlns:a16="http://schemas.microsoft.com/office/drawing/2014/main" id="{4FABD058-68A7-D31F-3DB4-4939A1EDA51F}"/>
              </a:ext>
            </a:extLst>
          </p:cNvPr>
          <p:cNvSpPr/>
          <p:nvPr/>
        </p:nvSpPr>
        <p:spPr>
          <a:xfrm rot="5400000">
            <a:off x="4163369" y="3826003"/>
            <a:ext cx="45720" cy="644136"/>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2" name="Rectangle 61">
            <a:extLst>
              <a:ext uri="{FF2B5EF4-FFF2-40B4-BE49-F238E27FC236}">
                <a16:creationId xmlns:a16="http://schemas.microsoft.com/office/drawing/2014/main" id="{28188DF7-9DE7-18C1-B10A-8F2DA40BD0E8}"/>
              </a:ext>
            </a:extLst>
          </p:cNvPr>
          <p:cNvSpPr/>
          <p:nvPr/>
        </p:nvSpPr>
        <p:spPr>
          <a:xfrm rot="5400000">
            <a:off x="4171674" y="3261559"/>
            <a:ext cx="45719" cy="644302"/>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3" name="Rectangle 62">
            <a:extLst>
              <a:ext uri="{FF2B5EF4-FFF2-40B4-BE49-F238E27FC236}">
                <a16:creationId xmlns:a16="http://schemas.microsoft.com/office/drawing/2014/main" id="{1C3A8EB3-4D51-0D12-162F-41AA75F87524}"/>
              </a:ext>
            </a:extLst>
          </p:cNvPr>
          <p:cNvSpPr/>
          <p:nvPr/>
        </p:nvSpPr>
        <p:spPr>
          <a:xfrm rot="5400000">
            <a:off x="4167480" y="2574911"/>
            <a:ext cx="45719" cy="686533"/>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4" name="TextBox 63">
            <a:extLst>
              <a:ext uri="{FF2B5EF4-FFF2-40B4-BE49-F238E27FC236}">
                <a16:creationId xmlns:a16="http://schemas.microsoft.com/office/drawing/2014/main" id="{75494221-CCB3-08D4-1B69-7DEC18B1395C}"/>
              </a:ext>
            </a:extLst>
          </p:cNvPr>
          <p:cNvSpPr txBox="1"/>
          <p:nvPr/>
        </p:nvSpPr>
        <p:spPr>
          <a:xfrm>
            <a:off x="4192281" y="29715"/>
            <a:ext cx="3807439" cy="338554"/>
          </a:xfrm>
          <a:prstGeom prst="rect">
            <a:avLst/>
          </a:prstGeom>
          <a:noFill/>
        </p:spPr>
        <p:txBody>
          <a:bodyPr wrap="square">
            <a:spAutoFit/>
          </a:bodyPr>
          <a:lstStyle/>
          <a:p>
            <a:pPr algn="ctr" defTabSz="457200"/>
            <a:r>
              <a:rPr lang="en-GB" sz="1600" b="1">
                <a:solidFill>
                  <a:prstClr val="white"/>
                </a:solidFill>
                <a:latin typeface="Barlow" panose="00000500000000000000" pitchFamily="50" charset="0"/>
                <a:cs typeface="Lao UI" panose="020B0502040204020203" pitchFamily="34" charset="0"/>
              </a:rPr>
              <a:t>AUG 23</a:t>
            </a:r>
          </a:p>
        </p:txBody>
      </p:sp>
      <p:sp>
        <p:nvSpPr>
          <p:cNvPr id="15" name="Rectangle: Diagonal Corners Snipped 14">
            <a:extLst>
              <a:ext uri="{FF2B5EF4-FFF2-40B4-BE49-F238E27FC236}">
                <a16:creationId xmlns:a16="http://schemas.microsoft.com/office/drawing/2014/main" id="{2D606D3F-7CA5-E684-0073-48351124CD14}"/>
              </a:ext>
            </a:extLst>
          </p:cNvPr>
          <p:cNvSpPr/>
          <p:nvPr/>
        </p:nvSpPr>
        <p:spPr>
          <a:xfrm>
            <a:off x="4516686" y="2728469"/>
            <a:ext cx="629174" cy="429529"/>
          </a:xfrm>
          <a:prstGeom prst="snip2DiagRect">
            <a:avLst/>
          </a:prstGeom>
          <a:solidFill>
            <a:srgbClr val="000000">
              <a:alpha val="40000"/>
            </a:srgbClr>
          </a:solidFill>
          <a:ln w="28575">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3" name="Graphic 2" descr="Target with solid fill">
            <a:extLst>
              <a:ext uri="{FF2B5EF4-FFF2-40B4-BE49-F238E27FC236}">
                <a16:creationId xmlns:a16="http://schemas.microsoft.com/office/drawing/2014/main" id="{BEC0F62D-13BC-89FC-BFC9-A5600F1DB8B7}"/>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4650514" y="2762474"/>
            <a:ext cx="361517" cy="361517"/>
          </a:xfrm>
          <a:prstGeom prst="rect">
            <a:avLst/>
          </a:prstGeom>
        </p:spPr>
      </p:pic>
      <p:sp>
        <p:nvSpPr>
          <p:cNvPr id="20" name="Rectangle: Diagonal Corners Snipped 19">
            <a:extLst>
              <a:ext uri="{FF2B5EF4-FFF2-40B4-BE49-F238E27FC236}">
                <a16:creationId xmlns:a16="http://schemas.microsoft.com/office/drawing/2014/main" id="{1690C912-AA96-ED3E-00B9-68A492D801ED}"/>
              </a:ext>
            </a:extLst>
          </p:cNvPr>
          <p:cNvSpPr/>
          <p:nvPr/>
        </p:nvSpPr>
        <p:spPr>
          <a:xfrm>
            <a:off x="4516686" y="3343270"/>
            <a:ext cx="629174" cy="429529"/>
          </a:xfrm>
          <a:prstGeom prst="snip2DiagRect">
            <a:avLst/>
          </a:prstGeom>
          <a:solidFill>
            <a:srgbClr val="000000">
              <a:alpha val="40000"/>
            </a:srgbClr>
          </a:solidFill>
          <a:ln w="28575">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 name="Rectangle: Diagonal Corners Snipped 20">
            <a:extLst>
              <a:ext uri="{FF2B5EF4-FFF2-40B4-BE49-F238E27FC236}">
                <a16:creationId xmlns:a16="http://schemas.microsoft.com/office/drawing/2014/main" id="{DF4A971C-1049-AE55-9D3C-70959A375653}"/>
              </a:ext>
            </a:extLst>
          </p:cNvPr>
          <p:cNvSpPr/>
          <p:nvPr/>
        </p:nvSpPr>
        <p:spPr>
          <a:xfrm>
            <a:off x="4516686" y="3958071"/>
            <a:ext cx="629174" cy="429529"/>
          </a:xfrm>
          <a:prstGeom prst="snip2DiagRect">
            <a:avLst/>
          </a:prstGeom>
          <a:solidFill>
            <a:srgbClr val="000000">
              <a:alpha val="40000"/>
            </a:srgbClr>
          </a:solidFill>
          <a:ln w="28575">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2" name="Rectangle: Diagonal Corners Snipped 21">
            <a:extLst>
              <a:ext uri="{FF2B5EF4-FFF2-40B4-BE49-F238E27FC236}">
                <a16:creationId xmlns:a16="http://schemas.microsoft.com/office/drawing/2014/main" id="{B4B0E2E3-35C6-BBDF-AAAC-5B647523721E}"/>
              </a:ext>
            </a:extLst>
          </p:cNvPr>
          <p:cNvSpPr/>
          <p:nvPr/>
        </p:nvSpPr>
        <p:spPr>
          <a:xfrm>
            <a:off x="4516686" y="5802476"/>
            <a:ext cx="629174" cy="429529"/>
          </a:xfrm>
          <a:prstGeom prst="snip2DiagRect">
            <a:avLst/>
          </a:prstGeom>
          <a:solidFill>
            <a:srgbClr val="000000">
              <a:alpha val="40000"/>
            </a:srgbClr>
          </a:solidFill>
          <a:ln w="28575">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Rectangle: Diagonal Corners Snipped 22">
            <a:extLst>
              <a:ext uri="{FF2B5EF4-FFF2-40B4-BE49-F238E27FC236}">
                <a16:creationId xmlns:a16="http://schemas.microsoft.com/office/drawing/2014/main" id="{2D0E0AA8-3CC0-75C1-7091-49F44B5B2055}"/>
              </a:ext>
            </a:extLst>
          </p:cNvPr>
          <p:cNvSpPr/>
          <p:nvPr/>
        </p:nvSpPr>
        <p:spPr>
          <a:xfrm>
            <a:off x="4516686" y="5187673"/>
            <a:ext cx="629174" cy="429529"/>
          </a:xfrm>
          <a:prstGeom prst="snip2DiagRect">
            <a:avLst/>
          </a:prstGeom>
          <a:solidFill>
            <a:srgbClr val="000000">
              <a:alpha val="40000"/>
            </a:srgbClr>
          </a:solidFill>
          <a:ln w="28575">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4" name="Rectangle: Diagonal Corners Snipped 23">
            <a:extLst>
              <a:ext uri="{FF2B5EF4-FFF2-40B4-BE49-F238E27FC236}">
                <a16:creationId xmlns:a16="http://schemas.microsoft.com/office/drawing/2014/main" id="{C7DC1192-2B9A-BD32-11CB-6BC4985619FE}"/>
              </a:ext>
            </a:extLst>
          </p:cNvPr>
          <p:cNvSpPr/>
          <p:nvPr/>
        </p:nvSpPr>
        <p:spPr>
          <a:xfrm>
            <a:off x="4516686" y="4572872"/>
            <a:ext cx="629174" cy="429529"/>
          </a:xfrm>
          <a:prstGeom prst="snip2DiagRect">
            <a:avLst/>
          </a:prstGeom>
          <a:solidFill>
            <a:srgbClr val="000000">
              <a:alpha val="40000"/>
            </a:srgbClr>
          </a:solidFill>
          <a:ln w="28575">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25" name="Graphic 24" descr="Treasure Map outline">
            <a:extLst>
              <a:ext uri="{FF2B5EF4-FFF2-40B4-BE49-F238E27FC236}">
                <a16:creationId xmlns:a16="http://schemas.microsoft.com/office/drawing/2014/main" id="{F71FE314-BF9E-BAAE-4704-BBF5B7E05BE7}"/>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4661920" y="3374697"/>
            <a:ext cx="372305" cy="372305"/>
          </a:xfrm>
          <a:prstGeom prst="rect">
            <a:avLst/>
          </a:prstGeom>
        </p:spPr>
      </p:pic>
      <p:pic>
        <p:nvPicPr>
          <p:cNvPr id="26" name="Graphic 25" descr="Quadcopter with solid fill">
            <a:extLst>
              <a:ext uri="{FF2B5EF4-FFF2-40B4-BE49-F238E27FC236}">
                <a16:creationId xmlns:a16="http://schemas.microsoft.com/office/drawing/2014/main" id="{6449F942-2A29-3AAD-F67F-9E3519D6CA21}"/>
              </a:ext>
            </a:extLst>
          </p:cNvPr>
          <p:cNvPicPr>
            <a:picLocks noChangeAspect="1"/>
          </p:cNvPicPr>
          <p:nvPr/>
        </p:nvPicPr>
        <p:blipFill>
          <a:blip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p:blipFill>
        <p:spPr>
          <a:xfrm>
            <a:off x="4632675" y="3992290"/>
            <a:ext cx="387903" cy="387903"/>
          </a:xfrm>
          <a:prstGeom prst="rect">
            <a:avLst/>
          </a:prstGeom>
        </p:spPr>
      </p:pic>
      <p:pic>
        <p:nvPicPr>
          <p:cNvPr id="27" name="Graphic 26" descr="Gantt Chart with solid fill">
            <a:extLst>
              <a:ext uri="{FF2B5EF4-FFF2-40B4-BE49-F238E27FC236}">
                <a16:creationId xmlns:a16="http://schemas.microsoft.com/office/drawing/2014/main" id="{7A63825D-CDE7-CED8-79E5-9308E31FE8F4}"/>
              </a:ext>
            </a:extLst>
          </p:cNvPr>
          <p:cNvPicPr>
            <a:picLocks noChangeAspect="1"/>
          </p:cNvPicPr>
          <p:nvPr/>
        </p:nvPicPr>
        <p:blipFill>
          <a:blip r:embed="rId10">
            <a:extLst>
              <a:ext uri="{28A0092B-C50C-407E-A947-70E740481C1C}">
                <a14:useLocalDpi xmlns:a14="http://schemas.microsoft.com/office/drawing/2010/main" val="0"/>
              </a:ext>
              <a:ext uri="{96DAC541-7B7A-43D3-8B79-37D633B846F1}">
                <asvg:svgBlip xmlns:asvg="http://schemas.microsoft.com/office/drawing/2016/SVG/main" r:embed="rId11"/>
              </a:ext>
            </a:extLst>
          </a:blip>
          <a:stretch>
            <a:fillRect/>
          </a:stretch>
        </p:blipFill>
        <p:spPr>
          <a:xfrm>
            <a:off x="4650514" y="4611965"/>
            <a:ext cx="370064" cy="370064"/>
          </a:xfrm>
          <a:prstGeom prst="rect">
            <a:avLst/>
          </a:prstGeom>
        </p:spPr>
      </p:pic>
      <p:pic>
        <p:nvPicPr>
          <p:cNvPr id="28" name="Graphic 27" descr="Connected with solid fill">
            <a:extLst>
              <a:ext uri="{FF2B5EF4-FFF2-40B4-BE49-F238E27FC236}">
                <a16:creationId xmlns:a16="http://schemas.microsoft.com/office/drawing/2014/main" id="{9A4F4BE8-7267-C205-ACC6-8635BD6EEA28}"/>
              </a:ext>
            </a:extLst>
          </p:cNvPr>
          <p:cNvPicPr>
            <a:picLocks noChangeAspect="1"/>
          </p:cNvPicPr>
          <p:nvPr/>
        </p:nvPicPr>
        <p:blipFill>
          <a:blip r:embed="rId12">
            <a:extLst>
              <a:ext uri="{28A0092B-C50C-407E-A947-70E740481C1C}">
                <a14:useLocalDpi xmlns:a14="http://schemas.microsoft.com/office/drawing/2010/main" val="0"/>
              </a:ext>
              <a:ext uri="{96DAC541-7B7A-43D3-8B79-37D633B846F1}">
                <asvg:svgBlip xmlns:asvg="http://schemas.microsoft.com/office/drawing/2016/SVG/main" r:embed="rId13"/>
              </a:ext>
            </a:extLst>
          </a:blip>
          <a:stretch>
            <a:fillRect/>
          </a:stretch>
        </p:blipFill>
        <p:spPr>
          <a:xfrm>
            <a:off x="4650514" y="5226766"/>
            <a:ext cx="356024" cy="356024"/>
          </a:xfrm>
          <a:prstGeom prst="rect">
            <a:avLst/>
          </a:prstGeom>
        </p:spPr>
      </p:pic>
      <p:pic>
        <p:nvPicPr>
          <p:cNvPr id="29" name="Graphic 28" descr="Cycle with people with solid fill">
            <a:extLst>
              <a:ext uri="{FF2B5EF4-FFF2-40B4-BE49-F238E27FC236}">
                <a16:creationId xmlns:a16="http://schemas.microsoft.com/office/drawing/2014/main" id="{2ABC0E84-79BA-847B-D689-7881A14AF654}"/>
              </a:ext>
            </a:extLst>
          </p:cNvPr>
          <p:cNvPicPr>
            <a:picLocks noChangeAspect="1"/>
          </p:cNvPicPr>
          <p:nvPr/>
        </p:nvPicPr>
        <p:blipFill>
          <a:blip r:embed="rId14">
            <a:extLst>
              <a:ext uri="{28A0092B-C50C-407E-A947-70E740481C1C}">
                <a14:useLocalDpi xmlns:a14="http://schemas.microsoft.com/office/drawing/2010/main" val="0"/>
              </a:ext>
              <a:ext uri="{96DAC541-7B7A-43D3-8B79-37D633B846F1}">
                <asvg:svgBlip xmlns:asvg="http://schemas.microsoft.com/office/drawing/2016/SVG/main" r:embed="rId15"/>
              </a:ext>
            </a:extLst>
          </a:blip>
          <a:stretch>
            <a:fillRect/>
          </a:stretch>
        </p:blipFill>
        <p:spPr>
          <a:xfrm>
            <a:off x="4632675" y="5819459"/>
            <a:ext cx="379356" cy="379356"/>
          </a:xfrm>
          <a:prstGeom prst="rect">
            <a:avLst/>
          </a:prstGeom>
        </p:spPr>
      </p:pic>
      <p:pic>
        <p:nvPicPr>
          <p:cNvPr id="30" name="Picture 34" descr="Digital Transformation - KRICT">
            <a:extLst>
              <a:ext uri="{FF2B5EF4-FFF2-40B4-BE49-F238E27FC236}">
                <a16:creationId xmlns:a16="http://schemas.microsoft.com/office/drawing/2014/main" id="{2FABE68F-6E0A-60A0-43F0-4F1024AF9EC7}"/>
              </a:ext>
            </a:extLst>
          </p:cNvPr>
          <p:cNvPicPr>
            <a:picLocks noChangeAspect="1" noChangeArrowheads="1"/>
          </p:cNvPicPr>
          <p:nvPr/>
        </p:nvPicPr>
        <p:blipFill>
          <a:blip r:embed="rId16">
            <a:extLst>
              <a:ext uri="{BEBA8EAE-BF5A-486C-A8C5-ECC9F3942E4B}">
                <a14:imgProps xmlns:a14="http://schemas.microsoft.com/office/drawing/2010/main">
                  <a14:imgLayer r:embed="rId17">
                    <a14:imgEffect>
                      <a14:saturation sat="0"/>
                    </a14:imgEffect>
                  </a14:imgLayer>
                </a14:imgProps>
              </a:ext>
              <a:ext uri="{28A0092B-C50C-407E-A947-70E740481C1C}">
                <a14:useLocalDpi xmlns:a14="http://schemas.microsoft.com/office/drawing/2010/main" val="0"/>
              </a:ext>
            </a:extLst>
          </a:blip>
          <a:srcRect/>
          <a:stretch>
            <a:fillRect/>
          </a:stretch>
        </p:blipFill>
        <p:spPr bwMode="auto">
          <a:xfrm>
            <a:off x="287548" y="1285090"/>
            <a:ext cx="607175" cy="6071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6933621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384B362-BBD2-E991-2F41-2FC51ECE588E}"/>
              </a:ext>
            </a:extLst>
          </p:cNvPr>
          <p:cNvSpPr/>
          <p:nvPr/>
        </p:nvSpPr>
        <p:spPr>
          <a:xfrm>
            <a:off x="0" y="0"/>
            <a:ext cx="12192000" cy="6858000"/>
          </a:xfrm>
          <a:prstGeom prst="rect">
            <a:avLst/>
          </a:prstGeom>
          <a:solidFill>
            <a:srgbClr val="40404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6" name="Picture 5">
            <a:extLst>
              <a:ext uri="{FF2B5EF4-FFF2-40B4-BE49-F238E27FC236}">
                <a16:creationId xmlns:a16="http://schemas.microsoft.com/office/drawing/2014/main" id="{2839D37F-32BE-45AC-09B8-03383C05F599}"/>
              </a:ext>
            </a:extLst>
          </p:cNvPr>
          <p:cNvPicPr>
            <a:picLocks noChangeAspect="1"/>
          </p:cNvPicPr>
          <p:nvPr/>
        </p:nvPicPr>
        <p:blipFill rotWithShape="1">
          <a:blip r:embed="rId2">
            <a:lum bright="70000" contrast="-70000"/>
            <a:alphaModFix amt="10000"/>
          </a:blip>
          <a:srcRect l="1159" t="34504" r="1801" b="28812"/>
          <a:stretch/>
        </p:blipFill>
        <p:spPr>
          <a:xfrm>
            <a:off x="-2" y="0"/>
            <a:ext cx="12192001" cy="6858000"/>
          </a:xfrm>
          <a:prstGeom prst="rect">
            <a:avLst/>
          </a:prstGeom>
        </p:spPr>
      </p:pic>
      <p:pic>
        <p:nvPicPr>
          <p:cNvPr id="7" name="Picture 2" descr="Image result for ROYAL NAVY LOGO">
            <a:extLst>
              <a:ext uri="{FF2B5EF4-FFF2-40B4-BE49-F238E27FC236}">
                <a16:creationId xmlns:a16="http://schemas.microsoft.com/office/drawing/2014/main" id="{B5B66E3B-4E6A-1FC2-9020-127D1E26E58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575228" y="105915"/>
            <a:ext cx="522929" cy="632280"/>
          </a:xfrm>
          <a:prstGeom prst="rect">
            <a:avLst/>
          </a:prstGeom>
          <a:solidFill>
            <a:srgbClr val="000000">
              <a:shade val="95000"/>
            </a:srgbClr>
          </a:solidFill>
          <a:ln w="12700" cap="sq">
            <a:solidFill>
              <a:schemeClr val="bg1"/>
            </a:solidFill>
            <a:miter lim="800000"/>
          </a:ln>
          <a:effectLst/>
        </p:spPr>
      </p:pic>
      <p:sp>
        <p:nvSpPr>
          <p:cNvPr id="8" name="TextBox 7">
            <a:extLst>
              <a:ext uri="{FF2B5EF4-FFF2-40B4-BE49-F238E27FC236}">
                <a16:creationId xmlns:a16="http://schemas.microsoft.com/office/drawing/2014/main" id="{FF636D10-6367-A197-53A7-3D65C9ABE856}"/>
              </a:ext>
            </a:extLst>
          </p:cNvPr>
          <p:cNvSpPr txBox="1"/>
          <p:nvPr/>
        </p:nvSpPr>
        <p:spPr>
          <a:xfrm>
            <a:off x="209550" y="105915"/>
            <a:ext cx="8591550" cy="830997"/>
          </a:xfrm>
          <a:prstGeom prst="rect">
            <a:avLst/>
          </a:prstGeom>
          <a:noFill/>
        </p:spPr>
        <p:txBody>
          <a:bodyPr wrap="square" rtlCol="0">
            <a:spAutoFit/>
          </a:bodyPr>
          <a:lstStyle/>
          <a:p>
            <a:r>
              <a:rPr lang="en-GB" sz="2400">
                <a:solidFill>
                  <a:schemeClr val="bg2"/>
                </a:solidFill>
                <a:latin typeface="Big Shoulders Display ExtraBold" panose="00000900000000000000" pitchFamily="50" charset="0"/>
              </a:rPr>
              <a:t>Royal Navy</a:t>
            </a:r>
          </a:p>
          <a:p>
            <a:r>
              <a:rPr lang="en-GB" sz="2400">
                <a:solidFill>
                  <a:schemeClr val="bg2"/>
                </a:solidFill>
                <a:latin typeface="Big Shoulders Display ExtraBold" panose="00000900000000000000" pitchFamily="50" charset="0"/>
              </a:rPr>
              <a:t>AI Adoption Roadmap</a:t>
            </a:r>
          </a:p>
        </p:txBody>
      </p:sp>
      <p:sp>
        <p:nvSpPr>
          <p:cNvPr id="9" name="Rectangle 8">
            <a:extLst>
              <a:ext uri="{FF2B5EF4-FFF2-40B4-BE49-F238E27FC236}">
                <a16:creationId xmlns:a16="http://schemas.microsoft.com/office/drawing/2014/main" id="{0E56A01D-5DCD-001F-8C1A-0A797736E261}"/>
              </a:ext>
            </a:extLst>
          </p:cNvPr>
          <p:cNvSpPr/>
          <p:nvPr/>
        </p:nvSpPr>
        <p:spPr>
          <a:xfrm>
            <a:off x="285751" y="936912"/>
            <a:ext cx="2266950" cy="45719"/>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2" name="TextBox 31">
            <a:extLst>
              <a:ext uri="{FF2B5EF4-FFF2-40B4-BE49-F238E27FC236}">
                <a16:creationId xmlns:a16="http://schemas.microsoft.com/office/drawing/2014/main" id="{147684AE-4692-CE9B-96FA-F26774E0D501}"/>
              </a:ext>
            </a:extLst>
          </p:cNvPr>
          <p:cNvSpPr txBox="1"/>
          <p:nvPr/>
        </p:nvSpPr>
        <p:spPr>
          <a:xfrm>
            <a:off x="4192281" y="6463777"/>
            <a:ext cx="3807439" cy="338554"/>
          </a:xfrm>
          <a:prstGeom prst="rect">
            <a:avLst/>
          </a:prstGeom>
          <a:noFill/>
        </p:spPr>
        <p:txBody>
          <a:bodyPr wrap="square">
            <a:spAutoFit/>
          </a:bodyPr>
          <a:lstStyle/>
          <a:p>
            <a:pPr algn="ctr" defTabSz="457200"/>
            <a:r>
              <a:rPr lang="en-GB" sz="1600" b="1">
                <a:solidFill>
                  <a:prstClr val="white"/>
                </a:solidFill>
                <a:latin typeface="Barlow" panose="00000500000000000000" pitchFamily="50" charset="0"/>
                <a:cs typeface="Lao UI" panose="020B0502040204020203" pitchFamily="34" charset="0"/>
              </a:rPr>
              <a:t>OFFICIAL</a:t>
            </a:r>
          </a:p>
        </p:txBody>
      </p:sp>
      <p:sp>
        <p:nvSpPr>
          <p:cNvPr id="2" name="Rectangle: Diagonal Corners Snipped 1">
            <a:extLst>
              <a:ext uri="{FF2B5EF4-FFF2-40B4-BE49-F238E27FC236}">
                <a16:creationId xmlns:a16="http://schemas.microsoft.com/office/drawing/2014/main" id="{36D7E3B2-2D57-AACE-04B0-229471D856B0}"/>
              </a:ext>
            </a:extLst>
          </p:cNvPr>
          <p:cNvSpPr/>
          <p:nvPr/>
        </p:nvSpPr>
        <p:spPr>
          <a:xfrm>
            <a:off x="485776" y="1476231"/>
            <a:ext cx="7553323" cy="815991"/>
          </a:xfrm>
          <a:prstGeom prst="snip2DiagRect">
            <a:avLst/>
          </a:prstGeom>
          <a:solidFill>
            <a:srgbClr val="000000">
              <a:alpha val="40000"/>
            </a:srgbClr>
          </a:solid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Barlow" panose="00000500000000000000" pitchFamily="50" charset="0"/>
            </a:endParaRPr>
          </a:p>
        </p:txBody>
      </p:sp>
      <p:sp>
        <p:nvSpPr>
          <p:cNvPr id="3" name="Oval 2">
            <a:extLst>
              <a:ext uri="{FF2B5EF4-FFF2-40B4-BE49-F238E27FC236}">
                <a16:creationId xmlns:a16="http://schemas.microsoft.com/office/drawing/2014/main" id="{A004F85D-6EA0-3378-11DC-0D622FE37408}"/>
              </a:ext>
            </a:extLst>
          </p:cNvPr>
          <p:cNvSpPr/>
          <p:nvPr/>
        </p:nvSpPr>
        <p:spPr>
          <a:xfrm>
            <a:off x="209550" y="1193602"/>
            <a:ext cx="742950" cy="742950"/>
          </a:xfrm>
          <a:prstGeom prst="ellipse">
            <a:avLst/>
          </a:prstGeom>
          <a:solidFill>
            <a:srgbClr val="000000">
              <a:alpha val="80000"/>
            </a:srgbClr>
          </a:solid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b="1">
              <a:solidFill>
                <a:schemeClr val="bg1"/>
              </a:solidFill>
              <a:latin typeface="Barlow" panose="00000500000000000000" pitchFamily="50" charset="0"/>
            </a:endParaRPr>
          </a:p>
        </p:txBody>
      </p:sp>
      <p:sp>
        <p:nvSpPr>
          <p:cNvPr id="5" name="TextBox 4">
            <a:extLst>
              <a:ext uri="{FF2B5EF4-FFF2-40B4-BE49-F238E27FC236}">
                <a16:creationId xmlns:a16="http://schemas.microsoft.com/office/drawing/2014/main" id="{C70A512A-8B0A-9105-2F4B-50E3C91AAEEA}"/>
              </a:ext>
            </a:extLst>
          </p:cNvPr>
          <p:cNvSpPr txBox="1"/>
          <p:nvPr/>
        </p:nvSpPr>
        <p:spPr>
          <a:xfrm>
            <a:off x="781049" y="1544559"/>
            <a:ext cx="2466975" cy="646331"/>
          </a:xfrm>
          <a:prstGeom prst="rect">
            <a:avLst/>
          </a:prstGeom>
          <a:noFill/>
        </p:spPr>
        <p:txBody>
          <a:bodyPr wrap="square">
            <a:spAutoFit/>
          </a:bodyPr>
          <a:lstStyle/>
          <a:p>
            <a:pPr algn="ctr"/>
            <a:r>
              <a:rPr lang="en-GB" b="1">
                <a:solidFill>
                  <a:schemeClr val="bg1"/>
                </a:solidFill>
                <a:latin typeface="Barlow" panose="00000500000000000000" pitchFamily="50" charset="0"/>
              </a:rPr>
              <a:t> Priority capability gains through AI</a:t>
            </a:r>
          </a:p>
        </p:txBody>
      </p:sp>
      <p:sp>
        <p:nvSpPr>
          <p:cNvPr id="14" name="TextBox 13">
            <a:extLst>
              <a:ext uri="{FF2B5EF4-FFF2-40B4-BE49-F238E27FC236}">
                <a16:creationId xmlns:a16="http://schemas.microsoft.com/office/drawing/2014/main" id="{3F1EEBFA-8FE2-3FFF-D731-120E5B24D89D}"/>
              </a:ext>
            </a:extLst>
          </p:cNvPr>
          <p:cNvSpPr txBox="1"/>
          <p:nvPr/>
        </p:nvSpPr>
        <p:spPr>
          <a:xfrm>
            <a:off x="4863696" y="1631803"/>
            <a:ext cx="2327677" cy="523220"/>
          </a:xfrm>
          <a:prstGeom prst="rect">
            <a:avLst/>
          </a:prstGeom>
          <a:noFill/>
        </p:spPr>
        <p:txBody>
          <a:bodyPr wrap="square">
            <a:spAutoFit/>
          </a:bodyPr>
          <a:lstStyle/>
          <a:p>
            <a:pPr algn="ctr"/>
            <a:r>
              <a:rPr lang="en-GB" sz="1400">
                <a:solidFill>
                  <a:schemeClr val="bg1"/>
                </a:solidFill>
                <a:latin typeface="Barlow" panose="00000500000000000000" pitchFamily="50" charset="0"/>
              </a:rPr>
              <a:t>Drive a small number of pathfinder projects to core</a:t>
            </a:r>
          </a:p>
        </p:txBody>
      </p:sp>
      <p:sp>
        <p:nvSpPr>
          <p:cNvPr id="20" name="TextBox 19">
            <a:extLst>
              <a:ext uri="{FF2B5EF4-FFF2-40B4-BE49-F238E27FC236}">
                <a16:creationId xmlns:a16="http://schemas.microsoft.com/office/drawing/2014/main" id="{1003B6BE-7524-95BE-AD05-5EE003F0114F}"/>
              </a:ext>
            </a:extLst>
          </p:cNvPr>
          <p:cNvSpPr txBox="1"/>
          <p:nvPr/>
        </p:nvSpPr>
        <p:spPr>
          <a:xfrm>
            <a:off x="8105773" y="1308637"/>
            <a:ext cx="3992384" cy="1169551"/>
          </a:xfrm>
          <a:prstGeom prst="rect">
            <a:avLst/>
          </a:prstGeom>
          <a:noFill/>
        </p:spPr>
        <p:txBody>
          <a:bodyPr wrap="square">
            <a:spAutoFit/>
          </a:bodyPr>
          <a:lstStyle/>
          <a:p>
            <a:r>
              <a:rPr lang="en-GB" sz="1400">
                <a:solidFill>
                  <a:schemeClr val="bg1"/>
                </a:solidFill>
                <a:latin typeface="Barlow" panose="00000500000000000000" pitchFamily="50" charset="0"/>
              </a:rPr>
              <a:t>Focus leadership time and attention on driving or supporting progress on a small number of high-value, high-readiness projects. Capture lessons to inform future capability and enabler development. Current pathfinders are recommended to be:</a:t>
            </a:r>
          </a:p>
        </p:txBody>
      </p:sp>
      <p:sp>
        <p:nvSpPr>
          <p:cNvPr id="21" name="TextBox 20">
            <a:extLst>
              <a:ext uri="{FF2B5EF4-FFF2-40B4-BE49-F238E27FC236}">
                <a16:creationId xmlns:a16="http://schemas.microsoft.com/office/drawing/2014/main" id="{01029D48-DCD6-B168-D9F8-F604978358FA}"/>
              </a:ext>
            </a:extLst>
          </p:cNvPr>
          <p:cNvSpPr txBox="1"/>
          <p:nvPr/>
        </p:nvSpPr>
        <p:spPr>
          <a:xfrm>
            <a:off x="3227699" y="2752125"/>
            <a:ext cx="3807439" cy="461665"/>
          </a:xfrm>
          <a:prstGeom prst="rect">
            <a:avLst/>
          </a:prstGeom>
          <a:noFill/>
        </p:spPr>
        <p:txBody>
          <a:bodyPr wrap="square">
            <a:spAutoFit/>
          </a:bodyPr>
          <a:lstStyle/>
          <a:p>
            <a:pPr defTabSz="457200"/>
            <a:r>
              <a:rPr lang="en-GB" sz="2400" b="1" cap="small">
                <a:solidFill>
                  <a:prstClr val="white"/>
                </a:solidFill>
                <a:latin typeface="Barlow" panose="00000500000000000000" pitchFamily="50" charset="0"/>
                <a:cs typeface="Lao UI" panose="020B0502040204020203" pitchFamily="34" charset="0"/>
              </a:rPr>
              <a:t>AI for Acoustics</a:t>
            </a:r>
          </a:p>
        </p:txBody>
      </p:sp>
      <p:sp>
        <p:nvSpPr>
          <p:cNvPr id="22" name="TextBox 21">
            <a:extLst>
              <a:ext uri="{FF2B5EF4-FFF2-40B4-BE49-F238E27FC236}">
                <a16:creationId xmlns:a16="http://schemas.microsoft.com/office/drawing/2014/main" id="{577BDD8B-417E-AFE8-2464-7933583945B2}"/>
              </a:ext>
            </a:extLst>
          </p:cNvPr>
          <p:cNvSpPr txBox="1"/>
          <p:nvPr/>
        </p:nvSpPr>
        <p:spPr>
          <a:xfrm>
            <a:off x="3227699" y="3990211"/>
            <a:ext cx="4399267" cy="461665"/>
          </a:xfrm>
          <a:prstGeom prst="rect">
            <a:avLst/>
          </a:prstGeom>
          <a:noFill/>
        </p:spPr>
        <p:txBody>
          <a:bodyPr wrap="square">
            <a:spAutoFit/>
          </a:bodyPr>
          <a:lstStyle/>
          <a:p>
            <a:pPr defTabSz="457200"/>
            <a:r>
              <a:rPr lang="en-GB" sz="2400" b="1" cap="small">
                <a:solidFill>
                  <a:prstClr val="white"/>
                </a:solidFill>
                <a:latin typeface="Barlow" panose="00000500000000000000" pitchFamily="50" charset="0"/>
                <a:cs typeface="Lao UI" panose="020B0502040204020203" pitchFamily="34" charset="0"/>
              </a:rPr>
              <a:t>Counter-Uncrewed Air Systems</a:t>
            </a:r>
          </a:p>
        </p:txBody>
      </p:sp>
      <p:sp>
        <p:nvSpPr>
          <p:cNvPr id="23" name="TextBox 22">
            <a:extLst>
              <a:ext uri="{FF2B5EF4-FFF2-40B4-BE49-F238E27FC236}">
                <a16:creationId xmlns:a16="http://schemas.microsoft.com/office/drawing/2014/main" id="{F1BF997E-7611-E856-ABF1-18C98A88FB3E}"/>
              </a:ext>
            </a:extLst>
          </p:cNvPr>
          <p:cNvSpPr txBox="1"/>
          <p:nvPr/>
        </p:nvSpPr>
        <p:spPr>
          <a:xfrm>
            <a:off x="3227699" y="3371168"/>
            <a:ext cx="6181960" cy="461665"/>
          </a:xfrm>
          <a:prstGeom prst="rect">
            <a:avLst/>
          </a:prstGeom>
          <a:noFill/>
        </p:spPr>
        <p:txBody>
          <a:bodyPr wrap="square">
            <a:spAutoFit/>
          </a:bodyPr>
          <a:lstStyle/>
          <a:p>
            <a:pPr defTabSz="457200"/>
            <a:r>
              <a:rPr lang="en-GB" sz="2400" b="1" cap="small">
                <a:solidFill>
                  <a:prstClr val="white"/>
                </a:solidFill>
                <a:latin typeface="Barlow" panose="00000500000000000000" pitchFamily="50" charset="0"/>
                <a:cs typeface="Lao UI" panose="020B0502040204020203" pitchFamily="34" charset="0"/>
              </a:rPr>
              <a:t>Project CETUS for underwater autonomy</a:t>
            </a:r>
          </a:p>
        </p:txBody>
      </p:sp>
      <p:sp>
        <p:nvSpPr>
          <p:cNvPr id="24" name="TextBox 23">
            <a:extLst>
              <a:ext uri="{FF2B5EF4-FFF2-40B4-BE49-F238E27FC236}">
                <a16:creationId xmlns:a16="http://schemas.microsoft.com/office/drawing/2014/main" id="{4979D3A7-D9D8-81D1-92C0-44D5C231F6E4}"/>
              </a:ext>
            </a:extLst>
          </p:cNvPr>
          <p:cNvSpPr txBox="1"/>
          <p:nvPr/>
        </p:nvSpPr>
        <p:spPr>
          <a:xfrm>
            <a:off x="3227699" y="4609254"/>
            <a:ext cx="8721164" cy="461665"/>
          </a:xfrm>
          <a:prstGeom prst="rect">
            <a:avLst/>
          </a:prstGeom>
          <a:noFill/>
        </p:spPr>
        <p:txBody>
          <a:bodyPr wrap="square">
            <a:spAutoFit/>
          </a:bodyPr>
          <a:lstStyle/>
          <a:p>
            <a:pPr defTabSz="457200"/>
            <a:r>
              <a:rPr lang="en-GB" sz="2400" b="1" cap="small">
                <a:solidFill>
                  <a:prstClr val="white"/>
                </a:solidFill>
                <a:latin typeface="Barlow" panose="00000500000000000000" pitchFamily="50" charset="0"/>
                <a:cs typeface="Lao UI" panose="020B0502040204020203" pitchFamily="34" charset="0"/>
              </a:rPr>
              <a:t>Increasing Platform Availability through Predictive Maintenance</a:t>
            </a:r>
          </a:p>
        </p:txBody>
      </p:sp>
      <p:sp>
        <p:nvSpPr>
          <p:cNvPr id="26" name="TextBox 25">
            <a:extLst>
              <a:ext uri="{FF2B5EF4-FFF2-40B4-BE49-F238E27FC236}">
                <a16:creationId xmlns:a16="http://schemas.microsoft.com/office/drawing/2014/main" id="{ED59B3D6-18AE-57ED-A3EC-458D5A37959E}"/>
              </a:ext>
            </a:extLst>
          </p:cNvPr>
          <p:cNvSpPr txBox="1"/>
          <p:nvPr/>
        </p:nvSpPr>
        <p:spPr>
          <a:xfrm>
            <a:off x="3227699" y="5228295"/>
            <a:ext cx="6126332" cy="461665"/>
          </a:xfrm>
          <a:prstGeom prst="rect">
            <a:avLst/>
          </a:prstGeom>
          <a:noFill/>
        </p:spPr>
        <p:txBody>
          <a:bodyPr wrap="square">
            <a:spAutoFit/>
          </a:bodyPr>
          <a:lstStyle/>
          <a:p>
            <a:pPr defTabSz="457200"/>
            <a:r>
              <a:rPr lang="en-GB" sz="2400" b="1" cap="small">
                <a:solidFill>
                  <a:prstClr val="white"/>
                </a:solidFill>
                <a:latin typeface="Barlow" panose="00000500000000000000" pitchFamily="50" charset="0"/>
                <a:cs typeface="Lao UI" panose="020B0502040204020203" pitchFamily="34" charset="0"/>
              </a:rPr>
              <a:t>Predictive Recruitment / Retention Tool</a:t>
            </a:r>
          </a:p>
        </p:txBody>
      </p:sp>
      <p:sp>
        <p:nvSpPr>
          <p:cNvPr id="27" name="Rectangle 26">
            <a:extLst>
              <a:ext uri="{FF2B5EF4-FFF2-40B4-BE49-F238E27FC236}">
                <a16:creationId xmlns:a16="http://schemas.microsoft.com/office/drawing/2014/main" id="{5DE99EEF-8DEF-D08C-A158-1127BCF4D1B6}"/>
              </a:ext>
            </a:extLst>
          </p:cNvPr>
          <p:cNvSpPr/>
          <p:nvPr/>
        </p:nvSpPr>
        <p:spPr>
          <a:xfrm>
            <a:off x="1795610" y="2469366"/>
            <a:ext cx="54498" cy="3604879"/>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8" name="Rectangle 27">
            <a:extLst>
              <a:ext uri="{FF2B5EF4-FFF2-40B4-BE49-F238E27FC236}">
                <a16:creationId xmlns:a16="http://schemas.microsoft.com/office/drawing/2014/main" id="{AE09A3E5-1725-BB42-6923-EFB134519F02}"/>
              </a:ext>
            </a:extLst>
          </p:cNvPr>
          <p:cNvSpPr/>
          <p:nvPr/>
        </p:nvSpPr>
        <p:spPr>
          <a:xfrm rot="5400000">
            <a:off x="3871729" y="384708"/>
            <a:ext cx="45719" cy="4197961"/>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9" name="Rectangle 28">
            <a:extLst>
              <a:ext uri="{FF2B5EF4-FFF2-40B4-BE49-F238E27FC236}">
                <a16:creationId xmlns:a16="http://schemas.microsoft.com/office/drawing/2014/main" id="{9FBEC977-2646-BF41-A14B-54F894F79989}"/>
              </a:ext>
            </a:extLst>
          </p:cNvPr>
          <p:cNvSpPr/>
          <p:nvPr/>
        </p:nvSpPr>
        <p:spPr>
          <a:xfrm rot="5400000">
            <a:off x="2150191" y="5121810"/>
            <a:ext cx="45719" cy="686533"/>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0" name="Rectangle 29">
            <a:extLst>
              <a:ext uri="{FF2B5EF4-FFF2-40B4-BE49-F238E27FC236}">
                <a16:creationId xmlns:a16="http://schemas.microsoft.com/office/drawing/2014/main" id="{3049E054-05DA-92CE-FEC1-A97F44AF5F94}"/>
              </a:ext>
            </a:extLst>
          </p:cNvPr>
          <p:cNvSpPr/>
          <p:nvPr/>
        </p:nvSpPr>
        <p:spPr>
          <a:xfrm rot="5400000">
            <a:off x="2141326" y="4481034"/>
            <a:ext cx="45719" cy="686533"/>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1" name="Rectangle 30">
            <a:extLst>
              <a:ext uri="{FF2B5EF4-FFF2-40B4-BE49-F238E27FC236}">
                <a16:creationId xmlns:a16="http://schemas.microsoft.com/office/drawing/2014/main" id="{BA1E90C4-7C8F-3ED5-30B4-15486217B39E}"/>
              </a:ext>
            </a:extLst>
          </p:cNvPr>
          <p:cNvSpPr/>
          <p:nvPr/>
        </p:nvSpPr>
        <p:spPr>
          <a:xfrm rot="5400000">
            <a:off x="2158414" y="3864918"/>
            <a:ext cx="45719" cy="686533"/>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3" name="Rectangle 32">
            <a:extLst>
              <a:ext uri="{FF2B5EF4-FFF2-40B4-BE49-F238E27FC236}">
                <a16:creationId xmlns:a16="http://schemas.microsoft.com/office/drawing/2014/main" id="{DD7DE265-9D18-FA86-352C-924039D3DF44}"/>
              </a:ext>
            </a:extLst>
          </p:cNvPr>
          <p:cNvSpPr/>
          <p:nvPr/>
        </p:nvSpPr>
        <p:spPr>
          <a:xfrm rot="5400000">
            <a:off x="2160678" y="3230562"/>
            <a:ext cx="45719" cy="686533"/>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4" name="Rectangle 33">
            <a:extLst>
              <a:ext uri="{FF2B5EF4-FFF2-40B4-BE49-F238E27FC236}">
                <a16:creationId xmlns:a16="http://schemas.microsoft.com/office/drawing/2014/main" id="{9D675601-61CA-D852-959E-5740AB82C675}"/>
              </a:ext>
            </a:extLst>
          </p:cNvPr>
          <p:cNvSpPr/>
          <p:nvPr/>
        </p:nvSpPr>
        <p:spPr>
          <a:xfrm rot="5400000">
            <a:off x="2141326" y="2620922"/>
            <a:ext cx="45719" cy="686533"/>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5" name="Rectangle 34">
            <a:extLst>
              <a:ext uri="{FF2B5EF4-FFF2-40B4-BE49-F238E27FC236}">
                <a16:creationId xmlns:a16="http://schemas.microsoft.com/office/drawing/2014/main" id="{EE45E6B8-DB47-9252-456E-5E72AF40E7AD}"/>
              </a:ext>
            </a:extLst>
          </p:cNvPr>
          <p:cNvSpPr/>
          <p:nvPr/>
        </p:nvSpPr>
        <p:spPr>
          <a:xfrm>
            <a:off x="5970711" y="2282624"/>
            <a:ext cx="54498" cy="223925"/>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6" name="TextBox 35">
            <a:extLst>
              <a:ext uri="{FF2B5EF4-FFF2-40B4-BE49-F238E27FC236}">
                <a16:creationId xmlns:a16="http://schemas.microsoft.com/office/drawing/2014/main" id="{44AC387C-4FE5-6420-0BDB-CF7699DB9EEC}"/>
              </a:ext>
            </a:extLst>
          </p:cNvPr>
          <p:cNvSpPr txBox="1"/>
          <p:nvPr/>
        </p:nvSpPr>
        <p:spPr>
          <a:xfrm>
            <a:off x="4192281" y="29715"/>
            <a:ext cx="3807439" cy="338554"/>
          </a:xfrm>
          <a:prstGeom prst="rect">
            <a:avLst/>
          </a:prstGeom>
          <a:noFill/>
        </p:spPr>
        <p:txBody>
          <a:bodyPr wrap="square">
            <a:spAutoFit/>
          </a:bodyPr>
          <a:lstStyle/>
          <a:p>
            <a:pPr algn="ctr" defTabSz="457200"/>
            <a:r>
              <a:rPr lang="en-GB" sz="1600" b="1">
                <a:solidFill>
                  <a:prstClr val="white"/>
                </a:solidFill>
                <a:latin typeface="Barlow" panose="00000500000000000000" pitchFamily="50" charset="0"/>
                <a:cs typeface="Lao UI" panose="020B0502040204020203" pitchFamily="34" charset="0"/>
              </a:rPr>
              <a:t>AUG 23</a:t>
            </a:r>
          </a:p>
        </p:txBody>
      </p:sp>
      <p:sp>
        <p:nvSpPr>
          <p:cNvPr id="10" name="Rectangle: Diagonal Corners Snipped 9">
            <a:extLst>
              <a:ext uri="{FF2B5EF4-FFF2-40B4-BE49-F238E27FC236}">
                <a16:creationId xmlns:a16="http://schemas.microsoft.com/office/drawing/2014/main" id="{CCC96513-3567-860F-64F4-6B931032F69D}"/>
              </a:ext>
            </a:extLst>
          </p:cNvPr>
          <p:cNvSpPr/>
          <p:nvPr/>
        </p:nvSpPr>
        <p:spPr>
          <a:xfrm>
            <a:off x="2507452" y="2766390"/>
            <a:ext cx="629174" cy="429529"/>
          </a:xfrm>
          <a:prstGeom prst="snip2DiagRect">
            <a:avLst/>
          </a:prstGeom>
          <a:solidFill>
            <a:srgbClr val="000000">
              <a:alpha val="40000"/>
            </a:srgbClr>
          </a:solidFill>
          <a:ln w="28575">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Rectangle: Diagonal Corners Snipped 10">
            <a:extLst>
              <a:ext uri="{FF2B5EF4-FFF2-40B4-BE49-F238E27FC236}">
                <a16:creationId xmlns:a16="http://schemas.microsoft.com/office/drawing/2014/main" id="{036E12C3-772E-7C6D-F4C7-990C52CA2173}"/>
              </a:ext>
            </a:extLst>
          </p:cNvPr>
          <p:cNvSpPr/>
          <p:nvPr/>
        </p:nvSpPr>
        <p:spPr>
          <a:xfrm>
            <a:off x="2507452" y="3391381"/>
            <a:ext cx="629174" cy="429529"/>
          </a:xfrm>
          <a:prstGeom prst="snip2DiagRect">
            <a:avLst/>
          </a:prstGeom>
          <a:solidFill>
            <a:srgbClr val="000000">
              <a:alpha val="40000"/>
            </a:srgbClr>
          </a:solidFill>
          <a:ln w="28575">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Rectangle: Diagonal Corners Snipped 11">
            <a:extLst>
              <a:ext uri="{FF2B5EF4-FFF2-40B4-BE49-F238E27FC236}">
                <a16:creationId xmlns:a16="http://schemas.microsoft.com/office/drawing/2014/main" id="{6A65B30C-ABE6-93A7-D450-3B1AE390FF06}"/>
              </a:ext>
            </a:extLst>
          </p:cNvPr>
          <p:cNvSpPr/>
          <p:nvPr/>
        </p:nvSpPr>
        <p:spPr>
          <a:xfrm>
            <a:off x="2507452" y="4016372"/>
            <a:ext cx="629174" cy="429529"/>
          </a:xfrm>
          <a:prstGeom prst="snip2DiagRect">
            <a:avLst/>
          </a:prstGeom>
          <a:solidFill>
            <a:srgbClr val="000000">
              <a:alpha val="40000"/>
            </a:srgbClr>
          </a:solidFill>
          <a:ln w="28575">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Rectangle: Diagonal Corners Snipped 12">
            <a:extLst>
              <a:ext uri="{FF2B5EF4-FFF2-40B4-BE49-F238E27FC236}">
                <a16:creationId xmlns:a16="http://schemas.microsoft.com/office/drawing/2014/main" id="{460486BD-7C1E-DB1D-0F92-0A5AB7FE9963}"/>
              </a:ext>
            </a:extLst>
          </p:cNvPr>
          <p:cNvSpPr/>
          <p:nvPr/>
        </p:nvSpPr>
        <p:spPr>
          <a:xfrm>
            <a:off x="2507452" y="4641363"/>
            <a:ext cx="629174" cy="429529"/>
          </a:xfrm>
          <a:prstGeom prst="snip2DiagRect">
            <a:avLst/>
          </a:prstGeom>
          <a:solidFill>
            <a:srgbClr val="000000">
              <a:alpha val="40000"/>
            </a:srgbClr>
          </a:solidFill>
          <a:ln w="28575">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Rectangle: Diagonal Corners Snipped 14">
            <a:extLst>
              <a:ext uri="{FF2B5EF4-FFF2-40B4-BE49-F238E27FC236}">
                <a16:creationId xmlns:a16="http://schemas.microsoft.com/office/drawing/2014/main" id="{16E8CD4B-C3EA-18ED-DE5E-1A164E1B502D}"/>
              </a:ext>
            </a:extLst>
          </p:cNvPr>
          <p:cNvSpPr/>
          <p:nvPr/>
        </p:nvSpPr>
        <p:spPr>
          <a:xfrm>
            <a:off x="2507452" y="5266355"/>
            <a:ext cx="629174" cy="429529"/>
          </a:xfrm>
          <a:prstGeom prst="snip2DiagRect">
            <a:avLst/>
          </a:prstGeom>
          <a:solidFill>
            <a:srgbClr val="000000">
              <a:alpha val="40000"/>
            </a:srgbClr>
          </a:solidFill>
          <a:ln w="28575">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16" name="Graphic 15" descr="Sound Medium with solid fill">
            <a:extLst>
              <a:ext uri="{FF2B5EF4-FFF2-40B4-BE49-F238E27FC236}">
                <a16:creationId xmlns:a16="http://schemas.microsoft.com/office/drawing/2014/main" id="{8E222888-FB6A-CA14-F3C2-569921DA0B94}"/>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2668801" y="2813309"/>
            <a:ext cx="342241" cy="342241"/>
          </a:xfrm>
          <a:prstGeom prst="rect">
            <a:avLst/>
          </a:prstGeom>
        </p:spPr>
      </p:pic>
      <p:pic>
        <p:nvPicPr>
          <p:cNvPr id="17" name="Graphic 16" descr="List with solid fill">
            <a:extLst>
              <a:ext uri="{FF2B5EF4-FFF2-40B4-BE49-F238E27FC236}">
                <a16:creationId xmlns:a16="http://schemas.microsoft.com/office/drawing/2014/main" id="{81B8225E-1419-28DA-26E5-69C8C5A0D488}"/>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2678326" y="3459632"/>
            <a:ext cx="289107" cy="289107"/>
          </a:xfrm>
          <a:prstGeom prst="rect">
            <a:avLst/>
          </a:prstGeom>
        </p:spPr>
      </p:pic>
      <p:pic>
        <p:nvPicPr>
          <p:cNvPr id="18" name="Picture 17">
            <a:extLst>
              <a:ext uri="{FF2B5EF4-FFF2-40B4-BE49-F238E27FC236}">
                <a16:creationId xmlns:a16="http://schemas.microsoft.com/office/drawing/2014/main" id="{E499B540-BA66-10F5-E80B-EA28F640A5AB}"/>
              </a:ext>
            </a:extLst>
          </p:cNvPr>
          <p:cNvPicPr>
            <a:picLocks noChangeAspect="1"/>
          </p:cNvPicPr>
          <p:nvPr/>
        </p:nvPicPr>
        <p:blipFill>
          <a:blip r:embed="rId8"/>
          <a:stretch>
            <a:fillRect/>
          </a:stretch>
        </p:blipFill>
        <p:spPr>
          <a:xfrm>
            <a:off x="2629502" y="4144773"/>
            <a:ext cx="381539" cy="171469"/>
          </a:xfrm>
          <a:prstGeom prst="rect">
            <a:avLst/>
          </a:prstGeom>
        </p:spPr>
      </p:pic>
      <p:pic>
        <p:nvPicPr>
          <p:cNvPr id="19" name="Graphic 18" descr="Merger with solid fill">
            <a:extLst>
              <a:ext uri="{FF2B5EF4-FFF2-40B4-BE49-F238E27FC236}">
                <a16:creationId xmlns:a16="http://schemas.microsoft.com/office/drawing/2014/main" id="{B1993C4F-B9C4-39E2-7862-5C746504D12E}"/>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2678326" y="4663208"/>
            <a:ext cx="352770" cy="352770"/>
          </a:xfrm>
          <a:prstGeom prst="rect">
            <a:avLst/>
          </a:prstGeom>
        </p:spPr>
      </p:pic>
      <p:pic>
        <p:nvPicPr>
          <p:cNvPr id="25" name="Graphic 24" descr="Handshake with solid fill">
            <a:extLst>
              <a:ext uri="{FF2B5EF4-FFF2-40B4-BE49-F238E27FC236}">
                <a16:creationId xmlns:a16="http://schemas.microsoft.com/office/drawing/2014/main" id="{D944D05E-D64C-745F-F313-61D87FCD1DCE}"/>
              </a:ext>
            </a:extLst>
          </p:cNvPr>
          <p:cNvPicPr>
            <a:picLocks noChangeAspect="1"/>
          </p:cNvPicPr>
          <p:nvPr/>
        </p:nvPicPr>
        <p:blipFill>
          <a:blip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p:blipFill>
        <p:spPr>
          <a:xfrm>
            <a:off x="2629502" y="5291907"/>
            <a:ext cx="365964" cy="365964"/>
          </a:xfrm>
          <a:prstGeom prst="rect">
            <a:avLst/>
          </a:prstGeom>
        </p:spPr>
      </p:pic>
      <p:pic>
        <p:nvPicPr>
          <p:cNvPr id="37" name="Picture 34" descr="Digital Transformation - KRICT">
            <a:extLst>
              <a:ext uri="{FF2B5EF4-FFF2-40B4-BE49-F238E27FC236}">
                <a16:creationId xmlns:a16="http://schemas.microsoft.com/office/drawing/2014/main" id="{B7628C04-8657-96FC-C54E-6282D7FD6BB4}"/>
              </a:ext>
            </a:extLst>
          </p:cNvPr>
          <p:cNvPicPr>
            <a:picLocks noChangeAspect="1" noChangeArrowheads="1"/>
          </p:cNvPicPr>
          <p:nvPr/>
        </p:nvPicPr>
        <p:blipFill>
          <a:blip r:embed="rId13">
            <a:extLst>
              <a:ext uri="{BEBA8EAE-BF5A-486C-A8C5-ECC9F3942E4B}">
                <a14:imgProps xmlns:a14="http://schemas.microsoft.com/office/drawing/2010/main">
                  <a14:imgLayer r:embed="rId14">
                    <a14:imgEffect>
                      <a14:saturation sat="0"/>
                    </a14:imgEffect>
                  </a14:imgLayer>
                </a14:imgProps>
              </a:ext>
              <a:ext uri="{28A0092B-C50C-407E-A947-70E740481C1C}">
                <a14:useLocalDpi xmlns:a14="http://schemas.microsoft.com/office/drawing/2010/main" val="0"/>
              </a:ext>
            </a:extLst>
          </a:blip>
          <a:srcRect/>
          <a:stretch>
            <a:fillRect/>
          </a:stretch>
        </p:blipFill>
        <p:spPr bwMode="auto">
          <a:xfrm>
            <a:off x="277437" y="1276223"/>
            <a:ext cx="607175" cy="607175"/>
          </a:xfrm>
          <a:prstGeom prst="rect">
            <a:avLst/>
          </a:prstGeom>
          <a:noFill/>
          <a:extLst>
            <a:ext uri="{909E8E84-426E-40DD-AFC4-6F175D3DCCD1}">
              <a14:hiddenFill xmlns:a14="http://schemas.microsoft.com/office/drawing/2010/main">
                <a:solidFill>
                  <a:srgbClr val="FFFFFF"/>
                </a:solidFill>
              </a14:hiddenFill>
            </a:ext>
          </a:extLst>
        </p:spPr>
      </p:pic>
      <p:sp>
        <p:nvSpPr>
          <p:cNvPr id="38" name="TextBox 37">
            <a:extLst>
              <a:ext uri="{FF2B5EF4-FFF2-40B4-BE49-F238E27FC236}">
                <a16:creationId xmlns:a16="http://schemas.microsoft.com/office/drawing/2014/main" id="{9D27ECC7-4966-A759-7006-8D87E3FAB7DC}"/>
              </a:ext>
            </a:extLst>
          </p:cNvPr>
          <p:cNvSpPr txBox="1"/>
          <p:nvPr/>
        </p:nvSpPr>
        <p:spPr>
          <a:xfrm>
            <a:off x="3248024" y="5814604"/>
            <a:ext cx="6126332" cy="461665"/>
          </a:xfrm>
          <a:prstGeom prst="rect">
            <a:avLst/>
          </a:prstGeom>
          <a:noFill/>
        </p:spPr>
        <p:txBody>
          <a:bodyPr wrap="square">
            <a:spAutoFit/>
          </a:bodyPr>
          <a:lstStyle/>
          <a:p>
            <a:pPr defTabSz="457200"/>
            <a:r>
              <a:rPr lang="en-GB" sz="2400" b="1" cap="small">
                <a:solidFill>
                  <a:prstClr val="white"/>
                </a:solidFill>
                <a:latin typeface="Barlow" panose="00000500000000000000" pitchFamily="50" charset="0"/>
                <a:cs typeface="Lao UI" panose="020B0502040204020203" pitchFamily="34" charset="0"/>
              </a:rPr>
              <a:t>Uncrewed Surface Vessel collision avoidance </a:t>
            </a:r>
          </a:p>
        </p:txBody>
      </p:sp>
      <p:sp>
        <p:nvSpPr>
          <p:cNvPr id="39" name="Rectangle 38">
            <a:extLst>
              <a:ext uri="{FF2B5EF4-FFF2-40B4-BE49-F238E27FC236}">
                <a16:creationId xmlns:a16="http://schemas.microsoft.com/office/drawing/2014/main" id="{E684DCED-9702-C537-85B2-4B95D13B95AF}"/>
              </a:ext>
            </a:extLst>
          </p:cNvPr>
          <p:cNvSpPr/>
          <p:nvPr/>
        </p:nvSpPr>
        <p:spPr>
          <a:xfrm rot="5400000">
            <a:off x="2170516" y="5708119"/>
            <a:ext cx="45719" cy="686533"/>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0" name="Rectangle: Diagonal Corners Snipped 39">
            <a:extLst>
              <a:ext uri="{FF2B5EF4-FFF2-40B4-BE49-F238E27FC236}">
                <a16:creationId xmlns:a16="http://schemas.microsoft.com/office/drawing/2014/main" id="{906DE8D6-7D2A-8E1D-BFEC-AB36A16DE19D}"/>
              </a:ext>
            </a:extLst>
          </p:cNvPr>
          <p:cNvSpPr/>
          <p:nvPr/>
        </p:nvSpPr>
        <p:spPr>
          <a:xfrm>
            <a:off x="2527777" y="5852664"/>
            <a:ext cx="629174" cy="429529"/>
          </a:xfrm>
          <a:prstGeom prst="snip2DiagRect">
            <a:avLst/>
          </a:prstGeom>
          <a:solidFill>
            <a:srgbClr val="000000">
              <a:alpha val="40000"/>
            </a:srgbClr>
          </a:solidFill>
          <a:ln w="28575">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41" name="Graphic 40" descr="Compass outline">
            <a:extLst>
              <a:ext uri="{FF2B5EF4-FFF2-40B4-BE49-F238E27FC236}">
                <a16:creationId xmlns:a16="http://schemas.microsoft.com/office/drawing/2014/main" id="{7B3E6A6A-DF15-F9B5-117F-FAF4E0187D96}"/>
              </a:ext>
            </a:extLst>
          </p:cNvPr>
          <p:cNvPicPr>
            <a:picLocks noChangeAspect="1"/>
          </p:cNvPicPr>
          <p:nvPr/>
        </p:nvPicPr>
        <p:blipFill>
          <a:blip r:embed="rId15">
            <a:extLst>
              <a:ext uri="{28A0092B-C50C-407E-A947-70E740481C1C}">
                <a14:useLocalDpi xmlns:a14="http://schemas.microsoft.com/office/drawing/2010/main" val="0"/>
              </a:ext>
              <a:ext uri="{96DAC541-7B7A-43D3-8B79-37D633B846F1}">
                <asvg:svgBlip xmlns:asvg="http://schemas.microsoft.com/office/drawing/2016/SVG/main" r:embed="rId16"/>
              </a:ext>
            </a:extLst>
          </a:blip>
          <a:stretch>
            <a:fillRect/>
          </a:stretch>
        </p:blipFill>
        <p:spPr>
          <a:xfrm>
            <a:off x="2690082" y="5891347"/>
            <a:ext cx="329258" cy="329258"/>
          </a:xfrm>
          <a:prstGeom prst="rect">
            <a:avLst/>
          </a:prstGeom>
        </p:spPr>
      </p:pic>
    </p:spTree>
    <p:extLst>
      <p:ext uri="{BB962C8B-B14F-4D97-AF65-F5344CB8AC3E}">
        <p14:creationId xmlns:p14="http://schemas.microsoft.com/office/powerpoint/2010/main" val="249311449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384B362-BBD2-E991-2F41-2FC51ECE588E}"/>
              </a:ext>
            </a:extLst>
          </p:cNvPr>
          <p:cNvSpPr/>
          <p:nvPr/>
        </p:nvSpPr>
        <p:spPr>
          <a:xfrm>
            <a:off x="0" y="0"/>
            <a:ext cx="12192000" cy="6858000"/>
          </a:xfrm>
          <a:prstGeom prst="rect">
            <a:avLst/>
          </a:prstGeom>
          <a:solidFill>
            <a:srgbClr val="40404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6" name="Picture 5">
            <a:extLst>
              <a:ext uri="{FF2B5EF4-FFF2-40B4-BE49-F238E27FC236}">
                <a16:creationId xmlns:a16="http://schemas.microsoft.com/office/drawing/2014/main" id="{2839D37F-32BE-45AC-09B8-03383C05F599}"/>
              </a:ext>
            </a:extLst>
          </p:cNvPr>
          <p:cNvPicPr>
            <a:picLocks noChangeAspect="1"/>
          </p:cNvPicPr>
          <p:nvPr/>
        </p:nvPicPr>
        <p:blipFill rotWithShape="1">
          <a:blip r:embed="rId2">
            <a:lum bright="70000" contrast="-70000"/>
            <a:alphaModFix amt="10000"/>
          </a:blip>
          <a:srcRect l="1159" t="34504" r="1801" b="28812"/>
          <a:stretch/>
        </p:blipFill>
        <p:spPr>
          <a:xfrm>
            <a:off x="-2" y="0"/>
            <a:ext cx="12192001" cy="6858000"/>
          </a:xfrm>
          <a:prstGeom prst="rect">
            <a:avLst/>
          </a:prstGeom>
        </p:spPr>
      </p:pic>
      <p:pic>
        <p:nvPicPr>
          <p:cNvPr id="7" name="Picture 2" descr="Image result for ROYAL NAVY LOGO">
            <a:extLst>
              <a:ext uri="{FF2B5EF4-FFF2-40B4-BE49-F238E27FC236}">
                <a16:creationId xmlns:a16="http://schemas.microsoft.com/office/drawing/2014/main" id="{B5B66E3B-4E6A-1FC2-9020-127D1E26E58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575228" y="105915"/>
            <a:ext cx="522929" cy="632280"/>
          </a:xfrm>
          <a:prstGeom prst="rect">
            <a:avLst/>
          </a:prstGeom>
          <a:solidFill>
            <a:srgbClr val="000000">
              <a:shade val="95000"/>
            </a:srgbClr>
          </a:solidFill>
          <a:ln w="12700" cap="sq">
            <a:solidFill>
              <a:schemeClr val="bg1"/>
            </a:solidFill>
            <a:miter lim="800000"/>
          </a:ln>
          <a:effectLst/>
        </p:spPr>
      </p:pic>
      <p:sp>
        <p:nvSpPr>
          <p:cNvPr id="8" name="TextBox 7">
            <a:extLst>
              <a:ext uri="{FF2B5EF4-FFF2-40B4-BE49-F238E27FC236}">
                <a16:creationId xmlns:a16="http://schemas.microsoft.com/office/drawing/2014/main" id="{FF636D10-6367-A197-53A7-3D65C9ABE856}"/>
              </a:ext>
            </a:extLst>
          </p:cNvPr>
          <p:cNvSpPr txBox="1"/>
          <p:nvPr/>
        </p:nvSpPr>
        <p:spPr>
          <a:xfrm>
            <a:off x="209550" y="105915"/>
            <a:ext cx="8591550" cy="830997"/>
          </a:xfrm>
          <a:prstGeom prst="rect">
            <a:avLst/>
          </a:prstGeom>
          <a:noFill/>
        </p:spPr>
        <p:txBody>
          <a:bodyPr wrap="square" rtlCol="0">
            <a:spAutoFit/>
          </a:bodyPr>
          <a:lstStyle/>
          <a:p>
            <a:r>
              <a:rPr lang="en-GB" sz="2400">
                <a:solidFill>
                  <a:schemeClr val="bg2"/>
                </a:solidFill>
                <a:latin typeface="Big Shoulders Display ExtraBold" panose="00000900000000000000" pitchFamily="50" charset="0"/>
              </a:rPr>
              <a:t>Royal Navy</a:t>
            </a:r>
          </a:p>
          <a:p>
            <a:r>
              <a:rPr lang="en-GB" sz="2400">
                <a:solidFill>
                  <a:schemeClr val="bg2"/>
                </a:solidFill>
                <a:latin typeface="Big Shoulders Display ExtraBold" panose="00000900000000000000" pitchFamily="50" charset="0"/>
              </a:rPr>
              <a:t>AI Adoption Roadmap</a:t>
            </a:r>
          </a:p>
        </p:txBody>
      </p:sp>
      <p:sp>
        <p:nvSpPr>
          <p:cNvPr id="9" name="Rectangle 8">
            <a:extLst>
              <a:ext uri="{FF2B5EF4-FFF2-40B4-BE49-F238E27FC236}">
                <a16:creationId xmlns:a16="http://schemas.microsoft.com/office/drawing/2014/main" id="{0E56A01D-5DCD-001F-8C1A-0A797736E261}"/>
              </a:ext>
            </a:extLst>
          </p:cNvPr>
          <p:cNvSpPr/>
          <p:nvPr/>
        </p:nvSpPr>
        <p:spPr>
          <a:xfrm>
            <a:off x="285751" y="936912"/>
            <a:ext cx="2266950" cy="45719"/>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2" name="TextBox 31">
            <a:extLst>
              <a:ext uri="{FF2B5EF4-FFF2-40B4-BE49-F238E27FC236}">
                <a16:creationId xmlns:a16="http://schemas.microsoft.com/office/drawing/2014/main" id="{147684AE-4692-CE9B-96FA-F26774E0D501}"/>
              </a:ext>
            </a:extLst>
          </p:cNvPr>
          <p:cNvSpPr txBox="1"/>
          <p:nvPr/>
        </p:nvSpPr>
        <p:spPr>
          <a:xfrm>
            <a:off x="4192281" y="6463777"/>
            <a:ext cx="3807439" cy="338554"/>
          </a:xfrm>
          <a:prstGeom prst="rect">
            <a:avLst/>
          </a:prstGeom>
          <a:noFill/>
        </p:spPr>
        <p:txBody>
          <a:bodyPr wrap="square">
            <a:spAutoFit/>
          </a:bodyPr>
          <a:lstStyle/>
          <a:p>
            <a:pPr algn="ctr" defTabSz="457200"/>
            <a:r>
              <a:rPr lang="en-GB" sz="1600" b="1">
                <a:solidFill>
                  <a:prstClr val="white"/>
                </a:solidFill>
                <a:latin typeface="Barlow" panose="00000500000000000000" pitchFamily="50" charset="0"/>
                <a:cs typeface="Lao UI" panose="020B0502040204020203" pitchFamily="34" charset="0"/>
              </a:rPr>
              <a:t>OFFICIAL</a:t>
            </a:r>
          </a:p>
        </p:txBody>
      </p:sp>
      <p:sp>
        <p:nvSpPr>
          <p:cNvPr id="10" name="Rectangle: Diagonal Corners Snipped 9">
            <a:extLst>
              <a:ext uri="{FF2B5EF4-FFF2-40B4-BE49-F238E27FC236}">
                <a16:creationId xmlns:a16="http://schemas.microsoft.com/office/drawing/2014/main" id="{9D73E93D-3B08-1B8D-FFD9-649B39E08C6B}"/>
              </a:ext>
            </a:extLst>
          </p:cNvPr>
          <p:cNvSpPr/>
          <p:nvPr/>
        </p:nvSpPr>
        <p:spPr>
          <a:xfrm>
            <a:off x="485776" y="1405632"/>
            <a:ext cx="9517769" cy="815991"/>
          </a:xfrm>
          <a:prstGeom prst="snip2DiagRect">
            <a:avLst/>
          </a:prstGeom>
          <a:solidFill>
            <a:srgbClr val="000000">
              <a:alpha val="40000"/>
            </a:srgbClr>
          </a:solid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Barlow" panose="00000500000000000000" pitchFamily="50" charset="0"/>
            </a:endParaRPr>
          </a:p>
        </p:txBody>
      </p:sp>
      <p:sp>
        <p:nvSpPr>
          <p:cNvPr id="11" name="Oval 10">
            <a:extLst>
              <a:ext uri="{FF2B5EF4-FFF2-40B4-BE49-F238E27FC236}">
                <a16:creationId xmlns:a16="http://schemas.microsoft.com/office/drawing/2014/main" id="{FC8DC078-16A0-1967-B220-48F85BA031E9}"/>
              </a:ext>
            </a:extLst>
          </p:cNvPr>
          <p:cNvSpPr/>
          <p:nvPr/>
        </p:nvSpPr>
        <p:spPr>
          <a:xfrm>
            <a:off x="209550" y="1123003"/>
            <a:ext cx="742950" cy="742950"/>
          </a:xfrm>
          <a:prstGeom prst="ellipse">
            <a:avLst/>
          </a:prstGeom>
          <a:solidFill>
            <a:srgbClr val="000000">
              <a:alpha val="80000"/>
            </a:srgbClr>
          </a:solid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b="1">
              <a:solidFill>
                <a:schemeClr val="bg1"/>
              </a:solidFill>
              <a:latin typeface="Barlow" panose="00000500000000000000" pitchFamily="50" charset="0"/>
            </a:endParaRPr>
          </a:p>
        </p:txBody>
      </p:sp>
      <p:sp>
        <p:nvSpPr>
          <p:cNvPr id="12" name="TextBox 11">
            <a:extLst>
              <a:ext uri="{FF2B5EF4-FFF2-40B4-BE49-F238E27FC236}">
                <a16:creationId xmlns:a16="http://schemas.microsoft.com/office/drawing/2014/main" id="{C666C968-FCB6-B611-8393-786B96EC5803}"/>
              </a:ext>
            </a:extLst>
          </p:cNvPr>
          <p:cNvSpPr txBox="1"/>
          <p:nvPr/>
        </p:nvSpPr>
        <p:spPr>
          <a:xfrm>
            <a:off x="952499" y="1618134"/>
            <a:ext cx="2028826" cy="369332"/>
          </a:xfrm>
          <a:prstGeom prst="rect">
            <a:avLst/>
          </a:prstGeom>
          <a:noFill/>
        </p:spPr>
        <p:txBody>
          <a:bodyPr wrap="square">
            <a:spAutoFit/>
          </a:bodyPr>
          <a:lstStyle/>
          <a:p>
            <a:pPr algn="ctr"/>
            <a:r>
              <a:rPr lang="en-GB" b="1">
                <a:solidFill>
                  <a:schemeClr val="bg1"/>
                </a:solidFill>
                <a:latin typeface="Barlow" panose="00000500000000000000" pitchFamily="50" charset="0"/>
              </a:rPr>
              <a:t>Enabling Activity</a:t>
            </a:r>
          </a:p>
        </p:txBody>
      </p:sp>
      <p:sp>
        <p:nvSpPr>
          <p:cNvPr id="13" name="TextBox 12">
            <a:extLst>
              <a:ext uri="{FF2B5EF4-FFF2-40B4-BE49-F238E27FC236}">
                <a16:creationId xmlns:a16="http://schemas.microsoft.com/office/drawing/2014/main" id="{14300442-09D7-018C-FA3C-142F4E12007E}"/>
              </a:ext>
            </a:extLst>
          </p:cNvPr>
          <p:cNvSpPr txBox="1"/>
          <p:nvPr/>
        </p:nvSpPr>
        <p:spPr>
          <a:xfrm>
            <a:off x="3028431" y="1665756"/>
            <a:ext cx="2350303" cy="307777"/>
          </a:xfrm>
          <a:prstGeom prst="rect">
            <a:avLst/>
          </a:prstGeom>
          <a:noFill/>
        </p:spPr>
        <p:txBody>
          <a:bodyPr wrap="square">
            <a:spAutoFit/>
          </a:bodyPr>
          <a:lstStyle/>
          <a:p>
            <a:pPr algn="ctr"/>
            <a:r>
              <a:rPr lang="en-GB" sz="1400">
                <a:solidFill>
                  <a:schemeClr val="bg1"/>
                </a:solidFill>
                <a:latin typeface="Barlow" panose="00000500000000000000" pitchFamily="50" charset="0"/>
              </a:rPr>
              <a:t> Set priority workstreams</a:t>
            </a:r>
          </a:p>
        </p:txBody>
      </p:sp>
      <p:sp>
        <p:nvSpPr>
          <p:cNvPr id="17" name="TextBox 16">
            <a:extLst>
              <a:ext uri="{FF2B5EF4-FFF2-40B4-BE49-F238E27FC236}">
                <a16:creationId xmlns:a16="http://schemas.microsoft.com/office/drawing/2014/main" id="{5B2DC7E1-9571-D093-7B64-C3A1273C9FE8}"/>
              </a:ext>
            </a:extLst>
          </p:cNvPr>
          <p:cNvSpPr txBox="1"/>
          <p:nvPr/>
        </p:nvSpPr>
        <p:spPr>
          <a:xfrm>
            <a:off x="1162938" y="3778270"/>
            <a:ext cx="2417574" cy="738664"/>
          </a:xfrm>
          <a:prstGeom prst="rect">
            <a:avLst/>
          </a:prstGeom>
          <a:noFill/>
        </p:spPr>
        <p:txBody>
          <a:bodyPr wrap="square">
            <a:spAutoFit/>
          </a:bodyPr>
          <a:lstStyle/>
          <a:p>
            <a:r>
              <a:rPr lang="en-GB" sz="1400">
                <a:solidFill>
                  <a:schemeClr val="bg1"/>
                </a:solidFill>
                <a:latin typeface="Barlow" panose="00000500000000000000" pitchFamily="50" charset="0"/>
              </a:rPr>
              <a:t>Seven workstreams were identified for maturing enablers of AI adoption:</a:t>
            </a:r>
          </a:p>
        </p:txBody>
      </p:sp>
      <p:sp>
        <p:nvSpPr>
          <p:cNvPr id="18" name="TextBox 17">
            <a:extLst>
              <a:ext uri="{FF2B5EF4-FFF2-40B4-BE49-F238E27FC236}">
                <a16:creationId xmlns:a16="http://schemas.microsoft.com/office/drawing/2014/main" id="{8D855588-C6D2-D965-BC39-187C61EAF30F}"/>
              </a:ext>
            </a:extLst>
          </p:cNvPr>
          <p:cNvSpPr txBox="1"/>
          <p:nvPr/>
        </p:nvSpPr>
        <p:spPr>
          <a:xfrm>
            <a:off x="4736489" y="2500933"/>
            <a:ext cx="3152470" cy="461665"/>
          </a:xfrm>
          <a:prstGeom prst="rect">
            <a:avLst/>
          </a:prstGeom>
          <a:noFill/>
        </p:spPr>
        <p:txBody>
          <a:bodyPr wrap="square">
            <a:spAutoFit/>
          </a:bodyPr>
          <a:lstStyle/>
          <a:p>
            <a:pPr defTabSz="457200"/>
            <a:r>
              <a:rPr lang="en-GB" sz="2400" b="1" cap="small">
                <a:solidFill>
                  <a:prstClr val="white"/>
                </a:solidFill>
                <a:latin typeface="Barlow" panose="00000500000000000000" pitchFamily="50" charset="0"/>
                <a:cs typeface="Lao UI" panose="020B0502040204020203" pitchFamily="34" charset="0"/>
              </a:rPr>
              <a:t>Acquisition</a:t>
            </a:r>
          </a:p>
        </p:txBody>
      </p:sp>
      <p:sp>
        <p:nvSpPr>
          <p:cNvPr id="19" name="TextBox 18">
            <a:extLst>
              <a:ext uri="{FF2B5EF4-FFF2-40B4-BE49-F238E27FC236}">
                <a16:creationId xmlns:a16="http://schemas.microsoft.com/office/drawing/2014/main" id="{6F7BDE44-7120-11D1-71F1-0C142B04C567}"/>
              </a:ext>
            </a:extLst>
          </p:cNvPr>
          <p:cNvSpPr txBox="1"/>
          <p:nvPr/>
        </p:nvSpPr>
        <p:spPr>
          <a:xfrm>
            <a:off x="4736488" y="3683408"/>
            <a:ext cx="3807439" cy="461665"/>
          </a:xfrm>
          <a:prstGeom prst="rect">
            <a:avLst/>
          </a:prstGeom>
          <a:noFill/>
        </p:spPr>
        <p:txBody>
          <a:bodyPr wrap="square">
            <a:spAutoFit/>
          </a:bodyPr>
          <a:lstStyle/>
          <a:p>
            <a:pPr defTabSz="457200"/>
            <a:r>
              <a:rPr lang="en-GB" sz="2400" b="1" cap="small">
                <a:solidFill>
                  <a:prstClr val="white"/>
                </a:solidFill>
                <a:latin typeface="Barlow" panose="00000500000000000000" pitchFamily="50" charset="0"/>
                <a:cs typeface="Lao UI" panose="020B0502040204020203" pitchFamily="34" charset="0"/>
              </a:rPr>
              <a:t>Governance</a:t>
            </a:r>
          </a:p>
        </p:txBody>
      </p:sp>
      <p:sp>
        <p:nvSpPr>
          <p:cNvPr id="25" name="TextBox 24">
            <a:extLst>
              <a:ext uri="{FF2B5EF4-FFF2-40B4-BE49-F238E27FC236}">
                <a16:creationId xmlns:a16="http://schemas.microsoft.com/office/drawing/2014/main" id="{65EF2E5D-CA34-286F-7D47-AEBCD712D388}"/>
              </a:ext>
            </a:extLst>
          </p:cNvPr>
          <p:cNvSpPr txBox="1"/>
          <p:nvPr/>
        </p:nvSpPr>
        <p:spPr>
          <a:xfrm>
            <a:off x="4736488" y="3079107"/>
            <a:ext cx="4652711" cy="461665"/>
          </a:xfrm>
          <a:prstGeom prst="rect">
            <a:avLst/>
          </a:prstGeom>
          <a:noFill/>
        </p:spPr>
        <p:txBody>
          <a:bodyPr wrap="square">
            <a:spAutoFit/>
          </a:bodyPr>
          <a:lstStyle/>
          <a:p>
            <a:pPr defTabSz="457200"/>
            <a:r>
              <a:rPr lang="en-GB" sz="2400" b="1" cap="small">
                <a:solidFill>
                  <a:prstClr val="white"/>
                </a:solidFill>
                <a:latin typeface="Barlow" panose="00000500000000000000" pitchFamily="50" charset="0"/>
                <a:cs typeface="Lao UI" panose="020B0502040204020203" pitchFamily="34" charset="0"/>
              </a:rPr>
              <a:t>Assurance</a:t>
            </a:r>
          </a:p>
        </p:txBody>
      </p:sp>
      <p:sp>
        <p:nvSpPr>
          <p:cNvPr id="36" name="TextBox 35">
            <a:extLst>
              <a:ext uri="{FF2B5EF4-FFF2-40B4-BE49-F238E27FC236}">
                <a16:creationId xmlns:a16="http://schemas.microsoft.com/office/drawing/2014/main" id="{8F46A0C9-09B1-D517-BC72-3F74E7C20DC2}"/>
              </a:ext>
            </a:extLst>
          </p:cNvPr>
          <p:cNvSpPr txBox="1"/>
          <p:nvPr/>
        </p:nvSpPr>
        <p:spPr>
          <a:xfrm>
            <a:off x="4736488" y="4261582"/>
            <a:ext cx="3959837" cy="461665"/>
          </a:xfrm>
          <a:prstGeom prst="rect">
            <a:avLst/>
          </a:prstGeom>
          <a:noFill/>
        </p:spPr>
        <p:txBody>
          <a:bodyPr wrap="square">
            <a:spAutoFit/>
          </a:bodyPr>
          <a:lstStyle/>
          <a:p>
            <a:pPr defTabSz="457200"/>
            <a:r>
              <a:rPr lang="en-GB" sz="2400" b="1" cap="small">
                <a:solidFill>
                  <a:prstClr val="white"/>
                </a:solidFill>
                <a:latin typeface="Barlow" panose="00000500000000000000" pitchFamily="50" charset="0"/>
                <a:cs typeface="Lao UI" panose="020B0502040204020203" pitchFamily="34" charset="0"/>
              </a:rPr>
              <a:t>Data</a:t>
            </a:r>
          </a:p>
        </p:txBody>
      </p:sp>
      <p:sp>
        <p:nvSpPr>
          <p:cNvPr id="37" name="TextBox 36">
            <a:extLst>
              <a:ext uri="{FF2B5EF4-FFF2-40B4-BE49-F238E27FC236}">
                <a16:creationId xmlns:a16="http://schemas.microsoft.com/office/drawing/2014/main" id="{246BC123-723B-0A34-9979-14DB0F141FD6}"/>
              </a:ext>
            </a:extLst>
          </p:cNvPr>
          <p:cNvSpPr txBox="1"/>
          <p:nvPr/>
        </p:nvSpPr>
        <p:spPr>
          <a:xfrm>
            <a:off x="4736488" y="5435348"/>
            <a:ext cx="5893412" cy="461665"/>
          </a:xfrm>
          <a:prstGeom prst="rect">
            <a:avLst/>
          </a:prstGeom>
          <a:noFill/>
        </p:spPr>
        <p:txBody>
          <a:bodyPr wrap="square">
            <a:spAutoFit/>
          </a:bodyPr>
          <a:lstStyle/>
          <a:p>
            <a:pPr defTabSz="457200"/>
            <a:r>
              <a:rPr lang="en-GB" sz="2400" b="1" cap="small">
                <a:solidFill>
                  <a:prstClr val="white"/>
                </a:solidFill>
                <a:latin typeface="Barlow" panose="00000500000000000000" pitchFamily="50" charset="0"/>
                <a:cs typeface="Lao UI" panose="020B0502040204020203" pitchFamily="34" charset="0"/>
              </a:rPr>
              <a:t>People</a:t>
            </a:r>
          </a:p>
        </p:txBody>
      </p:sp>
      <p:sp>
        <p:nvSpPr>
          <p:cNvPr id="38" name="TextBox 37">
            <a:extLst>
              <a:ext uri="{FF2B5EF4-FFF2-40B4-BE49-F238E27FC236}">
                <a16:creationId xmlns:a16="http://schemas.microsoft.com/office/drawing/2014/main" id="{D8A35B11-18A3-015F-1E53-23B77348A9C6}"/>
              </a:ext>
            </a:extLst>
          </p:cNvPr>
          <p:cNvSpPr txBox="1"/>
          <p:nvPr/>
        </p:nvSpPr>
        <p:spPr>
          <a:xfrm>
            <a:off x="4736488" y="4848465"/>
            <a:ext cx="6838740" cy="461665"/>
          </a:xfrm>
          <a:prstGeom prst="rect">
            <a:avLst/>
          </a:prstGeom>
          <a:noFill/>
        </p:spPr>
        <p:txBody>
          <a:bodyPr wrap="square">
            <a:spAutoFit/>
          </a:bodyPr>
          <a:lstStyle/>
          <a:p>
            <a:pPr defTabSz="457200"/>
            <a:r>
              <a:rPr lang="en-GB" sz="2400" b="1" cap="small">
                <a:solidFill>
                  <a:prstClr val="white"/>
                </a:solidFill>
                <a:latin typeface="Barlow" panose="00000500000000000000" pitchFamily="50" charset="0"/>
                <a:cs typeface="Lao UI" panose="020B0502040204020203" pitchFamily="34" charset="0"/>
              </a:rPr>
              <a:t>Software &amp; Model Management and Deployment </a:t>
            </a:r>
          </a:p>
        </p:txBody>
      </p:sp>
      <p:sp>
        <p:nvSpPr>
          <p:cNvPr id="39" name="Rectangle 38">
            <a:extLst>
              <a:ext uri="{FF2B5EF4-FFF2-40B4-BE49-F238E27FC236}">
                <a16:creationId xmlns:a16="http://schemas.microsoft.com/office/drawing/2014/main" id="{F98D017B-FB9C-F3FC-D0AF-51649DBCB64E}"/>
              </a:ext>
            </a:extLst>
          </p:cNvPr>
          <p:cNvSpPr/>
          <p:nvPr/>
        </p:nvSpPr>
        <p:spPr>
          <a:xfrm>
            <a:off x="3356480" y="2233764"/>
            <a:ext cx="58704" cy="4011585"/>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0" name="Rectangle 39">
            <a:extLst>
              <a:ext uri="{FF2B5EF4-FFF2-40B4-BE49-F238E27FC236}">
                <a16:creationId xmlns:a16="http://schemas.microsoft.com/office/drawing/2014/main" id="{61F32D3C-05A1-D3A5-F164-E9BCC93BC644}"/>
              </a:ext>
            </a:extLst>
          </p:cNvPr>
          <p:cNvSpPr/>
          <p:nvPr/>
        </p:nvSpPr>
        <p:spPr>
          <a:xfrm rot="5400000">
            <a:off x="3700059" y="5279396"/>
            <a:ext cx="49715" cy="720707"/>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1" name="Rectangle 40">
            <a:extLst>
              <a:ext uri="{FF2B5EF4-FFF2-40B4-BE49-F238E27FC236}">
                <a16:creationId xmlns:a16="http://schemas.microsoft.com/office/drawing/2014/main" id="{C42E8B30-2952-E171-CAC0-F0AAAF3CB9C7}"/>
              </a:ext>
            </a:extLst>
          </p:cNvPr>
          <p:cNvSpPr/>
          <p:nvPr/>
        </p:nvSpPr>
        <p:spPr>
          <a:xfrm rot="5400000">
            <a:off x="3719145" y="4701912"/>
            <a:ext cx="45719" cy="686533"/>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2" name="Rectangle 41">
            <a:extLst>
              <a:ext uri="{FF2B5EF4-FFF2-40B4-BE49-F238E27FC236}">
                <a16:creationId xmlns:a16="http://schemas.microsoft.com/office/drawing/2014/main" id="{19B8E07F-3EC8-A851-12E2-5337846C0BB8}"/>
              </a:ext>
            </a:extLst>
          </p:cNvPr>
          <p:cNvSpPr/>
          <p:nvPr/>
        </p:nvSpPr>
        <p:spPr>
          <a:xfrm rot="5400000">
            <a:off x="3710280" y="4117171"/>
            <a:ext cx="45719" cy="686533"/>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3" name="Rectangle 42">
            <a:extLst>
              <a:ext uri="{FF2B5EF4-FFF2-40B4-BE49-F238E27FC236}">
                <a16:creationId xmlns:a16="http://schemas.microsoft.com/office/drawing/2014/main" id="{02C54FAB-A012-8128-9A04-1AFAAEBA170B}"/>
              </a:ext>
            </a:extLst>
          </p:cNvPr>
          <p:cNvSpPr/>
          <p:nvPr/>
        </p:nvSpPr>
        <p:spPr>
          <a:xfrm rot="5400000">
            <a:off x="3727368" y="3563289"/>
            <a:ext cx="45719" cy="686533"/>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4" name="Rectangle 43">
            <a:extLst>
              <a:ext uri="{FF2B5EF4-FFF2-40B4-BE49-F238E27FC236}">
                <a16:creationId xmlns:a16="http://schemas.microsoft.com/office/drawing/2014/main" id="{17F12675-A7F8-455A-0DEA-A38BE2BA6E9F}"/>
              </a:ext>
            </a:extLst>
          </p:cNvPr>
          <p:cNvSpPr/>
          <p:nvPr/>
        </p:nvSpPr>
        <p:spPr>
          <a:xfrm rot="5400000">
            <a:off x="3735590" y="2985558"/>
            <a:ext cx="45719" cy="686533"/>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5" name="Rectangle 44">
            <a:extLst>
              <a:ext uri="{FF2B5EF4-FFF2-40B4-BE49-F238E27FC236}">
                <a16:creationId xmlns:a16="http://schemas.microsoft.com/office/drawing/2014/main" id="{1439B9CA-3D84-7A8B-8077-3917C9E0CCF5}"/>
              </a:ext>
            </a:extLst>
          </p:cNvPr>
          <p:cNvSpPr/>
          <p:nvPr/>
        </p:nvSpPr>
        <p:spPr>
          <a:xfrm rot="5400000">
            <a:off x="3710280" y="2387138"/>
            <a:ext cx="45719" cy="686533"/>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6" name="TextBox 45">
            <a:extLst>
              <a:ext uri="{FF2B5EF4-FFF2-40B4-BE49-F238E27FC236}">
                <a16:creationId xmlns:a16="http://schemas.microsoft.com/office/drawing/2014/main" id="{E4D60C69-D320-7EBB-C3FC-C4DF2523F2AB}"/>
              </a:ext>
            </a:extLst>
          </p:cNvPr>
          <p:cNvSpPr txBox="1"/>
          <p:nvPr/>
        </p:nvSpPr>
        <p:spPr>
          <a:xfrm>
            <a:off x="4736488" y="6022229"/>
            <a:ext cx="5893412" cy="461665"/>
          </a:xfrm>
          <a:prstGeom prst="rect">
            <a:avLst/>
          </a:prstGeom>
          <a:noFill/>
        </p:spPr>
        <p:txBody>
          <a:bodyPr wrap="square">
            <a:spAutoFit/>
          </a:bodyPr>
          <a:lstStyle/>
          <a:p>
            <a:pPr defTabSz="457200"/>
            <a:r>
              <a:rPr lang="en-GB" sz="2400" b="1" cap="small">
                <a:solidFill>
                  <a:prstClr val="white"/>
                </a:solidFill>
                <a:latin typeface="Barlow" panose="00000500000000000000" pitchFamily="50" charset="0"/>
                <a:cs typeface="Lao UI" panose="020B0502040204020203" pitchFamily="34" charset="0"/>
              </a:rPr>
              <a:t>Compute and other Hardware</a:t>
            </a:r>
          </a:p>
        </p:txBody>
      </p:sp>
      <p:sp>
        <p:nvSpPr>
          <p:cNvPr id="47" name="Rectangle 46">
            <a:extLst>
              <a:ext uri="{FF2B5EF4-FFF2-40B4-BE49-F238E27FC236}">
                <a16:creationId xmlns:a16="http://schemas.microsoft.com/office/drawing/2014/main" id="{14C67A84-0991-306F-B5A0-D26C34EF4A82}"/>
              </a:ext>
            </a:extLst>
          </p:cNvPr>
          <p:cNvSpPr/>
          <p:nvPr/>
        </p:nvSpPr>
        <p:spPr>
          <a:xfrm rot="5400000">
            <a:off x="3708281" y="5851917"/>
            <a:ext cx="49715" cy="737152"/>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8" name="TextBox 47">
            <a:extLst>
              <a:ext uri="{FF2B5EF4-FFF2-40B4-BE49-F238E27FC236}">
                <a16:creationId xmlns:a16="http://schemas.microsoft.com/office/drawing/2014/main" id="{3E53972E-581D-AF68-D742-8A1668DC9811}"/>
              </a:ext>
            </a:extLst>
          </p:cNvPr>
          <p:cNvSpPr txBox="1"/>
          <p:nvPr/>
        </p:nvSpPr>
        <p:spPr>
          <a:xfrm>
            <a:off x="5910340" y="1665756"/>
            <a:ext cx="3276600" cy="307777"/>
          </a:xfrm>
          <a:prstGeom prst="rect">
            <a:avLst/>
          </a:prstGeom>
          <a:noFill/>
        </p:spPr>
        <p:txBody>
          <a:bodyPr wrap="square">
            <a:spAutoFit/>
          </a:bodyPr>
          <a:lstStyle/>
          <a:p>
            <a:pPr algn="ctr"/>
            <a:r>
              <a:rPr lang="en-GB" sz="1400">
                <a:solidFill>
                  <a:schemeClr val="bg1"/>
                </a:solidFill>
                <a:latin typeface="Barlow" panose="00000500000000000000" pitchFamily="50" charset="0"/>
              </a:rPr>
              <a:t>Capture lessons and assign owners</a:t>
            </a:r>
          </a:p>
        </p:txBody>
      </p:sp>
      <p:sp>
        <p:nvSpPr>
          <p:cNvPr id="50" name="TextBox 49">
            <a:extLst>
              <a:ext uri="{FF2B5EF4-FFF2-40B4-BE49-F238E27FC236}">
                <a16:creationId xmlns:a16="http://schemas.microsoft.com/office/drawing/2014/main" id="{35EE2459-6EA2-8E5B-B063-2E08EB717FE6}"/>
              </a:ext>
            </a:extLst>
          </p:cNvPr>
          <p:cNvSpPr txBox="1"/>
          <p:nvPr/>
        </p:nvSpPr>
        <p:spPr>
          <a:xfrm>
            <a:off x="7439046" y="2948468"/>
            <a:ext cx="2857457" cy="1169551"/>
          </a:xfrm>
          <a:prstGeom prst="rect">
            <a:avLst/>
          </a:prstGeom>
          <a:noFill/>
        </p:spPr>
        <p:txBody>
          <a:bodyPr wrap="square">
            <a:spAutoFit/>
          </a:bodyPr>
          <a:lstStyle/>
          <a:p>
            <a:r>
              <a:rPr lang="en-GB" sz="1400">
                <a:solidFill>
                  <a:schemeClr val="bg1"/>
                </a:solidFill>
                <a:latin typeface="Barlow" panose="00000500000000000000" pitchFamily="50" charset="0"/>
              </a:rPr>
              <a:t>Capture lessons from pathfinder projects and other activity regularly to inform additional activity to mature enablers – continue to track through the NAIC and OKRs.</a:t>
            </a:r>
          </a:p>
        </p:txBody>
      </p:sp>
      <p:sp>
        <p:nvSpPr>
          <p:cNvPr id="51" name="Rectangle 50">
            <a:extLst>
              <a:ext uri="{FF2B5EF4-FFF2-40B4-BE49-F238E27FC236}">
                <a16:creationId xmlns:a16="http://schemas.microsoft.com/office/drawing/2014/main" id="{38542D22-9216-48C6-E1FD-2B9561481CEF}"/>
              </a:ext>
            </a:extLst>
          </p:cNvPr>
          <p:cNvSpPr/>
          <p:nvPr/>
        </p:nvSpPr>
        <p:spPr>
          <a:xfrm>
            <a:off x="7548640" y="2201485"/>
            <a:ext cx="58704" cy="700839"/>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2" name="TextBox 51">
            <a:extLst>
              <a:ext uri="{FF2B5EF4-FFF2-40B4-BE49-F238E27FC236}">
                <a16:creationId xmlns:a16="http://schemas.microsoft.com/office/drawing/2014/main" id="{7F3E2592-03E0-5BC0-5A37-349967FA87B7}"/>
              </a:ext>
            </a:extLst>
          </p:cNvPr>
          <p:cNvSpPr txBox="1"/>
          <p:nvPr/>
        </p:nvSpPr>
        <p:spPr>
          <a:xfrm>
            <a:off x="4192281" y="29715"/>
            <a:ext cx="3807439" cy="338554"/>
          </a:xfrm>
          <a:prstGeom prst="rect">
            <a:avLst/>
          </a:prstGeom>
          <a:noFill/>
        </p:spPr>
        <p:txBody>
          <a:bodyPr wrap="square">
            <a:spAutoFit/>
          </a:bodyPr>
          <a:lstStyle/>
          <a:p>
            <a:pPr algn="ctr" defTabSz="457200"/>
            <a:r>
              <a:rPr lang="en-GB" sz="1600" b="1">
                <a:solidFill>
                  <a:prstClr val="white"/>
                </a:solidFill>
                <a:latin typeface="Barlow" panose="00000500000000000000" pitchFamily="50" charset="0"/>
                <a:cs typeface="Lao UI" panose="020B0502040204020203" pitchFamily="34" charset="0"/>
              </a:rPr>
              <a:t>AUG 23</a:t>
            </a:r>
          </a:p>
        </p:txBody>
      </p:sp>
      <p:sp>
        <p:nvSpPr>
          <p:cNvPr id="2" name="Rectangle: Diagonal Corners Snipped 1">
            <a:extLst>
              <a:ext uri="{FF2B5EF4-FFF2-40B4-BE49-F238E27FC236}">
                <a16:creationId xmlns:a16="http://schemas.microsoft.com/office/drawing/2014/main" id="{FB58D220-FF36-ACF7-F955-59438FAFFA45}"/>
              </a:ext>
            </a:extLst>
          </p:cNvPr>
          <p:cNvSpPr/>
          <p:nvPr/>
        </p:nvSpPr>
        <p:spPr>
          <a:xfrm>
            <a:off x="4091860" y="2520501"/>
            <a:ext cx="629174" cy="429529"/>
          </a:xfrm>
          <a:prstGeom prst="snip2DiagRect">
            <a:avLst/>
          </a:prstGeom>
          <a:solidFill>
            <a:srgbClr val="000000">
              <a:alpha val="40000"/>
            </a:srgbClr>
          </a:solidFill>
          <a:ln w="28575">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 name="Rectangle: Diagonal Corners Snipped 2">
            <a:extLst>
              <a:ext uri="{FF2B5EF4-FFF2-40B4-BE49-F238E27FC236}">
                <a16:creationId xmlns:a16="http://schemas.microsoft.com/office/drawing/2014/main" id="{0269B7D5-2167-7E4E-AD6C-09BDBEA9A67E}"/>
              </a:ext>
            </a:extLst>
          </p:cNvPr>
          <p:cNvSpPr/>
          <p:nvPr/>
        </p:nvSpPr>
        <p:spPr>
          <a:xfrm>
            <a:off x="4091860" y="3111829"/>
            <a:ext cx="629174" cy="429529"/>
          </a:xfrm>
          <a:prstGeom prst="snip2DiagRect">
            <a:avLst/>
          </a:prstGeom>
          <a:solidFill>
            <a:srgbClr val="000000">
              <a:alpha val="40000"/>
            </a:srgbClr>
          </a:solidFill>
          <a:ln w="28575">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Rectangle: Diagonal Corners Snipped 4">
            <a:extLst>
              <a:ext uri="{FF2B5EF4-FFF2-40B4-BE49-F238E27FC236}">
                <a16:creationId xmlns:a16="http://schemas.microsoft.com/office/drawing/2014/main" id="{3B88929A-9CED-68CD-79B1-E6CD5E931ADA}"/>
              </a:ext>
            </a:extLst>
          </p:cNvPr>
          <p:cNvSpPr/>
          <p:nvPr/>
        </p:nvSpPr>
        <p:spPr>
          <a:xfrm>
            <a:off x="4091860" y="3703157"/>
            <a:ext cx="629174" cy="429529"/>
          </a:xfrm>
          <a:prstGeom prst="snip2DiagRect">
            <a:avLst/>
          </a:prstGeom>
          <a:solidFill>
            <a:srgbClr val="000000">
              <a:alpha val="40000"/>
            </a:srgbClr>
          </a:solidFill>
          <a:ln w="28575">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Rectangle: Diagonal Corners Snipped 13">
            <a:extLst>
              <a:ext uri="{FF2B5EF4-FFF2-40B4-BE49-F238E27FC236}">
                <a16:creationId xmlns:a16="http://schemas.microsoft.com/office/drawing/2014/main" id="{8E682187-C67B-9C99-0F03-21790FD641F1}"/>
              </a:ext>
            </a:extLst>
          </p:cNvPr>
          <p:cNvSpPr/>
          <p:nvPr/>
        </p:nvSpPr>
        <p:spPr>
          <a:xfrm>
            <a:off x="4091860" y="4294485"/>
            <a:ext cx="629174" cy="429529"/>
          </a:xfrm>
          <a:prstGeom prst="snip2DiagRect">
            <a:avLst/>
          </a:prstGeom>
          <a:solidFill>
            <a:srgbClr val="000000">
              <a:alpha val="40000"/>
            </a:srgbClr>
          </a:solidFill>
          <a:ln w="28575">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Rectangle: Diagonal Corners Snipped 14">
            <a:extLst>
              <a:ext uri="{FF2B5EF4-FFF2-40B4-BE49-F238E27FC236}">
                <a16:creationId xmlns:a16="http://schemas.microsoft.com/office/drawing/2014/main" id="{9498DC9A-11C2-7F8D-112B-8D3A3410B4D0}"/>
              </a:ext>
            </a:extLst>
          </p:cNvPr>
          <p:cNvSpPr/>
          <p:nvPr/>
        </p:nvSpPr>
        <p:spPr>
          <a:xfrm>
            <a:off x="4091860" y="4885813"/>
            <a:ext cx="629174" cy="429529"/>
          </a:xfrm>
          <a:prstGeom prst="snip2DiagRect">
            <a:avLst/>
          </a:prstGeom>
          <a:solidFill>
            <a:srgbClr val="000000">
              <a:alpha val="40000"/>
            </a:srgbClr>
          </a:solidFill>
          <a:ln w="28575">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 name="Rectangle: Diagonal Corners Snipped 15">
            <a:extLst>
              <a:ext uri="{FF2B5EF4-FFF2-40B4-BE49-F238E27FC236}">
                <a16:creationId xmlns:a16="http://schemas.microsoft.com/office/drawing/2014/main" id="{4806062F-2088-63E3-79A4-D0E3556C92BD}"/>
              </a:ext>
            </a:extLst>
          </p:cNvPr>
          <p:cNvSpPr/>
          <p:nvPr/>
        </p:nvSpPr>
        <p:spPr>
          <a:xfrm>
            <a:off x="4091860" y="5477141"/>
            <a:ext cx="629174" cy="429529"/>
          </a:xfrm>
          <a:prstGeom prst="snip2DiagRect">
            <a:avLst/>
          </a:prstGeom>
          <a:solidFill>
            <a:srgbClr val="000000">
              <a:alpha val="40000"/>
            </a:srgbClr>
          </a:solidFill>
          <a:ln w="28575">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0" name="Rectangle: Diagonal Corners Snipped 19">
            <a:extLst>
              <a:ext uri="{FF2B5EF4-FFF2-40B4-BE49-F238E27FC236}">
                <a16:creationId xmlns:a16="http://schemas.microsoft.com/office/drawing/2014/main" id="{AB5D8E13-EAB7-0CC1-DEAF-1664F845C392}"/>
              </a:ext>
            </a:extLst>
          </p:cNvPr>
          <p:cNvSpPr/>
          <p:nvPr/>
        </p:nvSpPr>
        <p:spPr>
          <a:xfrm>
            <a:off x="4091860" y="6068467"/>
            <a:ext cx="629174" cy="429529"/>
          </a:xfrm>
          <a:prstGeom prst="snip2DiagRect">
            <a:avLst/>
          </a:prstGeom>
          <a:solidFill>
            <a:srgbClr val="000000">
              <a:alpha val="40000"/>
            </a:srgbClr>
          </a:solidFill>
          <a:ln w="28575">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22" name="Graphic 21" descr="Coins outline">
            <a:extLst>
              <a:ext uri="{FF2B5EF4-FFF2-40B4-BE49-F238E27FC236}">
                <a16:creationId xmlns:a16="http://schemas.microsoft.com/office/drawing/2014/main" id="{326A72A7-1723-A104-CFCF-03DD967876A6}"/>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4233035" y="2563731"/>
            <a:ext cx="350443" cy="350443"/>
          </a:xfrm>
          <a:prstGeom prst="rect">
            <a:avLst/>
          </a:prstGeom>
        </p:spPr>
      </p:pic>
      <p:pic>
        <p:nvPicPr>
          <p:cNvPr id="24" name="Graphic 23" descr="Database outline">
            <a:extLst>
              <a:ext uri="{FF2B5EF4-FFF2-40B4-BE49-F238E27FC236}">
                <a16:creationId xmlns:a16="http://schemas.microsoft.com/office/drawing/2014/main" id="{6C40C840-910F-1243-EDDC-D3576AEDC772}"/>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4228534" y="4327073"/>
            <a:ext cx="338408" cy="338408"/>
          </a:xfrm>
          <a:prstGeom prst="rect">
            <a:avLst/>
          </a:prstGeom>
        </p:spPr>
      </p:pic>
      <p:pic>
        <p:nvPicPr>
          <p:cNvPr id="27" name="Graphic 26" descr="Chat outline">
            <a:extLst>
              <a:ext uri="{FF2B5EF4-FFF2-40B4-BE49-F238E27FC236}">
                <a16:creationId xmlns:a16="http://schemas.microsoft.com/office/drawing/2014/main" id="{E0C6FEF9-5CA3-3D54-A557-EE770663BBE5}"/>
              </a:ext>
            </a:extLst>
          </p:cNvPr>
          <p:cNvPicPr>
            <a:picLocks noChangeAspect="1"/>
          </p:cNvPicPr>
          <p:nvPr/>
        </p:nvPicPr>
        <p:blipFill>
          <a:blip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p:blipFill>
        <p:spPr>
          <a:xfrm>
            <a:off x="4192746" y="3703155"/>
            <a:ext cx="476411" cy="476411"/>
          </a:xfrm>
          <a:prstGeom prst="rect">
            <a:avLst/>
          </a:prstGeom>
        </p:spPr>
      </p:pic>
      <p:pic>
        <p:nvPicPr>
          <p:cNvPr id="29" name="Graphic 28" descr="Man and woman with solid fill">
            <a:extLst>
              <a:ext uri="{FF2B5EF4-FFF2-40B4-BE49-F238E27FC236}">
                <a16:creationId xmlns:a16="http://schemas.microsoft.com/office/drawing/2014/main" id="{1D97D729-C362-E1DB-72C6-6E87DB4CA5D5}"/>
              </a:ext>
            </a:extLst>
          </p:cNvPr>
          <p:cNvPicPr>
            <a:picLocks noChangeAspect="1"/>
          </p:cNvPicPr>
          <p:nvPr/>
        </p:nvPicPr>
        <p:blipFill>
          <a:blip r:embed="rId10">
            <a:extLst>
              <a:ext uri="{28A0092B-C50C-407E-A947-70E740481C1C}">
                <a14:useLocalDpi xmlns:a14="http://schemas.microsoft.com/office/drawing/2010/main" val="0"/>
              </a:ext>
              <a:ext uri="{96DAC541-7B7A-43D3-8B79-37D633B846F1}">
                <asvg:svgBlip xmlns:asvg="http://schemas.microsoft.com/office/drawing/2016/SVG/main" r:embed="rId11"/>
              </a:ext>
            </a:extLst>
          </a:blip>
          <a:stretch>
            <a:fillRect/>
          </a:stretch>
        </p:blipFill>
        <p:spPr>
          <a:xfrm>
            <a:off x="4254842" y="5521796"/>
            <a:ext cx="328636" cy="328636"/>
          </a:xfrm>
          <a:prstGeom prst="rect">
            <a:avLst/>
          </a:prstGeom>
        </p:spPr>
      </p:pic>
      <p:pic>
        <p:nvPicPr>
          <p:cNvPr id="31" name="Graphic 30" descr="Illustrator outline">
            <a:extLst>
              <a:ext uri="{FF2B5EF4-FFF2-40B4-BE49-F238E27FC236}">
                <a16:creationId xmlns:a16="http://schemas.microsoft.com/office/drawing/2014/main" id="{483B20A3-48E4-540D-0B30-839BAA3E69E3}"/>
              </a:ext>
            </a:extLst>
          </p:cNvPr>
          <p:cNvPicPr>
            <a:picLocks noChangeAspect="1"/>
          </p:cNvPicPr>
          <p:nvPr/>
        </p:nvPicPr>
        <p:blipFill>
          <a:blip r:embed="rId12">
            <a:extLst>
              <a:ext uri="{28A0092B-C50C-407E-A947-70E740481C1C}">
                <a14:useLocalDpi xmlns:a14="http://schemas.microsoft.com/office/drawing/2010/main" val="0"/>
              </a:ext>
              <a:ext uri="{96DAC541-7B7A-43D3-8B79-37D633B846F1}">
                <asvg:svgBlip xmlns:asvg="http://schemas.microsoft.com/office/drawing/2016/SVG/main" r:embed="rId13"/>
              </a:ext>
            </a:extLst>
          </a:blip>
          <a:stretch>
            <a:fillRect/>
          </a:stretch>
        </p:blipFill>
        <p:spPr>
          <a:xfrm>
            <a:off x="4224242" y="4926952"/>
            <a:ext cx="364410" cy="364410"/>
          </a:xfrm>
          <a:prstGeom prst="rect">
            <a:avLst/>
          </a:prstGeom>
        </p:spPr>
      </p:pic>
      <p:pic>
        <p:nvPicPr>
          <p:cNvPr id="34" name="Graphic 33" descr="Download from cloud with solid fill">
            <a:extLst>
              <a:ext uri="{FF2B5EF4-FFF2-40B4-BE49-F238E27FC236}">
                <a16:creationId xmlns:a16="http://schemas.microsoft.com/office/drawing/2014/main" id="{3D6B413B-7088-FF15-0DED-1D871397C561}"/>
              </a:ext>
            </a:extLst>
          </p:cNvPr>
          <p:cNvPicPr>
            <a:picLocks noChangeAspect="1"/>
          </p:cNvPicPr>
          <p:nvPr/>
        </p:nvPicPr>
        <p:blipFill>
          <a:blip r:embed="rId14">
            <a:extLst>
              <a:ext uri="{28A0092B-C50C-407E-A947-70E740481C1C}">
                <a14:useLocalDpi xmlns:a14="http://schemas.microsoft.com/office/drawing/2010/main" val="0"/>
              </a:ext>
              <a:ext uri="{96DAC541-7B7A-43D3-8B79-37D633B846F1}">
                <asvg:svgBlip xmlns:asvg="http://schemas.microsoft.com/office/drawing/2016/SVG/main" r:embed="rId15"/>
              </a:ext>
            </a:extLst>
          </a:blip>
          <a:stretch>
            <a:fillRect/>
          </a:stretch>
        </p:blipFill>
        <p:spPr>
          <a:xfrm>
            <a:off x="4233035" y="6109197"/>
            <a:ext cx="365935" cy="365935"/>
          </a:xfrm>
          <a:prstGeom prst="rect">
            <a:avLst/>
          </a:prstGeom>
        </p:spPr>
      </p:pic>
      <p:pic>
        <p:nvPicPr>
          <p:cNvPr id="49" name="Graphic 48" descr="Customer review outline">
            <a:extLst>
              <a:ext uri="{FF2B5EF4-FFF2-40B4-BE49-F238E27FC236}">
                <a16:creationId xmlns:a16="http://schemas.microsoft.com/office/drawing/2014/main" id="{378B5336-B8ED-C846-A5A4-51B02E5DAC1F}"/>
              </a:ext>
            </a:extLst>
          </p:cNvPr>
          <p:cNvPicPr>
            <a:picLocks noChangeAspect="1"/>
          </p:cNvPicPr>
          <p:nvPr/>
        </p:nvPicPr>
        <p:blipFill>
          <a:blip r:embed="rId16">
            <a:extLst>
              <a:ext uri="{28A0092B-C50C-407E-A947-70E740481C1C}">
                <a14:useLocalDpi xmlns:a14="http://schemas.microsoft.com/office/drawing/2010/main" val="0"/>
              </a:ext>
              <a:ext uri="{96DAC541-7B7A-43D3-8B79-37D633B846F1}">
                <asvg:svgBlip xmlns:asvg="http://schemas.microsoft.com/office/drawing/2016/SVG/main" r:embed="rId17"/>
              </a:ext>
            </a:extLst>
          </a:blip>
          <a:stretch>
            <a:fillRect/>
          </a:stretch>
        </p:blipFill>
        <p:spPr>
          <a:xfrm>
            <a:off x="4235636" y="3162016"/>
            <a:ext cx="351661" cy="351661"/>
          </a:xfrm>
          <a:prstGeom prst="rect">
            <a:avLst/>
          </a:prstGeom>
        </p:spPr>
      </p:pic>
      <p:pic>
        <p:nvPicPr>
          <p:cNvPr id="53" name="Picture 34" descr="Data Collection Icons - Download Free Vector Icons | Noun Project">
            <a:extLst>
              <a:ext uri="{FF2B5EF4-FFF2-40B4-BE49-F238E27FC236}">
                <a16:creationId xmlns:a16="http://schemas.microsoft.com/office/drawing/2014/main" id="{9BB153AE-D735-C961-A1D1-52CC353DB33E}"/>
              </a:ext>
            </a:extLst>
          </p:cNvPr>
          <p:cNvPicPr>
            <a:picLocks noChangeAspect="1" noChangeArrowheads="1"/>
          </p:cNvPicPr>
          <p:nvPr/>
        </p:nvPicPr>
        <p:blipFill>
          <a:blip r:embed="rId18">
            <a:biLevel thresh="25000"/>
            <a:extLst>
              <a:ext uri="{BEBA8EAE-BF5A-486C-A8C5-ECC9F3942E4B}">
                <a14:imgProps xmlns:a14="http://schemas.microsoft.com/office/drawing/2010/main">
                  <a14:imgLayer r:embed="rId19">
                    <a14:imgEffect>
                      <a14:brightnessContrast bright="100000" contrast="-100000"/>
                    </a14:imgEffect>
                  </a14:imgLayer>
                </a14:imgProps>
              </a:ext>
              <a:ext uri="{28A0092B-C50C-407E-A947-70E740481C1C}">
                <a14:useLocalDpi xmlns:a14="http://schemas.microsoft.com/office/drawing/2010/main" val="0"/>
              </a:ext>
            </a:extLst>
          </a:blip>
          <a:srcRect/>
          <a:stretch>
            <a:fillRect/>
          </a:stretch>
        </p:blipFill>
        <p:spPr bwMode="auto">
          <a:xfrm>
            <a:off x="298284" y="1212203"/>
            <a:ext cx="583048" cy="58304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74322259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384B362-BBD2-E991-2F41-2FC51ECE588E}"/>
              </a:ext>
            </a:extLst>
          </p:cNvPr>
          <p:cNvSpPr/>
          <p:nvPr/>
        </p:nvSpPr>
        <p:spPr>
          <a:xfrm>
            <a:off x="0" y="0"/>
            <a:ext cx="12192000" cy="6858000"/>
          </a:xfrm>
          <a:prstGeom prst="rect">
            <a:avLst/>
          </a:prstGeom>
          <a:solidFill>
            <a:srgbClr val="40404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6" name="Picture 5">
            <a:extLst>
              <a:ext uri="{FF2B5EF4-FFF2-40B4-BE49-F238E27FC236}">
                <a16:creationId xmlns:a16="http://schemas.microsoft.com/office/drawing/2014/main" id="{2839D37F-32BE-45AC-09B8-03383C05F599}"/>
              </a:ext>
            </a:extLst>
          </p:cNvPr>
          <p:cNvPicPr>
            <a:picLocks noChangeAspect="1"/>
          </p:cNvPicPr>
          <p:nvPr/>
        </p:nvPicPr>
        <p:blipFill rotWithShape="1">
          <a:blip r:embed="rId2">
            <a:lum bright="70000" contrast="-70000"/>
            <a:alphaModFix amt="10000"/>
          </a:blip>
          <a:srcRect l="1159" t="34504" r="1801" b="28812"/>
          <a:stretch/>
        </p:blipFill>
        <p:spPr>
          <a:xfrm>
            <a:off x="-2" y="0"/>
            <a:ext cx="12192001" cy="6858000"/>
          </a:xfrm>
          <a:prstGeom prst="rect">
            <a:avLst/>
          </a:prstGeom>
        </p:spPr>
      </p:pic>
      <p:pic>
        <p:nvPicPr>
          <p:cNvPr id="7" name="Picture 2" descr="Image result for ROYAL NAVY LOGO">
            <a:extLst>
              <a:ext uri="{FF2B5EF4-FFF2-40B4-BE49-F238E27FC236}">
                <a16:creationId xmlns:a16="http://schemas.microsoft.com/office/drawing/2014/main" id="{B5B66E3B-4E6A-1FC2-9020-127D1E26E58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575228" y="105915"/>
            <a:ext cx="522929" cy="632280"/>
          </a:xfrm>
          <a:prstGeom prst="rect">
            <a:avLst/>
          </a:prstGeom>
          <a:solidFill>
            <a:srgbClr val="000000">
              <a:shade val="95000"/>
            </a:srgbClr>
          </a:solidFill>
          <a:ln w="12700" cap="sq">
            <a:solidFill>
              <a:schemeClr val="bg1"/>
            </a:solidFill>
            <a:miter lim="800000"/>
          </a:ln>
          <a:effectLst/>
        </p:spPr>
      </p:pic>
      <p:sp>
        <p:nvSpPr>
          <p:cNvPr id="8" name="TextBox 7">
            <a:extLst>
              <a:ext uri="{FF2B5EF4-FFF2-40B4-BE49-F238E27FC236}">
                <a16:creationId xmlns:a16="http://schemas.microsoft.com/office/drawing/2014/main" id="{FF636D10-6367-A197-53A7-3D65C9ABE856}"/>
              </a:ext>
            </a:extLst>
          </p:cNvPr>
          <p:cNvSpPr txBox="1"/>
          <p:nvPr/>
        </p:nvSpPr>
        <p:spPr>
          <a:xfrm>
            <a:off x="209550" y="105915"/>
            <a:ext cx="8591550" cy="830997"/>
          </a:xfrm>
          <a:prstGeom prst="rect">
            <a:avLst/>
          </a:prstGeom>
          <a:noFill/>
        </p:spPr>
        <p:txBody>
          <a:bodyPr wrap="square" rtlCol="0">
            <a:spAutoFit/>
          </a:bodyPr>
          <a:lstStyle/>
          <a:p>
            <a:r>
              <a:rPr lang="en-GB" sz="2400">
                <a:solidFill>
                  <a:schemeClr val="bg2"/>
                </a:solidFill>
                <a:latin typeface="Big Shoulders Display ExtraBold" panose="00000900000000000000" pitchFamily="50" charset="0"/>
              </a:rPr>
              <a:t>Royal Navy</a:t>
            </a:r>
          </a:p>
          <a:p>
            <a:r>
              <a:rPr lang="en-GB" sz="2400">
                <a:solidFill>
                  <a:schemeClr val="bg2"/>
                </a:solidFill>
                <a:latin typeface="Big Shoulders Display ExtraBold" panose="00000900000000000000" pitchFamily="50" charset="0"/>
              </a:rPr>
              <a:t>AI Adoption Roadmap</a:t>
            </a:r>
          </a:p>
        </p:txBody>
      </p:sp>
      <p:sp>
        <p:nvSpPr>
          <p:cNvPr id="9" name="Rectangle 8">
            <a:extLst>
              <a:ext uri="{FF2B5EF4-FFF2-40B4-BE49-F238E27FC236}">
                <a16:creationId xmlns:a16="http://schemas.microsoft.com/office/drawing/2014/main" id="{0E56A01D-5DCD-001F-8C1A-0A797736E261}"/>
              </a:ext>
            </a:extLst>
          </p:cNvPr>
          <p:cNvSpPr/>
          <p:nvPr/>
        </p:nvSpPr>
        <p:spPr>
          <a:xfrm>
            <a:off x="285751" y="936912"/>
            <a:ext cx="2266950" cy="45719"/>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2" name="TextBox 31">
            <a:extLst>
              <a:ext uri="{FF2B5EF4-FFF2-40B4-BE49-F238E27FC236}">
                <a16:creationId xmlns:a16="http://schemas.microsoft.com/office/drawing/2014/main" id="{147684AE-4692-CE9B-96FA-F26774E0D501}"/>
              </a:ext>
            </a:extLst>
          </p:cNvPr>
          <p:cNvSpPr txBox="1"/>
          <p:nvPr/>
        </p:nvSpPr>
        <p:spPr>
          <a:xfrm>
            <a:off x="4192281" y="6463777"/>
            <a:ext cx="3807439" cy="338554"/>
          </a:xfrm>
          <a:prstGeom prst="rect">
            <a:avLst/>
          </a:prstGeom>
          <a:noFill/>
        </p:spPr>
        <p:txBody>
          <a:bodyPr wrap="square">
            <a:spAutoFit/>
          </a:bodyPr>
          <a:lstStyle/>
          <a:p>
            <a:pPr algn="ctr" defTabSz="457200"/>
            <a:r>
              <a:rPr lang="en-GB" sz="1600" b="1">
                <a:solidFill>
                  <a:prstClr val="white"/>
                </a:solidFill>
                <a:latin typeface="Barlow" panose="00000500000000000000" pitchFamily="50" charset="0"/>
                <a:cs typeface="Lao UI" panose="020B0502040204020203" pitchFamily="34" charset="0"/>
              </a:rPr>
              <a:t>OFFICIAL</a:t>
            </a:r>
          </a:p>
        </p:txBody>
      </p:sp>
      <p:sp>
        <p:nvSpPr>
          <p:cNvPr id="2" name="Rectangle: Diagonal Corners Snipped 1">
            <a:extLst>
              <a:ext uri="{FF2B5EF4-FFF2-40B4-BE49-F238E27FC236}">
                <a16:creationId xmlns:a16="http://schemas.microsoft.com/office/drawing/2014/main" id="{3E45C74F-57E0-C3B7-57AC-3472A5855683}"/>
              </a:ext>
            </a:extLst>
          </p:cNvPr>
          <p:cNvSpPr/>
          <p:nvPr/>
        </p:nvSpPr>
        <p:spPr>
          <a:xfrm>
            <a:off x="561977" y="1405632"/>
            <a:ext cx="11391899" cy="815991"/>
          </a:xfrm>
          <a:prstGeom prst="snip2DiagRect">
            <a:avLst/>
          </a:prstGeom>
          <a:solidFill>
            <a:srgbClr val="000000">
              <a:alpha val="40000"/>
            </a:srgbClr>
          </a:solid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Barlow" panose="00000500000000000000" pitchFamily="50" charset="0"/>
            </a:endParaRPr>
          </a:p>
        </p:txBody>
      </p:sp>
      <p:sp>
        <p:nvSpPr>
          <p:cNvPr id="3" name="Oval 2">
            <a:extLst>
              <a:ext uri="{FF2B5EF4-FFF2-40B4-BE49-F238E27FC236}">
                <a16:creationId xmlns:a16="http://schemas.microsoft.com/office/drawing/2014/main" id="{461D81E8-6F7D-E58A-3284-3087FEFFC16F}"/>
              </a:ext>
            </a:extLst>
          </p:cNvPr>
          <p:cNvSpPr/>
          <p:nvPr/>
        </p:nvSpPr>
        <p:spPr>
          <a:xfrm>
            <a:off x="285751" y="1123003"/>
            <a:ext cx="742950" cy="742950"/>
          </a:xfrm>
          <a:prstGeom prst="ellipse">
            <a:avLst/>
          </a:prstGeom>
          <a:solidFill>
            <a:srgbClr val="000000">
              <a:alpha val="80000"/>
            </a:srgbClr>
          </a:solid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b="1">
              <a:solidFill>
                <a:schemeClr val="bg1"/>
              </a:solidFill>
              <a:latin typeface="Barlow" panose="00000500000000000000" pitchFamily="50" charset="0"/>
            </a:endParaRPr>
          </a:p>
        </p:txBody>
      </p:sp>
      <p:sp>
        <p:nvSpPr>
          <p:cNvPr id="5" name="TextBox 4">
            <a:extLst>
              <a:ext uri="{FF2B5EF4-FFF2-40B4-BE49-F238E27FC236}">
                <a16:creationId xmlns:a16="http://schemas.microsoft.com/office/drawing/2014/main" id="{B599B839-1A0D-A2BB-BCF1-5783D2DB5BB2}"/>
              </a:ext>
            </a:extLst>
          </p:cNvPr>
          <p:cNvSpPr txBox="1"/>
          <p:nvPr/>
        </p:nvSpPr>
        <p:spPr>
          <a:xfrm>
            <a:off x="657226" y="1463699"/>
            <a:ext cx="3552825" cy="646331"/>
          </a:xfrm>
          <a:prstGeom prst="rect">
            <a:avLst/>
          </a:prstGeom>
          <a:noFill/>
        </p:spPr>
        <p:txBody>
          <a:bodyPr wrap="square">
            <a:spAutoFit/>
          </a:bodyPr>
          <a:lstStyle/>
          <a:p>
            <a:pPr algn="ctr"/>
            <a:r>
              <a:rPr lang="en-GB" b="1">
                <a:solidFill>
                  <a:schemeClr val="bg1"/>
                </a:solidFill>
                <a:latin typeface="Barlow" panose="00000500000000000000" pitchFamily="50" charset="0"/>
              </a:rPr>
              <a:t>Activity management and establishment of a NAIC</a:t>
            </a:r>
          </a:p>
        </p:txBody>
      </p:sp>
      <p:sp>
        <p:nvSpPr>
          <p:cNvPr id="14" name="TextBox 13">
            <a:extLst>
              <a:ext uri="{FF2B5EF4-FFF2-40B4-BE49-F238E27FC236}">
                <a16:creationId xmlns:a16="http://schemas.microsoft.com/office/drawing/2014/main" id="{5CD3E340-B307-C30D-7F30-EF4A0436A069}"/>
              </a:ext>
            </a:extLst>
          </p:cNvPr>
          <p:cNvSpPr txBox="1"/>
          <p:nvPr/>
        </p:nvSpPr>
        <p:spPr>
          <a:xfrm>
            <a:off x="3880841" y="1540928"/>
            <a:ext cx="1389465" cy="461665"/>
          </a:xfrm>
          <a:prstGeom prst="rect">
            <a:avLst/>
          </a:prstGeom>
          <a:noFill/>
        </p:spPr>
        <p:txBody>
          <a:bodyPr wrap="square">
            <a:spAutoFit/>
          </a:bodyPr>
          <a:lstStyle/>
          <a:p>
            <a:pPr algn="ctr"/>
            <a:r>
              <a:rPr lang="en-GB" sz="1200">
                <a:solidFill>
                  <a:schemeClr val="bg1"/>
                </a:solidFill>
                <a:latin typeface="Barlow" panose="00000500000000000000" pitchFamily="50" charset="0"/>
              </a:rPr>
              <a:t> Set objectives and key results (OKRs)</a:t>
            </a:r>
          </a:p>
        </p:txBody>
      </p:sp>
      <p:sp>
        <p:nvSpPr>
          <p:cNvPr id="15" name="TextBox 14">
            <a:extLst>
              <a:ext uri="{FF2B5EF4-FFF2-40B4-BE49-F238E27FC236}">
                <a16:creationId xmlns:a16="http://schemas.microsoft.com/office/drawing/2014/main" id="{3933AC3D-2643-DB43-B4F3-20E38F455220}"/>
              </a:ext>
            </a:extLst>
          </p:cNvPr>
          <p:cNvSpPr txBox="1"/>
          <p:nvPr/>
        </p:nvSpPr>
        <p:spPr>
          <a:xfrm>
            <a:off x="5278034" y="1556031"/>
            <a:ext cx="1895477" cy="461665"/>
          </a:xfrm>
          <a:prstGeom prst="rect">
            <a:avLst/>
          </a:prstGeom>
          <a:noFill/>
        </p:spPr>
        <p:txBody>
          <a:bodyPr wrap="square">
            <a:spAutoFit/>
          </a:bodyPr>
          <a:lstStyle/>
          <a:p>
            <a:pPr algn="ctr"/>
            <a:r>
              <a:rPr lang="en-GB" sz="1200" dirty="0">
                <a:solidFill>
                  <a:schemeClr val="bg1"/>
                </a:solidFill>
                <a:latin typeface="Barlow" panose="00000500000000000000" pitchFamily="50" charset="0"/>
              </a:rPr>
              <a:t>Establish a Navy AI Cell (NAIC)</a:t>
            </a:r>
          </a:p>
        </p:txBody>
      </p:sp>
      <p:sp>
        <p:nvSpPr>
          <p:cNvPr id="16" name="TextBox 15">
            <a:extLst>
              <a:ext uri="{FF2B5EF4-FFF2-40B4-BE49-F238E27FC236}">
                <a16:creationId xmlns:a16="http://schemas.microsoft.com/office/drawing/2014/main" id="{121A0661-B903-E0B4-98F9-02A06E15BDE7}"/>
              </a:ext>
            </a:extLst>
          </p:cNvPr>
          <p:cNvSpPr txBox="1"/>
          <p:nvPr/>
        </p:nvSpPr>
        <p:spPr>
          <a:xfrm>
            <a:off x="7181239" y="1550363"/>
            <a:ext cx="1738315" cy="461665"/>
          </a:xfrm>
          <a:prstGeom prst="rect">
            <a:avLst/>
          </a:prstGeom>
          <a:noFill/>
        </p:spPr>
        <p:txBody>
          <a:bodyPr wrap="square">
            <a:spAutoFit/>
          </a:bodyPr>
          <a:lstStyle/>
          <a:p>
            <a:pPr algn="ctr"/>
            <a:r>
              <a:rPr lang="en-GB" sz="1200">
                <a:solidFill>
                  <a:schemeClr val="bg1"/>
                </a:solidFill>
                <a:latin typeface="Barlow" panose="00000500000000000000" pitchFamily="50" charset="0"/>
              </a:rPr>
              <a:t>Insert AI capabilities into programmes</a:t>
            </a:r>
          </a:p>
        </p:txBody>
      </p:sp>
      <p:sp>
        <p:nvSpPr>
          <p:cNvPr id="20" name="TextBox 19">
            <a:extLst>
              <a:ext uri="{FF2B5EF4-FFF2-40B4-BE49-F238E27FC236}">
                <a16:creationId xmlns:a16="http://schemas.microsoft.com/office/drawing/2014/main" id="{F12E22EE-E782-B67E-CD37-6BE26A09728E}"/>
              </a:ext>
            </a:extLst>
          </p:cNvPr>
          <p:cNvSpPr txBox="1"/>
          <p:nvPr/>
        </p:nvSpPr>
        <p:spPr>
          <a:xfrm>
            <a:off x="8791488" y="1538460"/>
            <a:ext cx="1288258" cy="461665"/>
          </a:xfrm>
          <a:prstGeom prst="rect">
            <a:avLst/>
          </a:prstGeom>
          <a:noFill/>
        </p:spPr>
        <p:txBody>
          <a:bodyPr wrap="square">
            <a:spAutoFit/>
          </a:bodyPr>
          <a:lstStyle/>
          <a:p>
            <a:pPr algn="ctr"/>
            <a:r>
              <a:rPr lang="en-GB" sz="1200">
                <a:solidFill>
                  <a:schemeClr val="bg1"/>
                </a:solidFill>
                <a:latin typeface="Barlow" panose="00000500000000000000" pitchFamily="50" charset="0"/>
              </a:rPr>
              <a:t>Run capability sprints</a:t>
            </a:r>
          </a:p>
        </p:txBody>
      </p:sp>
      <p:sp>
        <p:nvSpPr>
          <p:cNvPr id="21" name="TextBox 20">
            <a:extLst>
              <a:ext uri="{FF2B5EF4-FFF2-40B4-BE49-F238E27FC236}">
                <a16:creationId xmlns:a16="http://schemas.microsoft.com/office/drawing/2014/main" id="{1EB9F310-ED4B-02EF-4023-31A999DF1B12}"/>
              </a:ext>
            </a:extLst>
          </p:cNvPr>
          <p:cNvSpPr txBox="1"/>
          <p:nvPr/>
        </p:nvSpPr>
        <p:spPr>
          <a:xfrm>
            <a:off x="9916534" y="1545517"/>
            <a:ext cx="1954508" cy="461665"/>
          </a:xfrm>
          <a:prstGeom prst="rect">
            <a:avLst/>
          </a:prstGeom>
          <a:noFill/>
        </p:spPr>
        <p:txBody>
          <a:bodyPr wrap="square">
            <a:spAutoFit/>
          </a:bodyPr>
          <a:lstStyle/>
          <a:p>
            <a:pPr algn="ctr"/>
            <a:r>
              <a:rPr lang="en-GB" sz="1200">
                <a:solidFill>
                  <a:schemeClr val="bg1"/>
                </a:solidFill>
                <a:latin typeface="Barlow" panose="00000500000000000000" pitchFamily="50" charset="0"/>
              </a:rPr>
              <a:t>Validate and prioritise use cases continuously</a:t>
            </a:r>
          </a:p>
        </p:txBody>
      </p:sp>
      <p:sp>
        <p:nvSpPr>
          <p:cNvPr id="22" name="Rectangle 21">
            <a:extLst>
              <a:ext uri="{FF2B5EF4-FFF2-40B4-BE49-F238E27FC236}">
                <a16:creationId xmlns:a16="http://schemas.microsoft.com/office/drawing/2014/main" id="{A6E893DF-2B5D-EDD7-E676-C260C7F45790}"/>
              </a:ext>
            </a:extLst>
          </p:cNvPr>
          <p:cNvSpPr/>
          <p:nvPr/>
        </p:nvSpPr>
        <p:spPr>
          <a:xfrm>
            <a:off x="4024249" y="2230325"/>
            <a:ext cx="53470" cy="976161"/>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TextBox 22">
            <a:extLst>
              <a:ext uri="{FF2B5EF4-FFF2-40B4-BE49-F238E27FC236}">
                <a16:creationId xmlns:a16="http://schemas.microsoft.com/office/drawing/2014/main" id="{0188BD1A-FD0D-43B3-CC68-1EE0A94A0521}"/>
              </a:ext>
            </a:extLst>
          </p:cNvPr>
          <p:cNvSpPr txBox="1"/>
          <p:nvPr/>
        </p:nvSpPr>
        <p:spPr>
          <a:xfrm>
            <a:off x="285751" y="3197784"/>
            <a:ext cx="3880071" cy="1015663"/>
          </a:xfrm>
          <a:prstGeom prst="rect">
            <a:avLst/>
          </a:prstGeom>
          <a:noFill/>
        </p:spPr>
        <p:txBody>
          <a:bodyPr wrap="square">
            <a:spAutoFit/>
          </a:bodyPr>
          <a:lstStyle/>
          <a:p>
            <a:pPr algn="r"/>
            <a:r>
              <a:rPr lang="en-GB" sz="1200">
                <a:solidFill>
                  <a:schemeClr val="bg1"/>
                </a:solidFill>
                <a:latin typeface="Barlow" panose="00000500000000000000" pitchFamily="50" charset="0"/>
              </a:rPr>
              <a:t>In pursuit of the vision, four objectives have been proposed for immediate NAIC focus, with ambitious timelines to be refined following NAIC establishment. Key results should be tracked monthly at a senior level. Objectives and key results should be reviewed quarterly.</a:t>
            </a:r>
          </a:p>
        </p:txBody>
      </p:sp>
      <p:sp>
        <p:nvSpPr>
          <p:cNvPr id="24" name="Rectangle 23">
            <a:extLst>
              <a:ext uri="{FF2B5EF4-FFF2-40B4-BE49-F238E27FC236}">
                <a16:creationId xmlns:a16="http://schemas.microsoft.com/office/drawing/2014/main" id="{E8F07F97-F647-925C-DDF9-10B5ABF0037D}"/>
              </a:ext>
            </a:extLst>
          </p:cNvPr>
          <p:cNvSpPr/>
          <p:nvPr/>
        </p:nvSpPr>
        <p:spPr>
          <a:xfrm>
            <a:off x="5435076" y="2232904"/>
            <a:ext cx="53470" cy="2967123"/>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6" name="TextBox 25">
            <a:extLst>
              <a:ext uri="{FF2B5EF4-FFF2-40B4-BE49-F238E27FC236}">
                <a16:creationId xmlns:a16="http://schemas.microsoft.com/office/drawing/2014/main" id="{1AE392F5-8DFD-F3EC-BEFD-D498FB3C64F9}"/>
              </a:ext>
            </a:extLst>
          </p:cNvPr>
          <p:cNvSpPr txBox="1"/>
          <p:nvPr/>
        </p:nvSpPr>
        <p:spPr>
          <a:xfrm>
            <a:off x="561977" y="5211308"/>
            <a:ext cx="5034021" cy="1015663"/>
          </a:xfrm>
          <a:prstGeom prst="rect">
            <a:avLst/>
          </a:prstGeom>
          <a:noFill/>
        </p:spPr>
        <p:txBody>
          <a:bodyPr wrap="square">
            <a:spAutoFit/>
          </a:bodyPr>
          <a:lstStyle/>
          <a:p>
            <a:pPr algn="r"/>
            <a:r>
              <a:rPr lang="en-GB" sz="1200">
                <a:solidFill>
                  <a:schemeClr val="bg1"/>
                </a:solidFill>
                <a:latin typeface="Barlow" panose="00000500000000000000" pitchFamily="50" charset="0"/>
              </a:rPr>
              <a:t> Establish a dedicated NAIC to drive implementation of the adoption roadmap. The NAIC should function largely as a transformation office (rather than as a PMO) – as a single focal point with broad visibility over the projects of the RN’s portfolio which have a key AI aspect, providing selective support to projects and workstreams, and their delivery against OKRs.</a:t>
            </a:r>
          </a:p>
        </p:txBody>
      </p:sp>
      <p:sp>
        <p:nvSpPr>
          <p:cNvPr id="27" name="Rectangle 26">
            <a:extLst>
              <a:ext uri="{FF2B5EF4-FFF2-40B4-BE49-F238E27FC236}">
                <a16:creationId xmlns:a16="http://schemas.microsoft.com/office/drawing/2014/main" id="{C55F4A25-D587-3013-3AA4-974654AEEFB2}"/>
              </a:ext>
            </a:extLst>
          </p:cNvPr>
          <p:cNvSpPr/>
          <p:nvPr/>
        </p:nvSpPr>
        <p:spPr>
          <a:xfrm>
            <a:off x="7442646" y="2230325"/>
            <a:ext cx="53470" cy="976161"/>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8" name="TextBox 27">
            <a:extLst>
              <a:ext uri="{FF2B5EF4-FFF2-40B4-BE49-F238E27FC236}">
                <a16:creationId xmlns:a16="http://schemas.microsoft.com/office/drawing/2014/main" id="{874A198B-418F-9A53-463C-416A82701252}"/>
              </a:ext>
            </a:extLst>
          </p:cNvPr>
          <p:cNvSpPr txBox="1"/>
          <p:nvPr/>
        </p:nvSpPr>
        <p:spPr>
          <a:xfrm>
            <a:off x="5871374" y="3206486"/>
            <a:ext cx="2841379" cy="1384995"/>
          </a:xfrm>
          <a:prstGeom prst="rect">
            <a:avLst/>
          </a:prstGeom>
          <a:noFill/>
        </p:spPr>
        <p:txBody>
          <a:bodyPr wrap="square">
            <a:spAutoFit/>
          </a:bodyPr>
          <a:lstStyle/>
          <a:p>
            <a:pPr algn="ctr"/>
            <a:r>
              <a:rPr lang="en-GB" sz="1200">
                <a:solidFill>
                  <a:schemeClr val="bg1"/>
                </a:solidFill>
                <a:latin typeface="Barlow" panose="00000500000000000000" pitchFamily="50" charset="0"/>
              </a:rPr>
              <a:t>Follow an iterative approach to prove the value of AI powered capabilities using innovation funding and identify insertion options for projects and programmes of record – providing a regular channel between innovation and capability, in close coordination with DE&amp;S colleagues.</a:t>
            </a:r>
          </a:p>
        </p:txBody>
      </p:sp>
      <p:sp>
        <p:nvSpPr>
          <p:cNvPr id="29" name="Rectangle 28">
            <a:extLst>
              <a:ext uri="{FF2B5EF4-FFF2-40B4-BE49-F238E27FC236}">
                <a16:creationId xmlns:a16="http://schemas.microsoft.com/office/drawing/2014/main" id="{7BE6F660-A9E0-C9CE-6D6F-1F6F8AFEC90A}"/>
              </a:ext>
            </a:extLst>
          </p:cNvPr>
          <p:cNvSpPr/>
          <p:nvPr/>
        </p:nvSpPr>
        <p:spPr>
          <a:xfrm>
            <a:off x="8984484" y="2236656"/>
            <a:ext cx="47203" cy="3208164"/>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0" name="TextBox 29">
            <a:extLst>
              <a:ext uri="{FF2B5EF4-FFF2-40B4-BE49-F238E27FC236}">
                <a16:creationId xmlns:a16="http://schemas.microsoft.com/office/drawing/2014/main" id="{0ABDB8BB-D8C5-24B4-C156-33E981AFC448}"/>
              </a:ext>
            </a:extLst>
          </p:cNvPr>
          <p:cNvSpPr txBox="1"/>
          <p:nvPr/>
        </p:nvSpPr>
        <p:spPr>
          <a:xfrm>
            <a:off x="6376988" y="5514377"/>
            <a:ext cx="5034021" cy="830997"/>
          </a:xfrm>
          <a:prstGeom prst="rect">
            <a:avLst/>
          </a:prstGeom>
          <a:noFill/>
        </p:spPr>
        <p:txBody>
          <a:bodyPr wrap="square">
            <a:spAutoFit/>
          </a:bodyPr>
          <a:lstStyle/>
          <a:p>
            <a:r>
              <a:rPr lang="en-GB" sz="1200">
                <a:solidFill>
                  <a:schemeClr val="bg1"/>
                </a:solidFill>
                <a:latin typeface="Barlow" panose="00000500000000000000" pitchFamily="50" charset="0"/>
              </a:rPr>
              <a:t>Run a series of month-long capability sprints, each focusing on a capability area and applying leadership attention and support to projects (other than pathfinders). Industry should be engaged every two sprints to provide transparency over RN priorities and assess market readiness to support. </a:t>
            </a:r>
          </a:p>
        </p:txBody>
      </p:sp>
      <p:sp>
        <p:nvSpPr>
          <p:cNvPr id="31" name="Rectangle 30">
            <a:extLst>
              <a:ext uri="{FF2B5EF4-FFF2-40B4-BE49-F238E27FC236}">
                <a16:creationId xmlns:a16="http://schemas.microsoft.com/office/drawing/2014/main" id="{12ED6AA7-7B39-90E5-7F1C-124F2922722D}"/>
              </a:ext>
            </a:extLst>
          </p:cNvPr>
          <p:cNvSpPr/>
          <p:nvPr/>
        </p:nvSpPr>
        <p:spPr>
          <a:xfrm>
            <a:off x="10270492" y="2221623"/>
            <a:ext cx="53470" cy="976161"/>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3" name="TextBox 32">
            <a:extLst>
              <a:ext uri="{FF2B5EF4-FFF2-40B4-BE49-F238E27FC236}">
                <a16:creationId xmlns:a16="http://schemas.microsoft.com/office/drawing/2014/main" id="{801C6690-0FC9-0905-6514-792B8BDAABB2}"/>
              </a:ext>
            </a:extLst>
          </p:cNvPr>
          <p:cNvSpPr txBox="1"/>
          <p:nvPr/>
        </p:nvSpPr>
        <p:spPr>
          <a:xfrm>
            <a:off x="9268771" y="3267341"/>
            <a:ext cx="2805149" cy="1754326"/>
          </a:xfrm>
          <a:prstGeom prst="rect">
            <a:avLst/>
          </a:prstGeom>
          <a:noFill/>
        </p:spPr>
        <p:txBody>
          <a:bodyPr wrap="square">
            <a:spAutoFit/>
          </a:bodyPr>
          <a:lstStyle/>
          <a:p>
            <a:pPr algn="r"/>
            <a:r>
              <a:rPr lang="en-GB" sz="1200">
                <a:solidFill>
                  <a:schemeClr val="bg1"/>
                </a:solidFill>
                <a:latin typeface="Barlow" panose="00000500000000000000" pitchFamily="50" charset="0"/>
              </a:rPr>
              <a:t>Establish a standardised method for validating the application of AI to increase capability. Maintain a dedicated use case database and streamlined processes for (re)prioritisation in order to ensure coherence with evolving operational needs. Ensure appropriate support is being provided to higher-priority projects via capability sprints.</a:t>
            </a:r>
          </a:p>
        </p:txBody>
      </p:sp>
      <p:sp>
        <p:nvSpPr>
          <p:cNvPr id="34" name="TextBox 33">
            <a:extLst>
              <a:ext uri="{FF2B5EF4-FFF2-40B4-BE49-F238E27FC236}">
                <a16:creationId xmlns:a16="http://schemas.microsoft.com/office/drawing/2014/main" id="{D008A1CB-FAD1-C6B6-B1AF-02C01C9B2B1D}"/>
              </a:ext>
            </a:extLst>
          </p:cNvPr>
          <p:cNvSpPr txBox="1"/>
          <p:nvPr/>
        </p:nvSpPr>
        <p:spPr>
          <a:xfrm>
            <a:off x="4192281" y="29715"/>
            <a:ext cx="3807439" cy="338554"/>
          </a:xfrm>
          <a:prstGeom prst="rect">
            <a:avLst/>
          </a:prstGeom>
          <a:noFill/>
        </p:spPr>
        <p:txBody>
          <a:bodyPr wrap="square">
            <a:spAutoFit/>
          </a:bodyPr>
          <a:lstStyle/>
          <a:p>
            <a:pPr algn="ctr" defTabSz="457200"/>
            <a:r>
              <a:rPr lang="en-GB" sz="1600" b="1">
                <a:solidFill>
                  <a:prstClr val="white"/>
                </a:solidFill>
                <a:latin typeface="Barlow" panose="00000500000000000000" pitchFamily="50" charset="0"/>
                <a:cs typeface="Lao UI" panose="020B0502040204020203" pitchFamily="34" charset="0"/>
              </a:rPr>
              <a:t>AUG 23</a:t>
            </a:r>
          </a:p>
        </p:txBody>
      </p:sp>
      <p:pic>
        <p:nvPicPr>
          <p:cNvPr id="10" name="Picture 38" descr="Workplace Change — Iometrics">
            <a:extLst>
              <a:ext uri="{FF2B5EF4-FFF2-40B4-BE49-F238E27FC236}">
                <a16:creationId xmlns:a16="http://schemas.microsoft.com/office/drawing/2014/main" id="{C013A2E7-0204-A961-182A-EA4BAF967056}"/>
              </a:ext>
            </a:extLst>
          </p:cNvPr>
          <p:cNvPicPr>
            <a:picLocks noChangeAspect="1" noChangeArrowheads="1"/>
          </p:cNvPicPr>
          <p:nvPr/>
        </p:nvPicPr>
        <p:blipFill rotWithShape="1">
          <a:blip r:embed="rId4">
            <a:lum bright="70000" contrast="-70000"/>
            <a:extLst>
              <a:ext uri="{BEBA8EAE-BF5A-486C-A8C5-ECC9F3942E4B}">
                <a14:imgProps xmlns:a14="http://schemas.microsoft.com/office/drawing/2010/main">
                  <a14:imgLayer r:embed="rId5">
                    <a14:imgEffect>
                      <a14:saturation sat="0"/>
                    </a14:imgEffect>
                  </a14:imgLayer>
                </a14:imgProps>
              </a:ext>
              <a:ext uri="{28A0092B-C50C-407E-A947-70E740481C1C}">
                <a14:useLocalDpi xmlns:a14="http://schemas.microsoft.com/office/drawing/2010/main" val="0"/>
              </a:ext>
            </a:extLst>
          </a:blip>
          <a:srcRect l="31314" t="3606" r="26460" b="3772"/>
          <a:stretch/>
        </p:blipFill>
        <p:spPr bwMode="auto">
          <a:xfrm>
            <a:off x="384862" y="1217524"/>
            <a:ext cx="626421" cy="54549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0056539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384B362-BBD2-E991-2F41-2FC51ECE588E}"/>
              </a:ext>
            </a:extLst>
          </p:cNvPr>
          <p:cNvSpPr/>
          <p:nvPr/>
        </p:nvSpPr>
        <p:spPr>
          <a:xfrm>
            <a:off x="0" y="0"/>
            <a:ext cx="12192000" cy="6858000"/>
          </a:xfrm>
          <a:prstGeom prst="rect">
            <a:avLst/>
          </a:prstGeom>
          <a:solidFill>
            <a:srgbClr val="40404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6" name="Picture 5">
            <a:extLst>
              <a:ext uri="{FF2B5EF4-FFF2-40B4-BE49-F238E27FC236}">
                <a16:creationId xmlns:a16="http://schemas.microsoft.com/office/drawing/2014/main" id="{2839D37F-32BE-45AC-09B8-03383C05F599}"/>
              </a:ext>
            </a:extLst>
          </p:cNvPr>
          <p:cNvPicPr>
            <a:picLocks noChangeAspect="1"/>
          </p:cNvPicPr>
          <p:nvPr/>
        </p:nvPicPr>
        <p:blipFill rotWithShape="1">
          <a:blip r:embed="rId2">
            <a:lum bright="70000" contrast="-70000"/>
            <a:alphaModFix amt="10000"/>
          </a:blip>
          <a:srcRect l="1159" t="34504" r="1801" b="28812"/>
          <a:stretch/>
        </p:blipFill>
        <p:spPr>
          <a:xfrm>
            <a:off x="-2" y="0"/>
            <a:ext cx="12192001" cy="6858000"/>
          </a:xfrm>
          <a:prstGeom prst="rect">
            <a:avLst/>
          </a:prstGeom>
        </p:spPr>
      </p:pic>
      <p:pic>
        <p:nvPicPr>
          <p:cNvPr id="7" name="Picture 2" descr="Image result for ROYAL NAVY LOGO">
            <a:extLst>
              <a:ext uri="{FF2B5EF4-FFF2-40B4-BE49-F238E27FC236}">
                <a16:creationId xmlns:a16="http://schemas.microsoft.com/office/drawing/2014/main" id="{B5B66E3B-4E6A-1FC2-9020-127D1E26E58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575228" y="105915"/>
            <a:ext cx="522929" cy="632280"/>
          </a:xfrm>
          <a:prstGeom prst="rect">
            <a:avLst/>
          </a:prstGeom>
          <a:solidFill>
            <a:srgbClr val="000000">
              <a:shade val="95000"/>
            </a:srgbClr>
          </a:solidFill>
          <a:ln w="12700" cap="sq">
            <a:solidFill>
              <a:schemeClr val="bg1"/>
            </a:solidFill>
            <a:miter lim="800000"/>
          </a:ln>
          <a:effectLst/>
        </p:spPr>
      </p:pic>
      <p:sp>
        <p:nvSpPr>
          <p:cNvPr id="8" name="TextBox 7">
            <a:extLst>
              <a:ext uri="{FF2B5EF4-FFF2-40B4-BE49-F238E27FC236}">
                <a16:creationId xmlns:a16="http://schemas.microsoft.com/office/drawing/2014/main" id="{FF636D10-6367-A197-53A7-3D65C9ABE856}"/>
              </a:ext>
            </a:extLst>
          </p:cNvPr>
          <p:cNvSpPr txBox="1"/>
          <p:nvPr/>
        </p:nvSpPr>
        <p:spPr>
          <a:xfrm>
            <a:off x="209550" y="105915"/>
            <a:ext cx="8591550" cy="830997"/>
          </a:xfrm>
          <a:prstGeom prst="rect">
            <a:avLst/>
          </a:prstGeom>
          <a:noFill/>
        </p:spPr>
        <p:txBody>
          <a:bodyPr wrap="square" rtlCol="0">
            <a:spAutoFit/>
          </a:bodyPr>
          <a:lstStyle/>
          <a:p>
            <a:r>
              <a:rPr lang="en-GB" sz="2400">
                <a:solidFill>
                  <a:schemeClr val="bg2"/>
                </a:solidFill>
                <a:latin typeface="Big Shoulders Display ExtraBold" panose="00000900000000000000" pitchFamily="50" charset="0"/>
              </a:rPr>
              <a:t>Royal Navy</a:t>
            </a:r>
          </a:p>
          <a:p>
            <a:r>
              <a:rPr lang="en-GB" sz="2400">
                <a:solidFill>
                  <a:schemeClr val="bg2"/>
                </a:solidFill>
                <a:latin typeface="Big Shoulders Display ExtraBold" panose="00000900000000000000" pitchFamily="50" charset="0"/>
              </a:rPr>
              <a:t>AI Adoption Roadmap</a:t>
            </a:r>
          </a:p>
        </p:txBody>
      </p:sp>
      <p:sp>
        <p:nvSpPr>
          <p:cNvPr id="9" name="Rectangle 8">
            <a:extLst>
              <a:ext uri="{FF2B5EF4-FFF2-40B4-BE49-F238E27FC236}">
                <a16:creationId xmlns:a16="http://schemas.microsoft.com/office/drawing/2014/main" id="{0E56A01D-5DCD-001F-8C1A-0A797736E261}"/>
              </a:ext>
            </a:extLst>
          </p:cNvPr>
          <p:cNvSpPr/>
          <p:nvPr/>
        </p:nvSpPr>
        <p:spPr>
          <a:xfrm>
            <a:off x="285751" y="936912"/>
            <a:ext cx="2266950" cy="45719"/>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2" name="TextBox 31">
            <a:extLst>
              <a:ext uri="{FF2B5EF4-FFF2-40B4-BE49-F238E27FC236}">
                <a16:creationId xmlns:a16="http://schemas.microsoft.com/office/drawing/2014/main" id="{147684AE-4692-CE9B-96FA-F26774E0D501}"/>
              </a:ext>
            </a:extLst>
          </p:cNvPr>
          <p:cNvSpPr txBox="1"/>
          <p:nvPr/>
        </p:nvSpPr>
        <p:spPr>
          <a:xfrm>
            <a:off x="4192281" y="6463777"/>
            <a:ext cx="3807439" cy="338554"/>
          </a:xfrm>
          <a:prstGeom prst="rect">
            <a:avLst/>
          </a:prstGeom>
          <a:noFill/>
        </p:spPr>
        <p:txBody>
          <a:bodyPr wrap="square">
            <a:spAutoFit/>
          </a:bodyPr>
          <a:lstStyle/>
          <a:p>
            <a:pPr algn="ctr" defTabSz="457200"/>
            <a:r>
              <a:rPr lang="en-GB" sz="1600" b="1">
                <a:solidFill>
                  <a:prstClr val="white"/>
                </a:solidFill>
                <a:latin typeface="Barlow" panose="00000500000000000000" pitchFamily="50" charset="0"/>
                <a:cs typeface="Lao UI" panose="020B0502040204020203" pitchFamily="34" charset="0"/>
              </a:rPr>
              <a:t>OFFICIAL</a:t>
            </a:r>
          </a:p>
        </p:txBody>
      </p:sp>
      <p:sp>
        <p:nvSpPr>
          <p:cNvPr id="34" name="TextBox 33">
            <a:extLst>
              <a:ext uri="{FF2B5EF4-FFF2-40B4-BE49-F238E27FC236}">
                <a16:creationId xmlns:a16="http://schemas.microsoft.com/office/drawing/2014/main" id="{D008A1CB-FAD1-C6B6-B1AF-02C01C9B2B1D}"/>
              </a:ext>
            </a:extLst>
          </p:cNvPr>
          <p:cNvSpPr txBox="1"/>
          <p:nvPr/>
        </p:nvSpPr>
        <p:spPr>
          <a:xfrm>
            <a:off x="4192281" y="29715"/>
            <a:ext cx="3807439" cy="338554"/>
          </a:xfrm>
          <a:prstGeom prst="rect">
            <a:avLst/>
          </a:prstGeom>
          <a:noFill/>
        </p:spPr>
        <p:txBody>
          <a:bodyPr wrap="square">
            <a:spAutoFit/>
          </a:bodyPr>
          <a:lstStyle/>
          <a:p>
            <a:pPr algn="ctr" defTabSz="457200"/>
            <a:r>
              <a:rPr lang="en-GB" sz="1600" b="1">
                <a:solidFill>
                  <a:prstClr val="white"/>
                </a:solidFill>
                <a:latin typeface="Barlow" panose="00000500000000000000" pitchFamily="50" charset="0"/>
                <a:cs typeface="Lao UI" panose="020B0502040204020203" pitchFamily="34" charset="0"/>
              </a:rPr>
              <a:t>AUG 23</a:t>
            </a:r>
          </a:p>
        </p:txBody>
      </p:sp>
      <p:sp>
        <p:nvSpPr>
          <p:cNvPr id="13" name="TextBox 12">
            <a:extLst>
              <a:ext uri="{FF2B5EF4-FFF2-40B4-BE49-F238E27FC236}">
                <a16:creationId xmlns:a16="http://schemas.microsoft.com/office/drawing/2014/main" id="{EA81078B-2AAF-2CE7-4077-7CB9763C9673}"/>
              </a:ext>
            </a:extLst>
          </p:cNvPr>
          <p:cNvSpPr txBox="1"/>
          <p:nvPr/>
        </p:nvSpPr>
        <p:spPr>
          <a:xfrm>
            <a:off x="4113520" y="1234839"/>
            <a:ext cx="3886200" cy="1569660"/>
          </a:xfrm>
          <a:prstGeom prst="rect">
            <a:avLst/>
          </a:prstGeom>
          <a:noFill/>
        </p:spPr>
        <p:txBody>
          <a:bodyPr wrap="square">
            <a:spAutoFit/>
          </a:bodyPr>
          <a:lstStyle/>
          <a:p>
            <a:pPr algn="ctr"/>
            <a:r>
              <a:rPr lang="en-GB" sz="4800" b="1" cap="small">
                <a:solidFill>
                  <a:schemeClr val="bg2"/>
                </a:solidFill>
                <a:latin typeface="Barlow" panose="00000500000000000000" pitchFamily="50" charset="0"/>
              </a:rPr>
              <a:t>Direction of Travel</a:t>
            </a:r>
          </a:p>
        </p:txBody>
      </p:sp>
      <p:sp>
        <p:nvSpPr>
          <p:cNvPr id="17" name="Rectangle 16">
            <a:extLst>
              <a:ext uri="{FF2B5EF4-FFF2-40B4-BE49-F238E27FC236}">
                <a16:creationId xmlns:a16="http://schemas.microsoft.com/office/drawing/2014/main" id="{31E964D9-37FC-E190-7221-308DF81E3B79}"/>
              </a:ext>
            </a:extLst>
          </p:cNvPr>
          <p:cNvSpPr/>
          <p:nvPr/>
        </p:nvSpPr>
        <p:spPr>
          <a:xfrm>
            <a:off x="-3" y="3632372"/>
            <a:ext cx="12192003" cy="142339"/>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8" name="Oval 17">
            <a:extLst>
              <a:ext uri="{FF2B5EF4-FFF2-40B4-BE49-F238E27FC236}">
                <a16:creationId xmlns:a16="http://schemas.microsoft.com/office/drawing/2014/main" id="{9D03A8AA-E490-5CDE-CFEC-C4E0E5F8A305}"/>
              </a:ext>
            </a:extLst>
          </p:cNvPr>
          <p:cNvSpPr/>
          <p:nvPr/>
        </p:nvSpPr>
        <p:spPr>
          <a:xfrm>
            <a:off x="813600" y="3443204"/>
            <a:ext cx="506028" cy="506028"/>
          </a:xfrm>
          <a:prstGeom prst="ellipse">
            <a:avLst/>
          </a:prstGeom>
          <a:solidFill>
            <a:schemeClr val="bg1"/>
          </a:solid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9" name="Oval 18">
            <a:extLst>
              <a:ext uri="{FF2B5EF4-FFF2-40B4-BE49-F238E27FC236}">
                <a16:creationId xmlns:a16="http://schemas.microsoft.com/office/drawing/2014/main" id="{4BAF4FEC-4712-E1F3-DBF2-2B0DBE8B6B8F}"/>
              </a:ext>
            </a:extLst>
          </p:cNvPr>
          <p:cNvSpPr/>
          <p:nvPr/>
        </p:nvSpPr>
        <p:spPr>
          <a:xfrm>
            <a:off x="10749378" y="3440914"/>
            <a:ext cx="506028" cy="506028"/>
          </a:xfrm>
          <a:prstGeom prst="ellipse">
            <a:avLst/>
          </a:prstGeom>
          <a:solidFill>
            <a:schemeClr val="tx1"/>
          </a:solid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5" name="Oval 24">
            <a:extLst>
              <a:ext uri="{FF2B5EF4-FFF2-40B4-BE49-F238E27FC236}">
                <a16:creationId xmlns:a16="http://schemas.microsoft.com/office/drawing/2014/main" id="{3B33FF55-4171-F309-98F8-EBE21FC37374}"/>
              </a:ext>
            </a:extLst>
          </p:cNvPr>
          <p:cNvSpPr/>
          <p:nvPr/>
        </p:nvSpPr>
        <p:spPr>
          <a:xfrm>
            <a:off x="5842984" y="3440914"/>
            <a:ext cx="506028" cy="506028"/>
          </a:xfrm>
          <a:prstGeom prst="ellipse">
            <a:avLst/>
          </a:prstGeom>
          <a:solidFill>
            <a:schemeClr val="bg1">
              <a:lumMod val="50000"/>
            </a:schemeClr>
          </a:solid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6" name="TextBox 35">
            <a:extLst>
              <a:ext uri="{FF2B5EF4-FFF2-40B4-BE49-F238E27FC236}">
                <a16:creationId xmlns:a16="http://schemas.microsoft.com/office/drawing/2014/main" id="{DDA9F4C0-13F5-4C14-A9B8-A35F0D326EB1}"/>
              </a:ext>
            </a:extLst>
          </p:cNvPr>
          <p:cNvSpPr txBox="1"/>
          <p:nvPr/>
        </p:nvSpPr>
        <p:spPr>
          <a:xfrm>
            <a:off x="120404" y="2883518"/>
            <a:ext cx="2138409" cy="461665"/>
          </a:xfrm>
          <a:prstGeom prst="rect">
            <a:avLst/>
          </a:prstGeom>
          <a:noFill/>
        </p:spPr>
        <p:txBody>
          <a:bodyPr wrap="square">
            <a:spAutoFit/>
          </a:bodyPr>
          <a:lstStyle/>
          <a:p>
            <a:pPr algn="ctr"/>
            <a:r>
              <a:rPr lang="en-GB" sz="2400" b="1" cap="small">
                <a:solidFill>
                  <a:schemeClr val="bg2"/>
                </a:solidFill>
                <a:latin typeface="Barlow" panose="00000500000000000000" pitchFamily="50" charset="0"/>
              </a:rPr>
              <a:t>0-2 Years</a:t>
            </a:r>
          </a:p>
        </p:txBody>
      </p:sp>
      <p:sp>
        <p:nvSpPr>
          <p:cNvPr id="37" name="TextBox 36">
            <a:extLst>
              <a:ext uri="{FF2B5EF4-FFF2-40B4-BE49-F238E27FC236}">
                <a16:creationId xmlns:a16="http://schemas.microsoft.com/office/drawing/2014/main" id="{F1EDA512-E6ED-A37E-461D-EF9AB8C8253D}"/>
              </a:ext>
            </a:extLst>
          </p:cNvPr>
          <p:cNvSpPr txBox="1"/>
          <p:nvPr/>
        </p:nvSpPr>
        <p:spPr>
          <a:xfrm>
            <a:off x="4987415" y="2883518"/>
            <a:ext cx="2138409" cy="461665"/>
          </a:xfrm>
          <a:prstGeom prst="rect">
            <a:avLst/>
          </a:prstGeom>
          <a:noFill/>
        </p:spPr>
        <p:txBody>
          <a:bodyPr wrap="square">
            <a:spAutoFit/>
          </a:bodyPr>
          <a:lstStyle/>
          <a:p>
            <a:pPr algn="ctr"/>
            <a:r>
              <a:rPr lang="en-GB" sz="2400" b="1" cap="small">
                <a:solidFill>
                  <a:schemeClr val="bg2"/>
                </a:solidFill>
                <a:latin typeface="Barlow" panose="00000500000000000000" pitchFamily="50" charset="0"/>
              </a:rPr>
              <a:t>2-3 Years</a:t>
            </a:r>
          </a:p>
        </p:txBody>
      </p:sp>
      <p:sp>
        <p:nvSpPr>
          <p:cNvPr id="38" name="TextBox 37">
            <a:extLst>
              <a:ext uri="{FF2B5EF4-FFF2-40B4-BE49-F238E27FC236}">
                <a16:creationId xmlns:a16="http://schemas.microsoft.com/office/drawing/2014/main" id="{297A6A00-A2E6-8F7D-ED18-AC2E51A4E60A}"/>
              </a:ext>
            </a:extLst>
          </p:cNvPr>
          <p:cNvSpPr txBox="1"/>
          <p:nvPr/>
        </p:nvSpPr>
        <p:spPr>
          <a:xfrm>
            <a:off x="9933187" y="2883518"/>
            <a:ext cx="2138409" cy="461665"/>
          </a:xfrm>
          <a:prstGeom prst="rect">
            <a:avLst/>
          </a:prstGeom>
          <a:noFill/>
        </p:spPr>
        <p:txBody>
          <a:bodyPr wrap="square">
            <a:spAutoFit/>
          </a:bodyPr>
          <a:lstStyle/>
          <a:p>
            <a:pPr algn="ctr"/>
            <a:r>
              <a:rPr lang="en-GB" sz="2400" b="1" cap="small">
                <a:solidFill>
                  <a:schemeClr val="bg2"/>
                </a:solidFill>
                <a:latin typeface="Barlow" panose="00000500000000000000" pitchFamily="50" charset="0"/>
              </a:rPr>
              <a:t>3-5 Years</a:t>
            </a:r>
          </a:p>
        </p:txBody>
      </p:sp>
      <p:sp>
        <p:nvSpPr>
          <p:cNvPr id="39" name="TextBox 38">
            <a:extLst>
              <a:ext uri="{FF2B5EF4-FFF2-40B4-BE49-F238E27FC236}">
                <a16:creationId xmlns:a16="http://schemas.microsoft.com/office/drawing/2014/main" id="{D3B169D1-EDBF-CBDA-1F98-CDB50CA78BE5}"/>
              </a:ext>
            </a:extLst>
          </p:cNvPr>
          <p:cNvSpPr txBox="1"/>
          <p:nvPr/>
        </p:nvSpPr>
        <p:spPr>
          <a:xfrm>
            <a:off x="209550" y="4087857"/>
            <a:ext cx="2942023" cy="1815882"/>
          </a:xfrm>
          <a:prstGeom prst="rect">
            <a:avLst/>
          </a:prstGeom>
          <a:noFill/>
        </p:spPr>
        <p:txBody>
          <a:bodyPr wrap="square" rtlCol="0">
            <a:spAutoFit/>
          </a:bodyPr>
          <a:lstStyle/>
          <a:p>
            <a:pPr marL="285750" indent="-285750">
              <a:buFont typeface="Courier New" panose="02070309020205020404" pitchFamily="49" charset="0"/>
              <a:buChar char="o"/>
            </a:pPr>
            <a:r>
              <a:rPr lang="en-GB" sz="1400" dirty="0">
                <a:solidFill>
                  <a:schemeClr val="bg1"/>
                </a:solidFill>
                <a:latin typeface="Barlow" panose="00000500000000000000" pitchFamily="50" charset="0"/>
                <a:cs typeface="Lao UI" panose="020B0502040204020203" pitchFamily="34" charset="0"/>
              </a:rPr>
              <a:t>Achieve immediate capability gains whilst proving the route for future AI powered capabilities</a:t>
            </a:r>
          </a:p>
          <a:p>
            <a:pPr marL="285750" indent="-285750">
              <a:buFont typeface="Courier New" panose="02070309020205020404" pitchFamily="49" charset="0"/>
              <a:buChar char="o"/>
            </a:pPr>
            <a:endParaRPr lang="en-GB" sz="1400" dirty="0">
              <a:solidFill>
                <a:schemeClr val="bg1"/>
              </a:solidFill>
              <a:latin typeface="Barlow" panose="00000500000000000000" pitchFamily="50" charset="0"/>
              <a:cs typeface="Lao UI" panose="020B0502040204020203" pitchFamily="34" charset="0"/>
            </a:endParaRPr>
          </a:p>
          <a:p>
            <a:pPr marL="285750" indent="-285750">
              <a:buFont typeface="Courier New" panose="02070309020205020404" pitchFamily="49" charset="0"/>
              <a:buChar char="o"/>
            </a:pPr>
            <a:r>
              <a:rPr lang="en-GB" sz="1400" dirty="0">
                <a:solidFill>
                  <a:schemeClr val="bg1"/>
                </a:solidFill>
                <a:latin typeface="Barlow" panose="00000500000000000000" pitchFamily="50" charset="0"/>
                <a:cs typeface="Lao UI" panose="020B0502040204020203" pitchFamily="34" charset="0"/>
              </a:rPr>
              <a:t>Establish and develop supporting infrastructure and processes as enablers for AI capabilities</a:t>
            </a:r>
          </a:p>
        </p:txBody>
      </p:sp>
      <p:sp>
        <p:nvSpPr>
          <p:cNvPr id="40" name="TextBox 39">
            <a:extLst>
              <a:ext uri="{FF2B5EF4-FFF2-40B4-BE49-F238E27FC236}">
                <a16:creationId xmlns:a16="http://schemas.microsoft.com/office/drawing/2014/main" id="{7DC3AC23-C52E-3D47-AC91-143CB84CC833}"/>
              </a:ext>
            </a:extLst>
          </p:cNvPr>
          <p:cNvSpPr txBox="1"/>
          <p:nvPr/>
        </p:nvSpPr>
        <p:spPr>
          <a:xfrm>
            <a:off x="4579572" y="4087857"/>
            <a:ext cx="3339309" cy="2031325"/>
          </a:xfrm>
          <a:prstGeom prst="rect">
            <a:avLst/>
          </a:prstGeom>
          <a:noFill/>
        </p:spPr>
        <p:txBody>
          <a:bodyPr wrap="square" rtlCol="0">
            <a:spAutoFit/>
          </a:bodyPr>
          <a:lstStyle/>
          <a:p>
            <a:pPr marL="285750" indent="-285750">
              <a:buFont typeface="Courier New" panose="02070309020205020404" pitchFamily="49" charset="0"/>
              <a:buChar char="o"/>
            </a:pPr>
            <a:r>
              <a:rPr lang="en-GB" sz="1400">
                <a:solidFill>
                  <a:schemeClr val="bg1"/>
                </a:solidFill>
                <a:latin typeface="Barlow" panose="00000500000000000000" pitchFamily="50" charset="0"/>
                <a:cs typeface="Lao UI" panose="020B0502040204020203" pitchFamily="34" charset="0"/>
              </a:rPr>
              <a:t>Apply relevant lessons to ensure assurable, safe and effective AI is deployed within capabilities</a:t>
            </a:r>
          </a:p>
          <a:p>
            <a:pPr marL="285750" indent="-285750">
              <a:buFont typeface="Courier New" panose="02070309020205020404" pitchFamily="49" charset="0"/>
              <a:buChar char="o"/>
            </a:pPr>
            <a:endParaRPr lang="en-GB" sz="1400">
              <a:solidFill>
                <a:schemeClr val="bg1"/>
              </a:solidFill>
              <a:latin typeface="Barlow" panose="00000500000000000000" pitchFamily="50" charset="0"/>
              <a:cs typeface="Lao UI" panose="020B0502040204020203" pitchFamily="34" charset="0"/>
            </a:endParaRPr>
          </a:p>
          <a:p>
            <a:pPr marL="285750" indent="-285750">
              <a:buFont typeface="Courier New" panose="02070309020205020404" pitchFamily="49" charset="0"/>
              <a:buChar char="o"/>
            </a:pPr>
            <a:r>
              <a:rPr lang="en-GB" sz="1400">
                <a:solidFill>
                  <a:schemeClr val="bg1"/>
                </a:solidFill>
                <a:latin typeface="Barlow" panose="00000500000000000000" pitchFamily="50" charset="0"/>
                <a:cs typeface="Lao UI" panose="020B0502040204020203" pitchFamily="34" charset="0"/>
              </a:rPr>
              <a:t>Accelerate development and deployment cycles for AI and software</a:t>
            </a:r>
          </a:p>
          <a:p>
            <a:pPr marL="285750" indent="-285750">
              <a:buFont typeface="Courier New" panose="02070309020205020404" pitchFamily="49" charset="0"/>
              <a:buChar char="o"/>
            </a:pPr>
            <a:endParaRPr lang="en-GB" sz="1400">
              <a:solidFill>
                <a:schemeClr val="bg1"/>
              </a:solidFill>
              <a:latin typeface="Barlow" panose="00000500000000000000" pitchFamily="50" charset="0"/>
              <a:cs typeface="Lao UI" panose="020B0502040204020203" pitchFamily="34" charset="0"/>
            </a:endParaRPr>
          </a:p>
          <a:p>
            <a:pPr marL="285750" indent="-285750">
              <a:buFont typeface="Courier New" panose="02070309020205020404" pitchFamily="49" charset="0"/>
              <a:buChar char="o"/>
            </a:pPr>
            <a:r>
              <a:rPr lang="en-GB" sz="1400">
                <a:solidFill>
                  <a:schemeClr val="bg1"/>
                </a:solidFill>
                <a:latin typeface="Barlow" panose="00000500000000000000" pitchFamily="50" charset="0"/>
                <a:cs typeface="Lao UI" panose="020B0502040204020203" pitchFamily="34" charset="0"/>
              </a:rPr>
              <a:t>Standardise AI and software procurement within all programmes</a:t>
            </a:r>
          </a:p>
        </p:txBody>
      </p:sp>
      <p:sp>
        <p:nvSpPr>
          <p:cNvPr id="41" name="TextBox 40">
            <a:extLst>
              <a:ext uri="{FF2B5EF4-FFF2-40B4-BE49-F238E27FC236}">
                <a16:creationId xmlns:a16="http://schemas.microsoft.com/office/drawing/2014/main" id="{67BC4DE0-91F9-B81C-2966-6F9A3FF3739B}"/>
              </a:ext>
            </a:extLst>
          </p:cNvPr>
          <p:cNvSpPr txBox="1"/>
          <p:nvPr/>
        </p:nvSpPr>
        <p:spPr>
          <a:xfrm>
            <a:off x="9250604" y="4087857"/>
            <a:ext cx="2820992" cy="2031325"/>
          </a:xfrm>
          <a:prstGeom prst="rect">
            <a:avLst/>
          </a:prstGeom>
          <a:noFill/>
        </p:spPr>
        <p:txBody>
          <a:bodyPr wrap="square" rtlCol="0">
            <a:spAutoFit/>
          </a:bodyPr>
          <a:lstStyle/>
          <a:p>
            <a:pPr marL="285750" indent="-285750">
              <a:buFont typeface="Courier New" panose="02070309020205020404" pitchFamily="49" charset="0"/>
              <a:buChar char="o"/>
            </a:pPr>
            <a:r>
              <a:rPr lang="en-GB" sz="1400">
                <a:solidFill>
                  <a:schemeClr val="bg1"/>
                </a:solidFill>
                <a:latin typeface="Barlow" panose="00000500000000000000" pitchFamily="50" charset="0"/>
                <a:cs typeface="Lao UI" panose="020B0502040204020203" pitchFamily="34" charset="0"/>
              </a:rPr>
              <a:t>Identify and close remaining capability gaps where AI provides opportunity</a:t>
            </a:r>
          </a:p>
          <a:p>
            <a:pPr marL="285750" indent="-285750">
              <a:buFont typeface="Courier New" panose="02070309020205020404" pitchFamily="49" charset="0"/>
              <a:buChar char="o"/>
            </a:pPr>
            <a:endParaRPr lang="en-GB" sz="1400">
              <a:solidFill>
                <a:schemeClr val="bg1"/>
              </a:solidFill>
              <a:latin typeface="Barlow" panose="00000500000000000000" pitchFamily="50" charset="0"/>
              <a:cs typeface="Lao UI" panose="020B0502040204020203" pitchFamily="34" charset="0"/>
            </a:endParaRPr>
          </a:p>
          <a:p>
            <a:pPr marL="285750" indent="-285750">
              <a:buFont typeface="Courier New" panose="02070309020205020404" pitchFamily="49" charset="0"/>
              <a:buChar char="o"/>
            </a:pPr>
            <a:r>
              <a:rPr lang="en-GB" sz="1400">
                <a:solidFill>
                  <a:schemeClr val="bg1"/>
                </a:solidFill>
                <a:latin typeface="Barlow" panose="00000500000000000000" pitchFamily="50" charset="0"/>
                <a:cs typeface="Lao UI" panose="020B0502040204020203" pitchFamily="34" charset="0"/>
              </a:rPr>
              <a:t>Embed rapid adoption process for emerging technologies</a:t>
            </a:r>
          </a:p>
          <a:p>
            <a:pPr marL="285750" indent="-285750">
              <a:buFont typeface="Courier New" panose="02070309020205020404" pitchFamily="49" charset="0"/>
              <a:buChar char="o"/>
            </a:pPr>
            <a:endParaRPr lang="en-GB" sz="1400">
              <a:solidFill>
                <a:schemeClr val="bg1"/>
              </a:solidFill>
              <a:latin typeface="Barlow" panose="00000500000000000000" pitchFamily="50" charset="0"/>
              <a:cs typeface="Lao UI" panose="020B0502040204020203" pitchFamily="34" charset="0"/>
            </a:endParaRPr>
          </a:p>
          <a:p>
            <a:pPr marL="285750" indent="-285750">
              <a:buFont typeface="Courier New" panose="02070309020205020404" pitchFamily="49" charset="0"/>
              <a:buChar char="o"/>
            </a:pPr>
            <a:r>
              <a:rPr lang="en-GB" sz="1400">
                <a:solidFill>
                  <a:schemeClr val="bg1"/>
                </a:solidFill>
                <a:latin typeface="Barlow" panose="00000500000000000000" pitchFamily="50" charset="0"/>
                <a:cs typeface="Lao UI" panose="020B0502040204020203" pitchFamily="34" charset="0"/>
              </a:rPr>
              <a:t>Delegate AI adoption down to lowest levels possible</a:t>
            </a:r>
          </a:p>
        </p:txBody>
      </p:sp>
    </p:spTree>
    <p:extLst>
      <p:ext uri="{BB962C8B-B14F-4D97-AF65-F5344CB8AC3E}">
        <p14:creationId xmlns:p14="http://schemas.microsoft.com/office/powerpoint/2010/main" val="342415417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55AD7B8E10F3B047A74A7F5F0C1953AC" ma:contentTypeVersion="17" ma:contentTypeDescription="Create a new document." ma:contentTypeScope="" ma:versionID="29b560f4391952a8f23f9e81f7154657">
  <xsd:schema xmlns:xsd="http://www.w3.org/2001/XMLSchema" xmlns:xs="http://www.w3.org/2001/XMLSchema" xmlns:p="http://schemas.microsoft.com/office/2006/metadata/properties" xmlns:ns2="4af5d348-55c6-429c-8ef8-5b2fda342d9e" xmlns:ns3="8c7cc114-726b-4d1c-9524-efcf26339590" xmlns:ns4="04738c6d-ecc8-46f1-821f-82e308eab3d9" targetNamespace="http://schemas.microsoft.com/office/2006/metadata/properties" ma:root="true" ma:fieldsID="bcd0b1e78df78c3152401ca1b80983d4" ns2:_="" ns3:_="" ns4:_="">
    <xsd:import namespace="4af5d348-55c6-429c-8ef8-5b2fda342d9e"/>
    <xsd:import namespace="8c7cc114-726b-4d1c-9524-efcf26339590"/>
    <xsd:import namespace="04738c6d-ecc8-46f1-821f-82e308eab3d9"/>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AutoTags" minOccurs="0"/>
                <xsd:element ref="ns2:MediaServiceOCR" minOccurs="0"/>
                <xsd:element ref="ns2:MediaServiceGenerationTime" minOccurs="0"/>
                <xsd:element ref="ns2:MediaServiceEventHashCode" minOccurs="0"/>
                <xsd:element ref="ns2:MediaServiceAutoKeyPoints" minOccurs="0"/>
                <xsd:element ref="ns2:MediaServiceKeyPoints" minOccurs="0"/>
                <xsd:element ref="ns2:MediaServiceDateTaken" minOccurs="0"/>
                <xsd:element ref="ns2:Preview" minOccurs="0"/>
                <xsd:element ref="ns2:lcf76f155ced4ddcb4097134ff3c332f" minOccurs="0"/>
                <xsd:element ref="ns4:TaxCatchAll" minOccurs="0"/>
                <xsd:element ref="ns2:MediaServiceLocation" minOccurs="0"/>
                <xsd:element ref="ns2: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af5d348-55c6-429c-8ef8-5b2fda342d9e"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2" nillable="true" ma:displayName="Tags" ma:internalName="MediaServiceAutoTags"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element name="MediaServiceDateTaken" ma:index="18" nillable="true" ma:displayName="MediaServiceDateTaken" ma:hidden="true" ma:internalName="MediaServiceDateTaken" ma:readOnly="true">
      <xsd:simpleType>
        <xsd:restriction base="dms:Text"/>
      </xsd:simpleType>
    </xsd:element>
    <xsd:element name="Preview" ma:index="19" nillable="true" ma:displayName="Preview" ma:format="Thumbnail" ma:internalName="Preview">
      <xsd:simpleType>
        <xsd:restriction base="dms:Unknown"/>
      </xsd:simpleType>
    </xsd:element>
    <xsd:element name="lcf76f155ced4ddcb4097134ff3c332f" ma:index="21" nillable="true" ma:taxonomy="true" ma:internalName="lcf76f155ced4ddcb4097134ff3c332f" ma:taxonomyFieldName="MediaServiceImageTags" ma:displayName="Image Tags" ma:readOnly="false" ma:fieldId="{5cf76f15-5ced-4ddc-b409-7134ff3c332f}" ma:taxonomyMulti="true" ma:sspId="a9ff0b8c-5d72-4038-b2cd-f57bf310c636" ma:termSetId="09814cd3-568e-fe90-9814-8d621ff8fb84" ma:anchorId="fba54fb3-c3e1-fe81-a776-ca4b69148c4d" ma:open="true" ma:isKeyword="false">
      <xsd:complexType>
        <xsd:sequence>
          <xsd:element ref="pc:Terms" minOccurs="0" maxOccurs="1"/>
        </xsd:sequence>
      </xsd:complexType>
    </xsd:element>
    <xsd:element name="MediaServiceLocation" ma:index="23" nillable="true" ma:displayName="Location" ma:indexed="true" ma:internalName="MediaServiceLocation" ma:readOnly="true">
      <xsd:simpleType>
        <xsd:restriction base="dms:Text"/>
      </xsd:simpleType>
    </xsd:element>
    <xsd:element name="MediaServiceObjectDetectorVersions" ma:index="24" nillable="true" ma:displayName="MediaServiceObjectDetectorVersions" ma:hidden="true" ma:indexed="true" ma:internalName="MediaServiceObjectDetectorVersion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8c7cc114-726b-4d1c-9524-efcf26339590"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04738c6d-ecc8-46f1-821f-82e308eab3d9" elementFormDefault="qualified">
    <xsd:import namespace="http://schemas.microsoft.com/office/2006/documentManagement/types"/>
    <xsd:import namespace="http://schemas.microsoft.com/office/infopath/2007/PartnerControls"/>
    <xsd:element name="TaxCatchAll" ma:index="22" nillable="true" ma:displayName="Taxonomy Catch All Column" ma:hidden="true" ma:list="{8c5698fa-1bbf-49c3-a7f1-c6a0d4f1d022}" ma:internalName="TaxCatchAll" ma:showField="CatchAllData" ma:web="8c7cc114-726b-4d1c-9524-efcf26339590">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review xmlns="4af5d348-55c6-429c-8ef8-5b2fda342d9e" xsi:nil="true"/>
    <lcf76f155ced4ddcb4097134ff3c332f xmlns="4af5d348-55c6-429c-8ef8-5b2fda342d9e">
      <Terms xmlns="http://schemas.microsoft.com/office/infopath/2007/PartnerControls"/>
    </lcf76f155ced4ddcb4097134ff3c332f>
    <TaxCatchAll xmlns="04738c6d-ecc8-46f1-821f-82e308eab3d9" xsi:nil="true"/>
    <SharedWithUsers xmlns="8c7cc114-726b-4d1c-9524-efcf26339590">
      <UserInfo>
        <DisplayName>Weltch, Richard SCS (NAVY DNS-ICG DD)</DisplayName>
        <AccountId>25</AccountId>
        <AccountType/>
      </UserInfo>
      <UserInfo>
        <DisplayName>Carver, Matthew Mr (NAVY DNS-ICG AH)</DisplayName>
        <AccountId>1214</AccountId>
        <AccountType/>
      </UserInfo>
    </SharedWithUsers>
  </documentManagement>
</p:properties>
</file>

<file path=customXml/itemProps1.xml><?xml version="1.0" encoding="utf-8"?>
<ds:datastoreItem xmlns:ds="http://schemas.openxmlformats.org/officeDocument/2006/customXml" ds:itemID="{A51E2CA4-D947-4677-BF52-C7142A2313F5}">
  <ds:schemaRefs>
    <ds:schemaRef ds:uri="http://schemas.microsoft.com/sharepoint/v3/contenttype/forms"/>
  </ds:schemaRefs>
</ds:datastoreItem>
</file>

<file path=customXml/itemProps2.xml><?xml version="1.0" encoding="utf-8"?>
<ds:datastoreItem xmlns:ds="http://schemas.openxmlformats.org/officeDocument/2006/customXml" ds:itemID="{72A0E8C4-8686-483F-B1F8-0A60D29C3693}">
  <ds:schemaRefs>
    <ds:schemaRef ds:uri="04738c6d-ecc8-46f1-821f-82e308eab3d9"/>
    <ds:schemaRef ds:uri="4af5d348-55c6-429c-8ef8-5b2fda342d9e"/>
    <ds:schemaRef ds:uri="8c7cc114-726b-4d1c-9524-efcf26339590"/>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3.xml><?xml version="1.0" encoding="utf-8"?>
<ds:datastoreItem xmlns:ds="http://schemas.openxmlformats.org/officeDocument/2006/customXml" ds:itemID="{4733FC89-ECE3-40F3-B88E-1971C13AA800}">
  <ds:schemaRefs>
    <ds:schemaRef ds:uri="8c7cc114-726b-4d1c-9524-efcf26339590"/>
    <ds:schemaRef ds:uri="http://www.w3.org/XML/1998/namespace"/>
    <ds:schemaRef ds:uri="http://schemas.microsoft.com/office/infopath/2007/PartnerControls"/>
    <ds:schemaRef ds:uri="http://purl.org/dc/dcmitype/"/>
    <ds:schemaRef ds:uri="http://purl.org/dc/terms/"/>
    <ds:schemaRef ds:uri="http://schemas.microsoft.com/office/2006/metadata/properties"/>
    <ds:schemaRef ds:uri="04738c6d-ecc8-46f1-821f-82e308eab3d9"/>
    <ds:schemaRef ds:uri="http://schemas.microsoft.com/office/2006/documentManagement/types"/>
    <ds:schemaRef ds:uri="http://purl.org/dc/elements/1.1/"/>
    <ds:schemaRef ds:uri="http://schemas.openxmlformats.org/package/2006/metadata/core-properties"/>
    <ds:schemaRef ds:uri="4af5d348-55c6-429c-8ef8-5b2fda342d9e"/>
  </ds:schemaRefs>
</ds:datastoreItem>
</file>

<file path=docProps/app.xml><?xml version="1.0" encoding="utf-8"?>
<Properties xmlns="http://schemas.openxmlformats.org/officeDocument/2006/extended-properties" xmlns:vt="http://schemas.openxmlformats.org/officeDocument/2006/docPropsVTypes">
  <TotalTime>39</TotalTime>
  <Words>951</Words>
  <Application>Microsoft Office PowerPoint</Application>
  <PresentationFormat>Widescreen</PresentationFormat>
  <Paragraphs>122</Paragraphs>
  <Slides>10</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10</vt:i4>
      </vt:variant>
    </vt:vector>
  </HeadingPairs>
  <TitlesOfParts>
    <vt:vector size="17" baseType="lpstr">
      <vt:lpstr>Arial</vt:lpstr>
      <vt:lpstr>Barlow</vt:lpstr>
      <vt:lpstr>Big Shoulders Display ExtraBold</vt:lpstr>
      <vt:lpstr>Calibri</vt:lpstr>
      <vt:lpstr>Calibri Light</vt:lpstr>
      <vt:lpstr>Courier New</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Carver, Matthew Mr (NAVY DNS-ICG AH)</dc:creator>
  <cp:lastModifiedBy>Williams, Natalie C2 (NAVY FD-COMRCL-Mgr4 Define)</cp:lastModifiedBy>
  <cp:revision>2</cp:revision>
  <dcterms:created xsi:type="dcterms:W3CDTF">2023-08-03T12:42:04Z</dcterms:created>
  <dcterms:modified xsi:type="dcterms:W3CDTF">2023-09-14T14:23:05Z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d8a60473-494b-4586-a1bb-b0e663054676_Enabled">
    <vt:lpwstr>true</vt:lpwstr>
  </property>
  <property fmtid="{D5CDD505-2E9C-101B-9397-08002B2CF9AE}" pid="3" name="MSIP_Label_d8a60473-494b-4586-a1bb-b0e663054676_SetDate">
    <vt:lpwstr>2023-08-03T13:57:40Z</vt:lpwstr>
  </property>
  <property fmtid="{D5CDD505-2E9C-101B-9397-08002B2CF9AE}" pid="4" name="MSIP_Label_d8a60473-494b-4586-a1bb-b0e663054676_Method">
    <vt:lpwstr>Privileged</vt:lpwstr>
  </property>
  <property fmtid="{D5CDD505-2E9C-101B-9397-08002B2CF9AE}" pid="5" name="MSIP_Label_d8a60473-494b-4586-a1bb-b0e663054676_Name">
    <vt:lpwstr>MOD-1-O-‘UNMARKED’</vt:lpwstr>
  </property>
  <property fmtid="{D5CDD505-2E9C-101B-9397-08002B2CF9AE}" pid="6" name="MSIP_Label_d8a60473-494b-4586-a1bb-b0e663054676_SiteId">
    <vt:lpwstr>be7760ed-5953-484b-ae95-d0a16dfa09e5</vt:lpwstr>
  </property>
  <property fmtid="{D5CDD505-2E9C-101B-9397-08002B2CF9AE}" pid="7" name="MSIP_Label_d8a60473-494b-4586-a1bb-b0e663054676_ActionId">
    <vt:lpwstr>8a87fe99-18c6-48bb-b0c9-b57b05efd3b8</vt:lpwstr>
  </property>
  <property fmtid="{D5CDD505-2E9C-101B-9397-08002B2CF9AE}" pid="8" name="MSIP_Label_d8a60473-494b-4586-a1bb-b0e663054676_ContentBits">
    <vt:lpwstr>0</vt:lpwstr>
  </property>
  <property fmtid="{D5CDD505-2E9C-101B-9397-08002B2CF9AE}" pid="9" name="ContentTypeId">
    <vt:lpwstr>0x01010055AD7B8E10F3B047A74A7F5F0C1953AC</vt:lpwstr>
  </property>
  <property fmtid="{D5CDD505-2E9C-101B-9397-08002B2CF9AE}" pid="10" name="MediaServiceImageTags">
    <vt:lpwstr/>
  </property>
</Properties>
</file>