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60" r:id="rId2"/>
    <p:sldMasterId id="2147483668" r:id="rId3"/>
    <p:sldMasterId id="2147483670" r:id="rId4"/>
  </p:sldMasterIdLst>
  <p:sldIdLst>
    <p:sldId id="261" r:id="rId5"/>
    <p:sldId id="294" r:id="rId6"/>
    <p:sldId id="293" r:id="rId7"/>
    <p:sldId id="295" r:id="rId8"/>
    <p:sldId id="296" r:id="rId9"/>
    <p:sldId id="306" r:id="rId10"/>
    <p:sldId id="307" r:id="rId11"/>
    <p:sldId id="29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298" r:id="rId26"/>
    <p:sldId id="299" r:id="rId27"/>
    <p:sldId id="300" r:id="rId28"/>
    <p:sldId id="301" r:id="rId29"/>
    <p:sldId id="302" r:id="rId30"/>
    <p:sldId id="303" r:id="rId31"/>
    <p:sldId id="304" r:id="rId32"/>
    <p:sldId id="321" r:id="rId33"/>
    <p:sldId id="322" r:id="rId34"/>
    <p:sldId id="323" r:id="rId35"/>
    <p:sldId id="324" r:id="rId36"/>
    <p:sldId id="305" r:id="rId37"/>
    <p:sldId id="32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lark" initials="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E51"/>
    <a:srgbClr val="115B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74" d="100"/>
          <a:sy n="74" d="100"/>
        </p:scale>
        <p:origin x="1266" y="72"/>
      </p:cViewPr>
      <p:guideLst>
        <p:guide orient="horz" pos="2160"/>
        <p:guide pos="2880"/>
        <p:guide orient="horz" pos="22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51286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93313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Two column layout</a:t>
            </a:r>
            <a:endParaRPr lang="en-US" dirty="0"/>
          </a:p>
        </p:txBody>
      </p:sp>
      <p:sp>
        <p:nvSpPr>
          <p:cNvPr id="3" name="Content Placeholder 2"/>
          <p:cNvSpPr>
            <a:spLocks noGrp="1"/>
          </p:cNvSpPr>
          <p:nvPr>
            <p:ph sz="half" idx="1"/>
          </p:nvPr>
        </p:nvSpPr>
        <p:spPr>
          <a:xfrm>
            <a:off x="457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823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smtClean="0"/>
              <a:t>Slide title</a:t>
            </a:r>
            <a:endParaRPr lang="en-US" dirty="0"/>
          </a:p>
        </p:txBody>
      </p:sp>
    </p:spTree>
    <p:extLst>
      <p:ext uri="{BB962C8B-B14F-4D97-AF65-F5344CB8AC3E}">
        <p14:creationId xmlns:p14="http://schemas.microsoft.com/office/powerpoint/2010/main" val="206880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lvl1pPr algn="l">
              <a:defRPr sz="4000">
                <a:solidFill>
                  <a:srgbClr val="FFFFFF"/>
                </a:solidFill>
              </a:defRPr>
            </a:lvl1pPr>
          </a:lstStyle>
          <a:p>
            <a:r>
              <a:rPr lang="en-GB" dirty="0" smtClean="0"/>
              <a:t>Slide title</a:t>
            </a:r>
            <a:endParaRPr lang="en-US" dirty="0"/>
          </a:p>
        </p:txBody>
      </p:sp>
    </p:spTree>
    <p:extLst>
      <p:ext uri="{BB962C8B-B14F-4D97-AF65-F5344CB8AC3E}">
        <p14:creationId xmlns:p14="http://schemas.microsoft.com/office/powerpoint/2010/main" val="209684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tain_Powerpoint_artwork-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199" y="1450513"/>
            <a:ext cx="6476059" cy="1143000"/>
          </a:xfrm>
          <a:prstGeom prst="rect">
            <a:avLst/>
          </a:prstGeom>
        </p:spPr>
        <p:txBody>
          <a:bodyPr vert="horz" lIns="91440" tIns="45720" rIns="91440" bIns="45720" rtlCol="0" anchor="ctr">
            <a:normAutofit/>
          </a:bodyPr>
          <a:lstStyle/>
          <a:p>
            <a:r>
              <a:rPr lang="en-GB" dirty="0" smtClean="0"/>
              <a:t>Attain presentation</a:t>
            </a:r>
            <a:br>
              <a:rPr lang="en-GB" dirty="0" smtClean="0"/>
            </a:br>
            <a:r>
              <a:rPr lang="en-GB" dirty="0" smtClean="0"/>
              <a:t>title</a:t>
            </a:r>
            <a:endParaRPr lang="en-US" dirty="0"/>
          </a:p>
        </p:txBody>
      </p:sp>
      <p:sp>
        <p:nvSpPr>
          <p:cNvPr id="3" name="Text Placeholder 2"/>
          <p:cNvSpPr>
            <a:spLocks noGrp="1"/>
          </p:cNvSpPr>
          <p:nvPr>
            <p:ph type="body" idx="1"/>
          </p:nvPr>
        </p:nvSpPr>
        <p:spPr>
          <a:xfrm>
            <a:off x="457200" y="3678295"/>
            <a:ext cx="8229600" cy="1467557"/>
          </a:xfrm>
          <a:prstGeom prst="rect">
            <a:avLst/>
          </a:prstGeom>
        </p:spPr>
        <p:txBody>
          <a:bodyPr vert="horz" lIns="91440" tIns="45720" rIns="91440" bIns="45720" rtlCol="0">
            <a:normAutofit/>
          </a:bodyPr>
          <a:lstStyle/>
          <a:p>
            <a:pPr lvl="0"/>
            <a:r>
              <a:rPr lang="en-GB" dirty="0" smtClean="0"/>
              <a:t>Subtitle</a:t>
            </a:r>
          </a:p>
        </p:txBody>
      </p:sp>
    </p:spTree>
    <p:extLst>
      <p:ext uri="{BB962C8B-B14F-4D97-AF65-F5344CB8AC3E}">
        <p14:creationId xmlns:p14="http://schemas.microsoft.com/office/powerpoint/2010/main" val="47836311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457200" rtl="0" eaLnBrk="1" latinLnBrk="0" hangingPunct="1">
        <a:spcBef>
          <a:spcPct val="0"/>
        </a:spcBef>
        <a:buNone/>
        <a:defRPr sz="4000" b="1" kern="1200">
          <a:solidFill>
            <a:schemeClr val="tx1">
              <a:lumMod val="65000"/>
              <a:lumOff val="3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ttain_branded_docs-0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457200" y="528627"/>
            <a:ext cx="7049911" cy="873066"/>
          </a:xfrm>
          <a:prstGeom prst="rect">
            <a:avLst/>
          </a:prstGeom>
        </p:spPr>
        <p:txBody>
          <a:bodyPr vert="horz" lIns="91440" tIns="45720" rIns="91440" bIns="45720" rtlCol="0" anchor="ctr">
            <a:normAutofit/>
          </a:bodyPr>
          <a:lstStyle/>
          <a:p>
            <a:r>
              <a:rPr lang="en-GB" dirty="0" smtClean="0"/>
              <a:t>Slide title</a:t>
            </a:r>
            <a:endParaRPr lang="en-US" dirty="0"/>
          </a:p>
        </p:txBody>
      </p:sp>
      <p:sp>
        <p:nvSpPr>
          <p:cNvPr id="3" name="Text Placeholder 2"/>
          <p:cNvSpPr>
            <a:spLocks noGrp="1"/>
          </p:cNvSpPr>
          <p:nvPr>
            <p:ph type="body" idx="1"/>
          </p:nvPr>
        </p:nvSpPr>
        <p:spPr>
          <a:xfrm>
            <a:off x="457200" y="1636889"/>
            <a:ext cx="8229600" cy="4195704"/>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09148799"/>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457200" rtl="0" eaLnBrk="1" latinLnBrk="0" hangingPunct="1">
        <a:spcBef>
          <a:spcPct val="0"/>
        </a:spcBef>
        <a:buNone/>
        <a:defRPr sz="4000" b="1"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8" name="Title Placeholder 1"/>
          <p:cNvSpPr txBox="1">
            <a:spLocks/>
          </p:cNvSpPr>
          <p:nvPr userDrawn="1"/>
        </p:nvSpPr>
        <p:spPr>
          <a:xfrm>
            <a:off x="457199" y="1450513"/>
            <a:ext cx="647605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rgbClr val="FFFFFF"/>
              </a:solidFill>
            </a:endParaRPr>
          </a:p>
        </p:txBody>
      </p:sp>
      <p:sp>
        <p:nvSpPr>
          <p:cNvPr id="11"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smtClean="0"/>
              <a:t>Slide title</a:t>
            </a:r>
            <a:endParaRPr lang="en-US" dirty="0"/>
          </a:p>
        </p:txBody>
      </p:sp>
    </p:spTree>
    <p:extLst>
      <p:ext uri="{BB962C8B-B14F-4D97-AF65-F5344CB8AC3E}">
        <p14:creationId xmlns:p14="http://schemas.microsoft.com/office/powerpoint/2010/main" val="1358606015"/>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4000" kern="1200">
          <a:solidFill>
            <a:srgbClr val="FFFFF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9"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smtClean="0"/>
              <a:t>Slide title</a:t>
            </a:r>
            <a:endParaRPr lang="en-US" dirty="0"/>
          </a:p>
        </p:txBody>
      </p:sp>
    </p:spTree>
    <p:extLst>
      <p:ext uri="{BB962C8B-B14F-4D97-AF65-F5344CB8AC3E}">
        <p14:creationId xmlns:p14="http://schemas.microsoft.com/office/powerpoint/2010/main" val="19444790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40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ttain.bravosolution.co.uk/web/login.html" TargetMode="External"/><Relationship Id="rId2" Type="http://schemas.openxmlformats.org/officeDocument/2006/relationships/hyperlink" Target="https://www.gov.uk/contracts-find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help@bravosolution.co.u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help@bravosolution.co.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ttain.bravosolution.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00766"/>
            <a:ext cx="6574666" cy="1686559"/>
          </a:xfrm>
        </p:spPr>
        <p:txBody>
          <a:bodyPr>
            <a:normAutofit fontScale="90000"/>
          </a:bodyPr>
          <a:lstStyle/>
          <a:p>
            <a:r>
              <a:rPr lang="en-US" dirty="0" smtClean="0"/>
              <a:t>Registering on the Attain portal and Applying for a tender</a:t>
            </a:r>
            <a:br>
              <a:rPr lang="en-US" dirty="0" smtClean="0"/>
            </a:br>
            <a:endParaRPr lang="en-US" dirty="0"/>
          </a:p>
        </p:txBody>
      </p:sp>
      <p:sp>
        <p:nvSpPr>
          <p:cNvPr id="3" name="Content Placeholder 2"/>
          <p:cNvSpPr>
            <a:spLocks noGrp="1"/>
          </p:cNvSpPr>
          <p:nvPr>
            <p:ph idx="1"/>
          </p:nvPr>
        </p:nvSpPr>
        <p:spPr>
          <a:xfrm>
            <a:off x="457200" y="3678295"/>
            <a:ext cx="8229600" cy="2417705"/>
          </a:xfrm>
        </p:spPr>
        <p:txBody>
          <a:bodyPr>
            <a:normAutofit/>
          </a:bodyPr>
          <a:lstStyle/>
          <a:p>
            <a:r>
              <a:rPr lang="en-US" dirty="0" smtClean="0"/>
              <a:t>BravoAdvantage 16 Userguide</a:t>
            </a:r>
            <a:endParaRPr lang="en-US" dirty="0"/>
          </a:p>
          <a:p>
            <a:r>
              <a:rPr lang="en-US" dirty="0" smtClean="0"/>
              <a:t>August 2017</a:t>
            </a:r>
            <a:endParaRPr lang="en-US" dirty="0"/>
          </a:p>
        </p:txBody>
      </p:sp>
    </p:spTree>
    <p:extLst>
      <p:ext uri="{BB962C8B-B14F-4D97-AF65-F5344CB8AC3E}">
        <p14:creationId xmlns:p14="http://schemas.microsoft.com/office/powerpoint/2010/main" val="551120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endParaRPr lang="en-GB" dirty="0"/>
          </a:p>
        </p:txBody>
      </p:sp>
      <p:sp>
        <p:nvSpPr>
          <p:cNvPr id="3" name="Content Placeholder 2"/>
          <p:cNvSpPr>
            <a:spLocks noGrp="1"/>
          </p:cNvSpPr>
          <p:nvPr>
            <p:ph idx="1"/>
          </p:nvPr>
        </p:nvSpPr>
        <p:spPr/>
        <p:txBody>
          <a:bodyPr/>
          <a:lstStyle/>
          <a:p>
            <a:pPr marL="0" lvl="1" indent="0">
              <a:buNone/>
            </a:pPr>
            <a:r>
              <a:rPr lang="en-GB" sz="2000" dirty="0">
                <a:latin typeface="Arial" panose="020B0604020202020204" pitchFamily="34" charset="0"/>
                <a:cs typeface="Arial" panose="020B0604020202020204" pitchFamily="34" charset="0"/>
              </a:rPr>
              <a:t>Accept the terms &amp; conditions for using the portal</a:t>
            </a:r>
          </a:p>
          <a:p>
            <a:pPr marL="457200" lvl="1" indent="-457200">
              <a:buAutoNum type="arabicPeriod" startAt="4"/>
            </a:pPr>
            <a:r>
              <a:rPr lang="en-GB" sz="2000" dirty="0">
                <a:latin typeface="Arial" panose="020B0604020202020204" pitchFamily="34" charset="0"/>
                <a:cs typeface="Arial" panose="020B0604020202020204" pitchFamily="34" charset="0"/>
              </a:rPr>
              <a:t>Complete your organisation &amp; personal details</a:t>
            </a:r>
          </a:p>
          <a:p>
            <a:pPr marL="457200" lvl="1" indent="-457200">
              <a:buFont typeface="Arial"/>
              <a:buAutoNum type="arabicPeriod" startAt="4"/>
            </a:pPr>
            <a:r>
              <a:rPr lang="en-GB" sz="2000" dirty="0">
                <a:latin typeface="Arial" panose="020B0604020202020204" pitchFamily="34" charset="0"/>
                <a:cs typeface="Arial" panose="020B0604020202020204" pitchFamily="34" charset="0"/>
              </a:rPr>
              <a:t>Choose a memorable username and submit</a:t>
            </a:r>
          </a:p>
          <a:p>
            <a:pPr marL="457200" lvl="1" indent="-457200">
              <a:buAutoNum type="arabicPeriod" startAt="4"/>
            </a:pPr>
            <a:r>
              <a:rPr lang="en-GB" sz="2000" dirty="0">
                <a:latin typeface="Arial" panose="020B0604020202020204" pitchFamily="34" charset="0"/>
                <a:cs typeface="Arial" panose="020B0604020202020204" pitchFamily="34" charset="0"/>
              </a:rPr>
              <a:t>You will then be sent an email with your unique password, please treat this securely (if you lose it there is a ‘Forgot my Password’ link on the portal homepage</a:t>
            </a:r>
          </a:p>
          <a:p>
            <a:pPr marL="457200" lvl="1" indent="-457200">
              <a:buAutoNum type="arabicPeriod" startAt="4"/>
            </a:pPr>
            <a:endParaRPr lang="en-GB" sz="2000" dirty="0">
              <a:latin typeface="Arial" panose="020B0604020202020204" pitchFamily="34" charset="0"/>
              <a:cs typeface="Arial" panose="020B0604020202020204" pitchFamily="34" charset="0"/>
            </a:endParaRPr>
          </a:p>
          <a:p>
            <a:r>
              <a:rPr lang="en-GB" sz="2000" b="1" i="1" dirty="0">
                <a:latin typeface="Arial" panose="020B0604020202020204" pitchFamily="34" charset="0"/>
                <a:cs typeface="Arial" panose="020B0604020202020204" pitchFamily="34" charset="0"/>
              </a:rPr>
              <a:t>To Note: Once you have registered, there is an option ‘Help for suppliers for any stage of the process’</a:t>
            </a:r>
            <a:endParaRPr lang="en-GB" sz="1800" b="1" i="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r>
              <a:rPr lang="en-GB" sz="2000" b="1" i="1" dirty="0">
                <a:latin typeface="Arial" panose="020B0604020202020204" pitchFamily="34" charset="0"/>
                <a:cs typeface="Arial" panose="020B0604020202020204" pitchFamily="34" charset="0"/>
              </a:rPr>
              <a:t>Important Note: Any AQP processes are always uploaded as an ITT (Invitation to Tender)</a:t>
            </a:r>
            <a:endParaRPr lang="en-GB" sz="1800" b="1" i="1"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35353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613" y="309093"/>
            <a:ext cx="7049911" cy="1327619"/>
          </a:xfrm>
        </p:spPr>
        <p:txBody>
          <a:bodyPr>
            <a:normAutofit fontScale="90000"/>
          </a:bodyPr>
          <a:lstStyle/>
          <a:p>
            <a:r>
              <a:rPr lang="en-US" dirty="0"/>
              <a:t>Finding your </a:t>
            </a:r>
            <a:r>
              <a:rPr lang="en-US" dirty="0" smtClean="0"/>
              <a:t>PQQ/ITT/AQP</a:t>
            </a:r>
            <a:br>
              <a:rPr lang="en-US" dirty="0" smtClean="0"/>
            </a:br>
            <a:r>
              <a:rPr lang="en-US" sz="2000" dirty="0" smtClean="0"/>
              <a:t>1.</a:t>
            </a:r>
            <a:r>
              <a:rPr lang="en-GB" sz="2000" dirty="0" smtClean="0">
                <a:latin typeface="Arial" panose="020B0604020202020204" pitchFamily="34" charset="0"/>
                <a:cs typeface="Arial" panose="020B0604020202020204" pitchFamily="34" charset="0"/>
              </a:rPr>
              <a:t>You </a:t>
            </a:r>
            <a:r>
              <a:rPr lang="en-GB" sz="2000" dirty="0">
                <a:latin typeface="Arial" panose="020B0604020202020204" pitchFamily="34" charset="0"/>
                <a:cs typeface="Arial" panose="020B0604020202020204" pitchFamily="34" charset="0"/>
              </a:rPr>
              <a:t>will land on the Main Dashboard which looks like this:</a:t>
            </a:r>
            <a:br>
              <a:rPr lang="en-GB" sz="2000" dirty="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2.Always </a:t>
            </a:r>
            <a:r>
              <a:rPr lang="en-GB" sz="2000" dirty="0">
                <a:latin typeface="Arial" panose="020B0604020202020204" pitchFamily="34" charset="0"/>
                <a:cs typeface="Arial" panose="020B0604020202020204" pitchFamily="34" charset="0"/>
              </a:rPr>
              <a:t>use the home Key to go back to the dashboard.</a:t>
            </a:r>
            <a:br>
              <a:rPr lang="en-GB" sz="2000" dirty="0">
                <a:latin typeface="Arial" panose="020B0604020202020204" pitchFamily="34" charset="0"/>
                <a:cs typeface="Arial" panose="020B0604020202020204" pitchFamily="34" charset="0"/>
              </a:rPr>
            </a:br>
            <a:r>
              <a:rPr lang="en-US" sz="1600" dirty="0">
                <a:solidFill>
                  <a:schemeClr val="tx1"/>
                </a:solidFill>
              </a:rPr>
              <a:t>       </a:t>
            </a:r>
            <a:r>
              <a:rPr lang="en-GB" sz="1600" dirty="0">
                <a:solidFill>
                  <a:schemeClr val="tx1"/>
                </a:solidFill>
              </a:rPr>
              <a:t/>
            </a:r>
            <a:br>
              <a:rPr lang="en-GB" sz="1600" dirty="0">
                <a:solidFill>
                  <a:schemeClr val="tx1"/>
                </a:solidFill>
              </a:rPr>
            </a:b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3000" y="1645318"/>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001333" y="1050437"/>
            <a:ext cx="727656" cy="19001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605678" y="2378056"/>
            <a:ext cx="1133341" cy="12761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783506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47"/>
            <a:ext cx="7049911" cy="1277346"/>
          </a:xfrm>
        </p:spPr>
        <p:txBody>
          <a:bodyPr>
            <a:normAutofit fontScale="90000"/>
          </a:bodyPr>
          <a:lstStyle/>
          <a:p>
            <a:r>
              <a:rPr lang="en-GB" dirty="0"/>
              <a:t>Finding your </a:t>
            </a:r>
            <a:r>
              <a:rPr lang="en-GB" dirty="0" smtClean="0"/>
              <a:t>PQQ/ITT/AQP</a:t>
            </a:r>
            <a:r>
              <a:rPr lang="en-GB"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2.Navigate </a:t>
            </a:r>
            <a:r>
              <a:rPr lang="en-GB" sz="2000" dirty="0">
                <a:latin typeface="Arial" panose="020B0604020202020204" pitchFamily="34" charset="0"/>
                <a:cs typeface="Arial" panose="020B0604020202020204" pitchFamily="34" charset="0"/>
              </a:rPr>
              <a:t>to PQQs/ITTs Open to all Suppliers (note AQPs are under ITT) </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endParaRPr lang="en-GB" sz="120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3735" y="1694403"/>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05308" y="2978411"/>
            <a:ext cx="2962140" cy="17621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2446029" y="1312889"/>
            <a:ext cx="1952106" cy="16655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8651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Finding your </a:t>
            </a:r>
            <a:r>
              <a:rPr lang="en-GB" dirty="0" smtClean="0"/>
              <a:t>PQQ/ITT/AQP                </a:t>
            </a:r>
            <a:r>
              <a:rPr lang="en-GB" sz="2000" dirty="0" smtClean="0"/>
              <a:t>3</a:t>
            </a:r>
            <a:r>
              <a:rPr lang="en-GB" sz="2000" dirty="0"/>
              <a:t>. Click on PQQ or ITT and then click on the name of the tender you are interested in</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0613" y="1636713"/>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571223" y="4138188"/>
            <a:ext cx="300077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2820474" y="1339403"/>
            <a:ext cx="1880315" cy="30906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5750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Finding your </a:t>
            </a:r>
            <a:r>
              <a:rPr lang="en-GB" dirty="0" smtClean="0"/>
              <a:t>PQQ/ITT/AQP                </a:t>
            </a:r>
            <a:r>
              <a:rPr lang="en-GB" sz="2000" dirty="0" smtClean="0"/>
              <a:t>4</a:t>
            </a:r>
            <a:r>
              <a:rPr lang="en-GB" sz="2000" dirty="0"/>
              <a:t>. Then click on Express Interest </a:t>
            </a:r>
            <a:r>
              <a:rPr lang="en-GB" sz="1200" dirty="0"/>
              <a:t/>
            </a:r>
            <a:br>
              <a:rPr lang="en-GB" sz="1200" dirty="0"/>
            </a:br>
            <a:endParaRPr lang="en-GB" sz="120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0613" y="1855654"/>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190184" y="4135811"/>
            <a:ext cx="156820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a:off x="3425779" y="1339403"/>
            <a:ext cx="2548509" cy="27964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608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26"/>
            <a:ext cx="7049911" cy="1454719"/>
          </a:xfrm>
        </p:spPr>
        <p:txBody>
          <a:bodyPr>
            <a:normAutofit fontScale="90000"/>
          </a:bodyPr>
          <a:lstStyle/>
          <a:p>
            <a:r>
              <a:rPr lang="en-GB" dirty="0"/>
              <a:t>Finding your </a:t>
            </a:r>
            <a:r>
              <a:rPr lang="en-GB" dirty="0" smtClean="0"/>
              <a:t>PQQ/ITT/AQP                     </a:t>
            </a:r>
            <a:r>
              <a:rPr lang="en-GB" sz="2000" dirty="0" smtClean="0"/>
              <a:t>5</a:t>
            </a:r>
            <a:r>
              <a:rPr lang="en-GB" sz="2000" dirty="0"/>
              <a:t>. Once you Express Interest, you will be able to download the documents by clicking on the message or clicking on “Buyer Attachments”</a:t>
            </a:r>
            <a:br>
              <a:rPr lang="en-GB" sz="2000" dirty="0"/>
            </a:br>
            <a:endParaRPr lang="en-GB" sz="20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64173"/>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133339" y="5035639"/>
            <a:ext cx="1249251" cy="47401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6" name="Oval 5"/>
          <p:cNvSpPr/>
          <p:nvPr/>
        </p:nvSpPr>
        <p:spPr>
          <a:xfrm>
            <a:off x="1893194" y="4154556"/>
            <a:ext cx="1957590" cy="77695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7" name="Straight Arrow Connector 6"/>
          <p:cNvCxnSpPr/>
          <p:nvPr/>
        </p:nvCxnSpPr>
        <p:spPr>
          <a:xfrm flipH="1">
            <a:off x="2632456" y="1429555"/>
            <a:ext cx="3446372" cy="31116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75202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Downloading </a:t>
            </a:r>
            <a:r>
              <a:rPr lang="en-US" dirty="0" smtClean="0"/>
              <a:t>Documents </a:t>
            </a:r>
            <a:r>
              <a:rPr lang="en-US" sz="2000" dirty="0"/>
              <a:t>6. After clicking on message you can see the document list which you can download individually by clicking on their names or use “Mass Download” to get all documents in one go</a:t>
            </a:r>
            <a:br>
              <a:rPr lang="en-US" sz="2000" dirty="0"/>
            </a:br>
            <a:endParaRPr lang="en-GB" sz="20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9706" y="1860852"/>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526428" y="3496469"/>
            <a:ext cx="1548625" cy="4762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a:off x="4881093" y="1236372"/>
            <a:ext cx="2150772" cy="22858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8081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Mass </a:t>
            </a:r>
            <a:r>
              <a:rPr lang="en-US" dirty="0" smtClean="0"/>
              <a:t>Downloading                                </a:t>
            </a:r>
            <a:r>
              <a:rPr lang="en-US" sz="2000" dirty="0" smtClean="0"/>
              <a:t>7</a:t>
            </a:r>
            <a:r>
              <a:rPr lang="en-US" sz="2000" dirty="0"/>
              <a:t>. Files are already selected so you click on the green button</a:t>
            </a:r>
            <a:br>
              <a:rPr lang="en-US" sz="2000" dirty="0"/>
            </a:br>
            <a:endParaRPr lang="en-GB" sz="20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0613" y="1636713"/>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930732" y="2392636"/>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a:off x="5746646" y="1223493"/>
            <a:ext cx="1055624" cy="11691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53271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Mass </a:t>
            </a:r>
            <a:r>
              <a:rPr lang="en-US" dirty="0" smtClean="0"/>
              <a:t>Downloading                               </a:t>
            </a:r>
            <a:r>
              <a:rPr lang="en-US" sz="2000" dirty="0" smtClean="0"/>
              <a:t>8</a:t>
            </a:r>
            <a:r>
              <a:rPr lang="en-US" sz="2000" dirty="0"/>
              <a:t>. Files are downloaded in a folder and double click to see the document</a:t>
            </a:r>
            <a:br>
              <a:rPr lang="en-US" sz="2000" dirty="0"/>
            </a:br>
            <a:endParaRPr lang="en-GB" sz="2000" dirty="0"/>
          </a:p>
        </p:txBody>
      </p:sp>
      <p:pic>
        <p:nvPicPr>
          <p:cNvPr id="4" name="Content Placeholder 3"/>
          <p:cNvPicPr>
            <a:picLocks noGrp="1"/>
          </p:cNvPicPr>
          <p:nvPr>
            <p:ph idx="1"/>
          </p:nvPr>
        </p:nvPicPr>
        <p:blipFill>
          <a:blip r:embed="rId2"/>
          <a:stretch>
            <a:fillRect/>
          </a:stretch>
        </p:blipFill>
        <p:spPr>
          <a:xfrm>
            <a:off x="840613" y="1636713"/>
            <a:ext cx="7462774" cy="4195762"/>
          </a:xfrm>
          <a:prstGeom prst="rect">
            <a:avLst/>
          </a:prstGeom>
        </p:spPr>
      </p:pic>
      <p:sp>
        <p:nvSpPr>
          <p:cNvPr id="5" name="Oval 4"/>
          <p:cNvSpPr/>
          <p:nvPr/>
        </p:nvSpPr>
        <p:spPr>
          <a:xfrm>
            <a:off x="2828925" y="2225210"/>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3440883" y="1275008"/>
            <a:ext cx="259579" cy="11176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91933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Mass </a:t>
            </a:r>
            <a:r>
              <a:rPr lang="en-US" dirty="0" smtClean="0"/>
              <a:t>Downloading                               </a:t>
            </a:r>
            <a:r>
              <a:rPr lang="en-US" sz="2000" dirty="0" smtClean="0"/>
              <a:t>9</a:t>
            </a:r>
            <a:r>
              <a:rPr lang="en-US" sz="2000" dirty="0"/>
              <a:t>. Save these files on your computer and then on Bravo cancel the mass download to get back to the PQQ or ITT Screen. You can now answer the questions in the word document and return to Bravo to submit your bid.</a:t>
            </a:r>
            <a:br>
              <a:rPr lang="en-US" sz="2000" dirty="0"/>
            </a:br>
            <a:endParaRPr lang="en-GB" sz="2000" dirty="0"/>
          </a:p>
        </p:txBody>
      </p:sp>
      <p:pic>
        <p:nvPicPr>
          <p:cNvPr id="4" name="Content Placeholder 3"/>
          <p:cNvPicPr>
            <a:picLocks noGrp="1"/>
          </p:cNvPicPr>
          <p:nvPr>
            <p:ph idx="1"/>
          </p:nvPr>
        </p:nvPicPr>
        <p:blipFill>
          <a:blip r:embed="rId2"/>
          <a:stretch>
            <a:fillRect/>
          </a:stretch>
        </p:blipFill>
        <p:spPr>
          <a:xfrm>
            <a:off x="520528" y="1804138"/>
            <a:ext cx="7462774" cy="4195762"/>
          </a:xfrm>
          <a:prstGeom prst="rect">
            <a:avLst/>
          </a:prstGeom>
        </p:spPr>
      </p:pic>
      <p:sp>
        <p:nvSpPr>
          <p:cNvPr id="5" name="Oval 4"/>
          <p:cNvSpPr/>
          <p:nvPr/>
        </p:nvSpPr>
        <p:spPr>
          <a:xfrm>
            <a:off x="2408347" y="2525181"/>
            <a:ext cx="3013657"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232487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Advert and Registering</a:t>
            </a:r>
            <a:br>
              <a:rPr lang="en-GB" dirty="0"/>
            </a:br>
            <a:endParaRPr lang="en-GB" dirty="0"/>
          </a:p>
        </p:txBody>
      </p:sp>
      <p:sp>
        <p:nvSpPr>
          <p:cNvPr id="3" name="Content Placeholder 2"/>
          <p:cNvSpPr>
            <a:spLocks noGrp="1"/>
          </p:cNvSpPr>
          <p:nvPr>
            <p:ph idx="1"/>
          </p:nvPr>
        </p:nvSpPr>
        <p:spPr/>
        <p:txBody>
          <a:bodyPr/>
          <a:lstStyle/>
          <a:p>
            <a:pPr marL="342900" lvl="0" indent="-342900" eaLnBrk="0" hangingPunct="0">
              <a:buFont typeface="Arial" charset="0"/>
              <a:buChar char="•"/>
              <a:defRPr/>
            </a:pPr>
            <a:r>
              <a:rPr lang="en-GB" sz="1800" kern="0" dirty="0">
                <a:solidFill>
                  <a:srgbClr val="1F497D"/>
                </a:solidFill>
                <a:ea typeface="ＭＳ Ｐゴシック" charset="-128"/>
              </a:rPr>
              <a:t>All opportunities will be advertised via the Contracts Finder website for transparency purposes</a:t>
            </a:r>
          </a:p>
          <a:p>
            <a:pPr marL="342900" lvl="0" indent="-342900" eaLnBrk="0" hangingPunct="0">
              <a:buFont typeface="Arial" charset="0"/>
              <a:buChar char="•"/>
              <a:defRPr/>
            </a:pPr>
            <a:endParaRPr lang="en-GB" sz="1800" kern="0" dirty="0">
              <a:solidFill>
                <a:srgbClr val="1F497D"/>
              </a:solidFill>
              <a:ea typeface="ＭＳ Ｐゴシック" charset="-128"/>
            </a:endParaRPr>
          </a:p>
          <a:p>
            <a:pPr marL="0" lvl="1" indent="0" defTabSz="914400">
              <a:spcBef>
                <a:spcPts val="0"/>
              </a:spcBef>
              <a:buNone/>
              <a:defRPr/>
            </a:pPr>
            <a:r>
              <a:rPr lang="en-GB" sz="2000" b="1" kern="0" dirty="0">
                <a:solidFill>
                  <a:srgbClr val="1F497D"/>
                </a:solidFill>
                <a:hlinkClick r:id="rId2" tooltip="new contracts finder"/>
              </a:rPr>
              <a:t>https://www.gov.uk/contracts-finder</a:t>
            </a:r>
            <a:r>
              <a:rPr lang="en-GB" sz="2000" b="1" kern="0" dirty="0">
                <a:solidFill>
                  <a:srgbClr val="1F497D"/>
                </a:solidFill>
              </a:rPr>
              <a:t> </a:t>
            </a:r>
          </a:p>
          <a:p>
            <a:pPr marL="342900" lvl="0" indent="-342900" eaLnBrk="0" hangingPunct="0">
              <a:buFont typeface="Arial" charset="0"/>
              <a:buChar char="•"/>
              <a:defRPr/>
            </a:pPr>
            <a:endParaRPr lang="en-GB" sz="1800" kern="0" dirty="0">
              <a:solidFill>
                <a:srgbClr val="1F497D"/>
              </a:solidFill>
              <a:ea typeface="ＭＳ Ｐゴシック" charset="-128"/>
            </a:endParaRPr>
          </a:p>
          <a:p>
            <a:pPr marL="342900" lvl="0" indent="-342900" eaLnBrk="0" hangingPunct="0">
              <a:buFont typeface="Arial" charset="0"/>
              <a:buChar char="•"/>
              <a:defRPr/>
            </a:pPr>
            <a:r>
              <a:rPr lang="en-GB" sz="1800" kern="0" dirty="0">
                <a:solidFill>
                  <a:srgbClr val="1F497D"/>
                </a:solidFill>
                <a:ea typeface="ＭＳ Ｐゴシック" charset="-128"/>
              </a:rPr>
              <a:t>Providers will be directed to the E-Bravo tendering portal:</a:t>
            </a:r>
          </a:p>
          <a:p>
            <a:pPr lvl="0" eaLnBrk="0" hangingPunct="0">
              <a:defRPr/>
            </a:pPr>
            <a:r>
              <a:rPr lang="en-GB" sz="1800" kern="0" dirty="0">
                <a:solidFill>
                  <a:srgbClr val="1F497D"/>
                </a:solidFill>
                <a:ea typeface="ＭＳ Ｐゴシック" charset="-128"/>
              </a:rPr>
              <a:t>       </a:t>
            </a:r>
            <a:r>
              <a:rPr lang="en-GB" sz="1800" kern="0" dirty="0">
                <a:solidFill>
                  <a:srgbClr val="1F497D"/>
                </a:solidFill>
                <a:ea typeface="ＭＳ Ｐゴシック" charset="-128"/>
                <a:hlinkClick r:id="rId3"/>
              </a:rPr>
              <a:t>https://attain.bravosolution.co.uk/web/login.html</a:t>
            </a:r>
            <a:endParaRPr lang="en-GB" sz="1800" kern="0" dirty="0">
              <a:solidFill>
                <a:srgbClr val="1F497D"/>
              </a:solidFill>
              <a:ea typeface="ＭＳ Ｐゴシック" charset="-128"/>
            </a:endParaRPr>
          </a:p>
          <a:p>
            <a:pPr lvl="0" eaLnBrk="0" hangingPunct="0">
              <a:defRPr/>
            </a:pPr>
            <a:endParaRPr lang="en-GB" sz="1800" kern="0" dirty="0">
              <a:solidFill>
                <a:srgbClr val="1F497D"/>
              </a:solidFill>
              <a:ea typeface="ＭＳ Ｐゴシック" charset="-128"/>
            </a:endParaRPr>
          </a:p>
          <a:p>
            <a:pPr lvl="1" eaLnBrk="0" hangingPunct="0">
              <a:buFont typeface="Arial" charset="0"/>
              <a:buChar char="–"/>
              <a:defRPr/>
            </a:pPr>
            <a:r>
              <a:rPr lang="en-GB" sz="1800" kern="0" dirty="0">
                <a:solidFill>
                  <a:srgbClr val="1F497D"/>
                </a:solidFill>
                <a:ea typeface="ＭＳ Ｐゴシック" charset="-128"/>
              </a:rPr>
              <a:t>Allows communication which ensures all parties are given the same opportunity to compete  ‘level playing field’;</a:t>
            </a:r>
          </a:p>
          <a:p>
            <a:pPr lvl="1" eaLnBrk="0" hangingPunct="0">
              <a:buFont typeface="Arial" charset="0"/>
              <a:buChar char="–"/>
              <a:defRPr/>
            </a:pPr>
            <a:r>
              <a:rPr lang="en-GB" sz="1800" kern="0" dirty="0">
                <a:solidFill>
                  <a:srgbClr val="1F497D"/>
                </a:solidFill>
                <a:ea typeface="ＭＳ Ｐゴシック" charset="-128"/>
              </a:rPr>
              <a:t>Creates a strong audit trail and faster communication</a:t>
            </a:r>
          </a:p>
          <a:p>
            <a:pPr lvl="1" eaLnBrk="0" hangingPunct="0">
              <a:buFont typeface="Arial" charset="0"/>
              <a:buChar char="–"/>
              <a:defRPr/>
            </a:pPr>
            <a:r>
              <a:rPr lang="en-GB" sz="1800" kern="0" dirty="0">
                <a:solidFill>
                  <a:srgbClr val="1F497D"/>
                </a:solidFill>
                <a:ea typeface="ＭＳ Ｐゴシック" charset="-128"/>
              </a:rPr>
              <a:t>Reduced paperwork and costs</a:t>
            </a:r>
          </a:p>
          <a:p>
            <a:endParaRPr lang="en-GB" dirty="0"/>
          </a:p>
        </p:txBody>
      </p:sp>
    </p:spTree>
    <p:extLst>
      <p:ext uri="{BB962C8B-B14F-4D97-AF65-F5344CB8AC3E}">
        <p14:creationId xmlns:p14="http://schemas.microsoft.com/office/powerpoint/2010/main" val="2085122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003"/>
            <a:ext cx="7049911" cy="976690"/>
          </a:xfrm>
        </p:spPr>
        <p:txBody>
          <a:bodyPr>
            <a:normAutofit fontScale="90000"/>
          </a:bodyPr>
          <a:lstStyle/>
          <a:p>
            <a:r>
              <a:rPr lang="en-US" dirty="0"/>
              <a:t>Submitting your </a:t>
            </a:r>
            <a:r>
              <a:rPr lang="en-US" dirty="0" smtClean="0"/>
              <a:t>response                   </a:t>
            </a:r>
            <a:r>
              <a:rPr lang="en-US" sz="2000" dirty="0" smtClean="0"/>
              <a:t>10</a:t>
            </a:r>
            <a:r>
              <a:rPr lang="en-US" sz="2000" dirty="0"/>
              <a:t>. When you return to Bravo, you can access the tender from My PQQs  or if it is an ITT – My ITTs from the main Dashboard. Click on name</a:t>
            </a:r>
            <a:r>
              <a:rPr lang="en-US" sz="2000" i="1" dirty="0"/>
              <a:t/>
            </a:r>
            <a:br>
              <a:rPr lang="en-US" sz="2000" i="1" dirty="0"/>
            </a:br>
            <a:r>
              <a:rPr lang="en-US" sz="2000" i="1" dirty="0"/>
              <a:t/>
            </a:r>
            <a:br>
              <a:rPr lang="en-US" sz="2000" i="1" dirty="0"/>
            </a:br>
            <a:endParaRPr lang="en-GB" sz="20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461" y="1842775"/>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206836" y="4082211"/>
            <a:ext cx="3013657" cy="208927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7" name="Straight Arrow Connector 6"/>
          <p:cNvCxnSpPr/>
          <p:nvPr/>
        </p:nvCxnSpPr>
        <p:spPr>
          <a:xfrm flipH="1">
            <a:off x="4306869" y="1249251"/>
            <a:ext cx="1810596" cy="41985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22473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Submitting your </a:t>
            </a:r>
            <a:r>
              <a:rPr lang="en-US" dirty="0" smtClean="0"/>
              <a:t>response                 </a:t>
            </a:r>
            <a:r>
              <a:rPr lang="en-US" sz="2000" dirty="0" smtClean="0"/>
              <a:t>11</a:t>
            </a:r>
            <a:r>
              <a:rPr lang="en-US" sz="2000" dirty="0"/>
              <a:t>. Clicking on name will take you into the My Response and the standard questions will show further down to complete on-line by clicking on Create Response </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795" y="1881411"/>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407240" y="4559973"/>
            <a:ext cx="130076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7" name="Straight Arrow Connector 6"/>
          <p:cNvCxnSpPr/>
          <p:nvPr/>
        </p:nvCxnSpPr>
        <p:spPr>
          <a:xfrm>
            <a:off x="2910626" y="1588941"/>
            <a:ext cx="4146996" cy="28413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65588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3865"/>
                </a:solidFill>
              </a:rPr>
              <a:t>Good and Bad Examples</a:t>
            </a:r>
            <a:endParaRPr lang="en-GB" dirty="0"/>
          </a:p>
        </p:txBody>
      </p:sp>
      <p:sp>
        <p:nvSpPr>
          <p:cNvPr id="3" name="Content Placeholder 2"/>
          <p:cNvSpPr>
            <a:spLocks noGrp="1"/>
          </p:cNvSpPr>
          <p:nvPr>
            <p:ph idx="1"/>
          </p:nvPr>
        </p:nvSpPr>
        <p:spPr/>
        <p:txBody>
          <a:bodyPr/>
          <a:lstStyle/>
          <a:p>
            <a:r>
              <a:rPr lang="en-GB" sz="2400" dirty="0">
                <a:solidFill>
                  <a:schemeClr val="tx1">
                    <a:lumMod val="65000"/>
                    <a:lumOff val="35000"/>
                  </a:schemeClr>
                </a:solidFill>
              </a:rPr>
              <a:t>Examine the Scoring Matrix. What does a 2 out of 5 look like? </a:t>
            </a:r>
            <a:endParaRPr lang="en-GB" sz="2400" dirty="0" smtClean="0">
              <a:solidFill>
                <a:schemeClr val="tx1">
                  <a:lumMod val="65000"/>
                  <a:lumOff val="35000"/>
                </a:schemeClr>
              </a:solidFill>
            </a:endParaRPr>
          </a:p>
          <a:p>
            <a:r>
              <a:rPr lang="en-GB" sz="2400" dirty="0" smtClean="0">
                <a:solidFill>
                  <a:schemeClr val="tx1">
                    <a:lumMod val="65000"/>
                    <a:lumOff val="35000"/>
                  </a:schemeClr>
                </a:solidFill>
              </a:rPr>
              <a:t>What </a:t>
            </a:r>
            <a:r>
              <a:rPr lang="en-GB" sz="2400" dirty="0">
                <a:solidFill>
                  <a:schemeClr val="tx1">
                    <a:lumMod val="65000"/>
                    <a:lumOff val="35000"/>
                  </a:schemeClr>
                </a:solidFill>
              </a:rPr>
              <a:t>does a 4 out of 5 look like?</a:t>
            </a:r>
          </a:p>
          <a:p>
            <a:endParaRPr lang="en-GB" dirty="0"/>
          </a:p>
        </p:txBody>
      </p:sp>
      <p:pic>
        <p:nvPicPr>
          <p:cNvPr id="4" name="Picture 3"/>
          <p:cNvPicPr>
            <a:picLocks noChangeAspect="1"/>
          </p:cNvPicPr>
          <p:nvPr/>
        </p:nvPicPr>
        <p:blipFill>
          <a:blip r:embed="rId2"/>
          <a:stretch>
            <a:fillRect/>
          </a:stretch>
        </p:blipFill>
        <p:spPr>
          <a:xfrm>
            <a:off x="1056850" y="2948482"/>
            <a:ext cx="6169687" cy="2883658"/>
          </a:xfrm>
          <a:prstGeom prst="rect">
            <a:avLst/>
          </a:prstGeom>
        </p:spPr>
      </p:pic>
    </p:spTree>
    <p:extLst>
      <p:ext uri="{BB962C8B-B14F-4D97-AF65-F5344CB8AC3E}">
        <p14:creationId xmlns:p14="http://schemas.microsoft.com/office/powerpoint/2010/main" val="524492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do</a:t>
            </a:r>
          </a:p>
        </p:txBody>
      </p:sp>
      <p:pic>
        <p:nvPicPr>
          <p:cNvPr id="4" name="Content Placeholder 3"/>
          <p:cNvPicPr>
            <a:picLocks noGrp="1" noChangeAspect="1"/>
          </p:cNvPicPr>
          <p:nvPr>
            <p:ph idx="1"/>
          </p:nvPr>
        </p:nvPicPr>
        <p:blipFill>
          <a:blip r:embed="rId2"/>
          <a:stretch>
            <a:fillRect/>
          </a:stretch>
        </p:blipFill>
        <p:spPr>
          <a:xfrm>
            <a:off x="959807" y="1908683"/>
            <a:ext cx="7224386" cy="3651821"/>
          </a:xfrm>
          <a:prstGeom prst="rect">
            <a:avLst/>
          </a:prstGeom>
        </p:spPr>
      </p:pic>
    </p:spTree>
    <p:extLst>
      <p:ext uri="{BB962C8B-B14F-4D97-AF65-F5344CB8AC3E}">
        <p14:creationId xmlns:p14="http://schemas.microsoft.com/office/powerpoint/2010/main" val="134331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do</a:t>
            </a:r>
          </a:p>
        </p:txBody>
      </p:sp>
      <p:pic>
        <p:nvPicPr>
          <p:cNvPr id="4" name="Content Placeholder 2"/>
          <p:cNvPicPr>
            <a:picLocks noGrp="1" noChangeAspect="1"/>
          </p:cNvPicPr>
          <p:nvPr>
            <p:ph idx="1"/>
          </p:nvPr>
        </p:nvPicPr>
        <p:blipFill>
          <a:blip r:embed="rId2"/>
          <a:stretch>
            <a:fillRect/>
          </a:stretch>
        </p:blipFill>
        <p:spPr>
          <a:xfrm>
            <a:off x="956758" y="1750174"/>
            <a:ext cx="7230483" cy="3968840"/>
          </a:xfrm>
          <a:prstGeom prst="rect">
            <a:avLst/>
          </a:prstGeom>
        </p:spPr>
      </p:pic>
    </p:spTree>
    <p:extLst>
      <p:ext uri="{BB962C8B-B14F-4D97-AF65-F5344CB8AC3E}">
        <p14:creationId xmlns:p14="http://schemas.microsoft.com/office/powerpoint/2010/main" val="5130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to do.</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59807" y="1823332"/>
            <a:ext cx="7224386" cy="3822523"/>
          </a:xfrm>
          <a:prstGeom prst="rect">
            <a:avLst/>
          </a:prstGeom>
        </p:spPr>
      </p:pic>
    </p:spTree>
    <p:extLst>
      <p:ext uri="{BB962C8B-B14F-4D97-AF65-F5344CB8AC3E}">
        <p14:creationId xmlns:p14="http://schemas.microsoft.com/office/powerpoint/2010/main" val="1716230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not to do</a:t>
            </a:r>
          </a:p>
        </p:txBody>
      </p:sp>
      <p:pic>
        <p:nvPicPr>
          <p:cNvPr id="4" name="Content Placeholder 5"/>
          <p:cNvPicPr>
            <a:picLocks noGrp="1" noChangeAspect="1"/>
          </p:cNvPicPr>
          <p:nvPr>
            <p:ph idx="1"/>
          </p:nvPr>
        </p:nvPicPr>
        <p:blipFill>
          <a:blip r:embed="rId2"/>
          <a:stretch>
            <a:fillRect/>
          </a:stretch>
        </p:blipFill>
        <p:spPr>
          <a:xfrm>
            <a:off x="959807" y="1817236"/>
            <a:ext cx="7224386" cy="3834716"/>
          </a:xfrm>
          <a:prstGeom prst="rect">
            <a:avLst/>
          </a:prstGeom>
        </p:spPr>
      </p:pic>
    </p:spTree>
    <p:extLst>
      <p:ext uri="{BB962C8B-B14F-4D97-AF65-F5344CB8AC3E}">
        <p14:creationId xmlns:p14="http://schemas.microsoft.com/office/powerpoint/2010/main" val="1332823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not to do</a:t>
            </a:r>
          </a:p>
        </p:txBody>
      </p:sp>
      <p:pic>
        <p:nvPicPr>
          <p:cNvPr id="4" name="Content Placeholder 6"/>
          <p:cNvPicPr>
            <a:picLocks noGrp="1" noChangeAspect="1"/>
          </p:cNvPicPr>
          <p:nvPr>
            <p:ph idx="1"/>
          </p:nvPr>
        </p:nvPicPr>
        <p:blipFill>
          <a:blip r:embed="rId2"/>
          <a:stretch>
            <a:fillRect/>
          </a:stretch>
        </p:blipFill>
        <p:spPr>
          <a:xfrm>
            <a:off x="959807" y="1817236"/>
            <a:ext cx="7224386" cy="3834716"/>
          </a:xfrm>
          <a:prstGeom prst="rect">
            <a:avLst/>
          </a:prstGeom>
        </p:spPr>
      </p:pic>
    </p:spTree>
    <p:extLst>
      <p:ext uri="{BB962C8B-B14F-4D97-AF65-F5344CB8AC3E}">
        <p14:creationId xmlns:p14="http://schemas.microsoft.com/office/powerpoint/2010/main" val="3708494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Scoring </a:t>
            </a:r>
            <a:endParaRPr lang="en-GB" dirty="0"/>
          </a:p>
        </p:txBody>
      </p:sp>
      <p:pic>
        <p:nvPicPr>
          <p:cNvPr id="4" name="Content Placeholder 4"/>
          <p:cNvPicPr>
            <a:picLocks noGrp="1" noChangeAspect="1"/>
          </p:cNvPicPr>
          <p:nvPr>
            <p:ph idx="1"/>
          </p:nvPr>
        </p:nvPicPr>
        <p:blipFill>
          <a:blip r:embed="rId2"/>
          <a:stretch>
            <a:fillRect/>
          </a:stretch>
        </p:blipFill>
        <p:spPr>
          <a:xfrm>
            <a:off x="457200" y="1808258"/>
            <a:ext cx="8229600" cy="3852672"/>
          </a:xfrm>
          <a:prstGeom prst="rect">
            <a:avLst/>
          </a:prstGeom>
        </p:spPr>
      </p:pic>
    </p:spTree>
    <p:extLst>
      <p:ext uri="{BB962C8B-B14F-4D97-AF65-F5344CB8AC3E}">
        <p14:creationId xmlns:p14="http://schemas.microsoft.com/office/powerpoint/2010/main" val="443727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689"/>
            <a:ext cx="7049911" cy="873066"/>
          </a:xfrm>
        </p:spPr>
        <p:txBody>
          <a:bodyPr>
            <a:normAutofit fontScale="90000"/>
          </a:bodyPr>
          <a:lstStyle/>
          <a:p>
            <a:r>
              <a:rPr lang="en-US" dirty="0"/>
              <a:t>Uploading your response </a:t>
            </a:r>
            <a:r>
              <a:rPr lang="en-US" dirty="0" smtClean="0"/>
              <a:t>documents </a:t>
            </a:r>
            <a:r>
              <a:rPr lang="en-US" sz="2000" dirty="0"/>
              <a:t>12. Once you have answered the questions (some answers require uploading of an attachment and the option is next to the question). There is also a general area where you can upload any other documents required for this tender using Add/View Attachments</a:t>
            </a:r>
            <a:r>
              <a:rPr lang="en-GB" sz="2000" dirty="0"/>
              <a:t/>
            </a:r>
            <a:br>
              <a:rPr lang="en-GB" sz="2000" dirty="0"/>
            </a:br>
            <a:endParaRPr lang="en-GB" sz="20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6066" y="2113232"/>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57200" y="4894178"/>
            <a:ext cx="2543175" cy="95528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6" name="Oval 5"/>
          <p:cNvSpPr/>
          <p:nvPr/>
        </p:nvSpPr>
        <p:spPr>
          <a:xfrm>
            <a:off x="6474181" y="4630161"/>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7" name="Straight Arrow Connector 6"/>
          <p:cNvCxnSpPr/>
          <p:nvPr/>
        </p:nvCxnSpPr>
        <p:spPr>
          <a:xfrm>
            <a:off x="2343955" y="2176530"/>
            <a:ext cx="5306096" cy="25242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173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Bravo Video Link</a:t>
            </a:r>
            <a:br>
              <a:rPr lang="en-GB" dirty="0"/>
            </a:br>
            <a:endParaRPr lang="en-GB" dirty="0"/>
          </a:p>
        </p:txBody>
      </p:sp>
      <p:sp>
        <p:nvSpPr>
          <p:cNvPr id="3" name="Content Placeholder 2"/>
          <p:cNvSpPr>
            <a:spLocks noGrp="1"/>
          </p:cNvSpPr>
          <p:nvPr>
            <p:ph idx="1"/>
          </p:nvPr>
        </p:nvSpPr>
        <p:spPr/>
        <p:txBody>
          <a:bodyPr/>
          <a:lstStyle/>
          <a:p>
            <a:r>
              <a:rPr lang="en-GB" dirty="0">
                <a:solidFill>
                  <a:schemeClr val="tx1">
                    <a:lumMod val="65000"/>
                    <a:lumOff val="35000"/>
                  </a:schemeClr>
                </a:solidFill>
              </a:rPr>
              <a:t>more.bravosolution.com/</a:t>
            </a:r>
            <a:r>
              <a:rPr lang="en-GB" dirty="0" err="1">
                <a:solidFill>
                  <a:schemeClr val="tx1">
                    <a:lumMod val="65000"/>
                    <a:lumOff val="35000"/>
                  </a:schemeClr>
                </a:solidFill>
              </a:rPr>
              <a:t>uk</a:t>
            </a:r>
            <a:r>
              <a:rPr lang="en-GB" dirty="0">
                <a:solidFill>
                  <a:schemeClr val="tx1">
                    <a:lumMod val="65000"/>
                    <a:lumOff val="35000"/>
                  </a:schemeClr>
                </a:solidFill>
              </a:rPr>
              <a:t>/</a:t>
            </a:r>
            <a:r>
              <a:rPr lang="en-GB" dirty="0" err="1">
                <a:solidFill>
                  <a:schemeClr val="tx1">
                    <a:lumMod val="65000"/>
                    <a:lumOff val="35000"/>
                  </a:schemeClr>
                </a:solidFill>
              </a:rPr>
              <a:t>bravoadvantage</a:t>
            </a:r>
            <a:r>
              <a:rPr lang="en-GB" dirty="0">
                <a:solidFill>
                  <a:schemeClr val="tx1">
                    <a:lumMod val="65000"/>
                    <a:lumOff val="35000"/>
                  </a:schemeClr>
                </a:solidFill>
              </a:rPr>
              <a:t>/</a:t>
            </a:r>
            <a:r>
              <a:rPr lang="en-GB" dirty="0" err="1">
                <a:solidFill>
                  <a:schemeClr val="tx1">
                    <a:lumMod val="65000"/>
                    <a:lumOff val="35000"/>
                  </a:schemeClr>
                </a:solidFill>
              </a:rPr>
              <a:t>guidance-for-suppliers?utm_campaign</a:t>
            </a:r>
            <a:r>
              <a:rPr lang="en-GB" dirty="0">
                <a:solidFill>
                  <a:schemeClr val="tx1">
                    <a:lumMod val="65000"/>
                    <a:lumOff val="35000"/>
                  </a:schemeClr>
                </a:solidFill>
              </a:rPr>
              <a:t>=UK_2015_BravoAdvantage_Comms&amp;utm_medium=email&amp;_</a:t>
            </a:r>
            <a:r>
              <a:rPr lang="en-GB" dirty="0" err="1">
                <a:solidFill>
                  <a:schemeClr val="tx1">
                    <a:lumMod val="65000"/>
                    <a:lumOff val="35000"/>
                  </a:schemeClr>
                </a:solidFill>
              </a:rPr>
              <a:t>hsenc</a:t>
            </a:r>
            <a:r>
              <a:rPr lang="en-GB" dirty="0">
                <a:solidFill>
                  <a:schemeClr val="tx1">
                    <a:lumMod val="65000"/>
                    <a:lumOff val="35000"/>
                  </a:schemeClr>
                </a:solidFill>
              </a:rPr>
              <a:t>=p2ANqtz-</a:t>
            </a:r>
            <a:r>
              <a:rPr lang="en-GB" dirty="0">
                <a:solidFill>
                  <a:schemeClr val="bg2">
                    <a:lumMod val="75000"/>
                  </a:schemeClr>
                </a:solidFill>
              </a:rPr>
              <a:t>-</a:t>
            </a:r>
          </a:p>
          <a:p>
            <a:endParaRPr lang="en-GB" dirty="0"/>
          </a:p>
        </p:txBody>
      </p:sp>
    </p:spTree>
    <p:extLst>
      <p:ext uri="{BB962C8B-B14F-4D97-AF65-F5344CB8AC3E}">
        <p14:creationId xmlns:p14="http://schemas.microsoft.com/office/powerpoint/2010/main" val="4007005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27"/>
            <a:ext cx="7049911" cy="1313052"/>
          </a:xfrm>
        </p:spPr>
        <p:txBody>
          <a:bodyPr>
            <a:normAutofit fontScale="90000"/>
          </a:bodyPr>
          <a:lstStyle/>
          <a:p>
            <a:r>
              <a:rPr lang="en-US" dirty="0"/>
              <a:t>Uploading your response </a:t>
            </a:r>
            <a:r>
              <a:rPr lang="en-US" dirty="0" smtClean="0"/>
              <a:t>documents </a:t>
            </a:r>
            <a:r>
              <a:rPr lang="en-US" sz="2000" dirty="0" smtClean="0"/>
              <a:t>13</a:t>
            </a:r>
            <a:r>
              <a:rPr lang="en-US" sz="2000" dirty="0"/>
              <a:t>. Add/View Attachments will bring you to this screen where you can click on Upload New file </a:t>
            </a:r>
            <a:br>
              <a:rPr lang="en-US" sz="2000" dirty="0"/>
            </a:br>
            <a:r>
              <a:rPr lang="en-US" sz="2000" dirty="0"/>
              <a:t>14. Click the back button to go back a page to ensure you do not lose your work</a:t>
            </a:r>
            <a:r>
              <a:rPr lang="en-GB" dirty="0"/>
              <a:t/>
            </a:r>
            <a:br>
              <a:rPr lang="en-GB" dirty="0"/>
            </a:b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1672" y="1841679"/>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180921" y="4425224"/>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6" name="Oval 5"/>
          <p:cNvSpPr/>
          <p:nvPr/>
        </p:nvSpPr>
        <p:spPr>
          <a:xfrm>
            <a:off x="457200" y="4425224"/>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7" name="Straight Arrow Connector 6"/>
          <p:cNvCxnSpPr>
            <a:endCxn id="5" idx="0"/>
          </p:cNvCxnSpPr>
          <p:nvPr/>
        </p:nvCxnSpPr>
        <p:spPr>
          <a:xfrm>
            <a:off x="2255821" y="1506828"/>
            <a:ext cx="4876863" cy="29183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flipH="1">
            <a:off x="1414126" y="1506828"/>
            <a:ext cx="467268" cy="28450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39569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247"/>
            <a:ext cx="7049911" cy="577445"/>
          </a:xfrm>
        </p:spPr>
        <p:txBody>
          <a:bodyPr>
            <a:normAutofit fontScale="90000"/>
          </a:bodyPr>
          <a:lstStyle/>
          <a:p>
            <a:r>
              <a:rPr lang="en-US" dirty="0"/>
              <a:t>Uploading your response </a:t>
            </a:r>
            <a:r>
              <a:rPr lang="en-US" dirty="0" smtClean="0"/>
              <a:t>documents </a:t>
            </a:r>
            <a:r>
              <a:rPr lang="en-US" sz="2000" dirty="0"/>
              <a:t>14.  Then Click on Select Files to Upload, choose the file from your PC that you want to upload and then Confirm Upload.  You can than choose to upload another file or select Save All to save all the files added so far.  Note that the files are only uploaded  into Bravo when you click on </a:t>
            </a:r>
            <a:r>
              <a:rPr lang="en-US" sz="2000" dirty="0">
                <a:solidFill>
                  <a:srgbClr val="FF0000"/>
                </a:solidFill>
              </a:rPr>
              <a:t>Save All.</a:t>
            </a:r>
            <a:r>
              <a:rPr lang="en-GB" sz="2000" dirty="0">
                <a:solidFill>
                  <a:srgbClr val="FF0000"/>
                </a:solidFill>
              </a:rPr>
              <a:t/>
            </a:r>
            <a:br>
              <a:rPr lang="en-GB" sz="2000" dirty="0">
                <a:solidFill>
                  <a:srgbClr val="FF0000"/>
                </a:solidFill>
              </a:rPr>
            </a:br>
            <a:endParaRPr lang="en-GB" sz="20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57922"/>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367917" y="3343453"/>
            <a:ext cx="1351108" cy="60253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a:off x="3785116" y="1514653"/>
            <a:ext cx="3258355" cy="18573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444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Final submission of your </a:t>
            </a:r>
            <a:r>
              <a:rPr lang="en-US" dirty="0" smtClean="0"/>
              <a:t>response  </a:t>
            </a:r>
            <a:r>
              <a:rPr lang="en-US" sz="2000" dirty="0" smtClean="0"/>
              <a:t>15. Once </a:t>
            </a:r>
            <a:r>
              <a:rPr lang="en-US" sz="2000" dirty="0"/>
              <a:t>your response is complete you can select Submit Response, you are still able to change your response as many times as you need until the closing date and time. Each time you will need to re-submit your response.</a:t>
            </a:r>
            <a:br>
              <a:rPr lang="en-US" sz="2000" dirty="0"/>
            </a:br>
            <a:endParaRPr lang="en-GB" sz="20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0613" y="1636713"/>
            <a:ext cx="7462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952279" y="4284909"/>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a:off x="6233375" y="1197734"/>
            <a:ext cx="1560341" cy="35253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91910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3865"/>
                </a:solidFill>
              </a:rPr>
              <a:t>Summary &amp; Next Steps</a:t>
            </a:r>
            <a:endParaRPr lang="en-GB" dirty="0"/>
          </a:p>
        </p:txBody>
      </p:sp>
      <p:sp>
        <p:nvSpPr>
          <p:cNvPr id="3" name="Content Placeholder 2"/>
          <p:cNvSpPr>
            <a:spLocks noGrp="1"/>
          </p:cNvSpPr>
          <p:nvPr>
            <p:ph idx="1"/>
          </p:nvPr>
        </p:nvSpPr>
        <p:spPr/>
        <p:txBody>
          <a:bodyPr>
            <a:normAutofit fontScale="55000" lnSpcReduction="20000"/>
          </a:bodyPr>
          <a:lstStyle/>
          <a:p>
            <a:r>
              <a:rPr lang="en-GB" dirty="0">
                <a:solidFill>
                  <a:srgbClr val="426DA9"/>
                </a:solidFill>
              </a:rPr>
              <a:t>Registering on Contracts finder / Bravo</a:t>
            </a:r>
          </a:p>
          <a:p>
            <a:r>
              <a:rPr lang="en-GB" dirty="0">
                <a:solidFill>
                  <a:srgbClr val="426DA9"/>
                </a:solidFill>
              </a:rPr>
              <a:t>Sign up now / activate your account</a:t>
            </a:r>
          </a:p>
          <a:p>
            <a:r>
              <a:rPr lang="en-GB" dirty="0">
                <a:solidFill>
                  <a:srgbClr val="426DA9"/>
                </a:solidFill>
              </a:rPr>
              <a:t>Scoring matrix (0-5)</a:t>
            </a:r>
          </a:p>
          <a:p>
            <a:r>
              <a:rPr lang="en-GB" dirty="0">
                <a:solidFill>
                  <a:srgbClr val="426DA9"/>
                </a:solidFill>
              </a:rPr>
              <a:t>Communication via Bravo portal only  </a:t>
            </a:r>
          </a:p>
          <a:p>
            <a:r>
              <a:rPr lang="en-GB" dirty="0">
                <a:solidFill>
                  <a:srgbClr val="426DA9"/>
                </a:solidFill>
              </a:rPr>
              <a:t>No direct contact can be made with procurement team once bids are put out</a:t>
            </a:r>
          </a:p>
          <a:p>
            <a:r>
              <a:rPr lang="en-GB" dirty="0">
                <a:solidFill>
                  <a:srgbClr val="426DA9"/>
                </a:solidFill>
              </a:rPr>
              <a:t>Referring to service specification when answering questions</a:t>
            </a:r>
          </a:p>
          <a:p>
            <a:r>
              <a:rPr lang="en-GB" dirty="0">
                <a:solidFill>
                  <a:srgbClr val="426DA9"/>
                </a:solidFill>
              </a:rPr>
              <a:t>Use templates as a guide to check your policies</a:t>
            </a:r>
          </a:p>
          <a:p>
            <a:r>
              <a:rPr lang="en-GB" dirty="0">
                <a:solidFill>
                  <a:srgbClr val="426DA9"/>
                </a:solidFill>
              </a:rPr>
              <a:t>Breaking question down to ensure you are answering key areas</a:t>
            </a:r>
          </a:p>
          <a:p>
            <a:r>
              <a:rPr lang="en-GB" dirty="0">
                <a:solidFill>
                  <a:srgbClr val="426DA9"/>
                </a:solidFill>
              </a:rPr>
              <a:t>Timeline and deadlines</a:t>
            </a:r>
          </a:p>
          <a:p>
            <a:r>
              <a:rPr lang="en-GB" dirty="0">
                <a:solidFill>
                  <a:srgbClr val="426DA9"/>
                </a:solidFill>
              </a:rPr>
              <a:t>Do’s and </a:t>
            </a:r>
            <a:r>
              <a:rPr lang="en-GB" dirty="0" smtClean="0">
                <a:solidFill>
                  <a:srgbClr val="426DA9"/>
                </a:solidFill>
              </a:rPr>
              <a:t>Don’ts</a:t>
            </a:r>
          </a:p>
          <a:p>
            <a:r>
              <a:rPr lang="en-GB" dirty="0">
                <a:latin typeface="Arial" panose="020B0604020202020204" pitchFamily="34" charset="0"/>
                <a:cs typeface="Arial" panose="020B0604020202020204" pitchFamily="34" charset="0"/>
              </a:rPr>
              <a:t>For further information or assistance please contact the Bravo Helpdesk on:</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Tel: 0800 368 4850</a:t>
            </a:r>
          </a:p>
          <a:p>
            <a:r>
              <a:rPr lang="en-GB" dirty="0">
                <a:latin typeface="Arial" panose="020B0604020202020204" pitchFamily="34" charset="0"/>
                <a:cs typeface="Arial" panose="020B0604020202020204" pitchFamily="34" charset="0"/>
              </a:rPr>
              <a:t>E-Mail: </a:t>
            </a:r>
            <a:r>
              <a:rPr lang="en-GB" u="sng" dirty="0">
                <a:latin typeface="Arial" panose="020B0604020202020204" pitchFamily="34" charset="0"/>
                <a:cs typeface="Arial" panose="020B0604020202020204" pitchFamily="34" charset="0"/>
                <a:hlinkClick r:id="rId2"/>
              </a:rPr>
              <a:t>help@bravosolution.co.uk</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solidFill>
                <a:srgbClr val="426DA9"/>
              </a:solidFill>
            </a:endParaRPr>
          </a:p>
          <a:p>
            <a:endParaRPr lang="en-GB" dirty="0"/>
          </a:p>
        </p:txBody>
      </p:sp>
    </p:spTree>
    <p:extLst>
      <p:ext uri="{BB962C8B-B14F-4D97-AF65-F5344CB8AC3E}">
        <p14:creationId xmlns:p14="http://schemas.microsoft.com/office/powerpoint/2010/main" val="3316792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353" y="4554059"/>
            <a:ext cx="8229600" cy="1467557"/>
          </a:xfrm>
        </p:spPr>
        <p:txBody>
          <a:bodyPr>
            <a:normAutofit fontScale="92500" lnSpcReduction="20000"/>
          </a:bodyPr>
          <a:lstStyle/>
          <a:p>
            <a:r>
              <a:rPr lang="en-US" dirty="0" smtClean="0"/>
              <a:t>Esther Pettigrew</a:t>
            </a:r>
            <a:endParaRPr lang="en-US" dirty="0"/>
          </a:p>
          <a:p>
            <a:r>
              <a:rPr lang="en-US" dirty="0" smtClean="0"/>
              <a:t>Esther.Pettigrew@attain.co.uk</a:t>
            </a:r>
            <a:endParaRPr lang="en-US" dirty="0"/>
          </a:p>
          <a:p>
            <a:r>
              <a:rPr lang="en-GB" dirty="0"/>
              <a:t>07554 437503</a:t>
            </a:r>
          </a:p>
          <a:p>
            <a:endParaRPr lang="en-US" dirty="0"/>
          </a:p>
          <a:p>
            <a:endParaRPr lang="en-GB" dirty="0"/>
          </a:p>
        </p:txBody>
      </p:sp>
    </p:spTree>
    <p:extLst>
      <p:ext uri="{BB962C8B-B14F-4D97-AF65-F5344CB8AC3E}">
        <p14:creationId xmlns:p14="http://schemas.microsoft.com/office/powerpoint/2010/main" val="2197086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Bravo </a:t>
            </a:r>
            <a:r>
              <a:rPr lang="en-GB" dirty="0"/>
              <a:t>E-Tendering System</a:t>
            </a:r>
            <a:br>
              <a:rPr lang="en-GB" dirty="0"/>
            </a:br>
            <a:r>
              <a:rPr lang="en-GB" dirty="0"/>
              <a:t/>
            </a:r>
            <a:br>
              <a:rPr lang="en-GB" dirty="0"/>
            </a:br>
            <a:endParaRPr lang="en-GB" dirty="0"/>
          </a:p>
        </p:txBody>
      </p:sp>
      <p:sp>
        <p:nvSpPr>
          <p:cNvPr id="3" name="Content Placeholder 2"/>
          <p:cNvSpPr>
            <a:spLocks noGrp="1"/>
          </p:cNvSpPr>
          <p:nvPr>
            <p:ph idx="1"/>
          </p:nvPr>
        </p:nvSpPr>
        <p:spPr/>
        <p:txBody>
          <a:bodyPr/>
          <a:lstStyle/>
          <a:p>
            <a:pPr lvl="0" defTabSz="914400">
              <a:spcBef>
                <a:spcPts val="0"/>
              </a:spcBef>
              <a:defRPr/>
            </a:pPr>
            <a:r>
              <a:rPr lang="en-GB" kern="0" dirty="0">
                <a:solidFill>
                  <a:srgbClr val="1F497D"/>
                </a:solidFill>
              </a:rPr>
              <a:t>Bravo Sourcing Helpdesk:</a:t>
            </a:r>
          </a:p>
          <a:p>
            <a:pPr lvl="0" defTabSz="914400">
              <a:spcBef>
                <a:spcPts val="0"/>
              </a:spcBef>
              <a:buFont typeface="Arial" panose="020B0604020202020204" pitchFamily="34" charset="0"/>
              <a:buChar char="•"/>
              <a:defRPr/>
            </a:pPr>
            <a:r>
              <a:rPr lang="en-GB" b="1" kern="0" dirty="0">
                <a:solidFill>
                  <a:srgbClr val="1F497D"/>
                </a:solidFill>
              </a:rPr>
              <a:t>Phone:</a:t>
            </a:r>
            <a:r>
              <a:rPr lang="en-GB" kern="0" dirty="0">
                <a:solidFill>
                  <a:srgbClr val="1F497D"/>
                </a:solidFill>
              </a:rPr>
              <a:t> 0800 368 4850</a:t>
            </a:r>
          </a:p>
          <a:p>
            <a:pPr lvl="0" defTabSz="914400">
              <a:spcBef>
                <a:spcPts val="0"/>
              </a:spcBef>
              <a:buFont typeface="Arial" panose="020B0604020202020204" pitchFamily="34" charset="0"/>
              <a:buChar char="•"/>
              <a:defRPr/>
            </a:pPr>
            <a:r>
              <a:rPr lang="en-GB" b="1" kern="0" dirty="0">
                <a:solidFill>
                  <a:srgbClr val="1F497D"/>
                </a:solidFill>
              </a:rPr>
              <a:t>E-mail:</a:t>
            </a:r>
            <a:r>
              <a:rPr lang="en-GB" kern="0" dirty="0">
                <a:solidFill>
                  <a:srgbClr val="1F497D"/>
                </a:solidFill>
              </a:rPr>
              <a:t> </a:t>
            </a:r>
            <a:r>
              <a:rPr lang="en-GB" kern="0" dirty="0">
                <a:solidFill>
                  <a:prstClr val="black"/>
                </a:solidFill>
                <a:hlinkClick r:id="rId2" tooltip="Send an e-mail to eSourcing Helpdesk info"/>
              </a:rPr>
              <a:t>help@bravosolution.co.uk</a:t>
            </a:r>
            <a:r>
              <a:rPr lang="en-GB" kern="0" dirty="0">
                <a:solidFill>
                  <a:prstClr val="black"/>
                </a:solidFill>
              </a:rPr>
              <a:t> </a:t>
            </a:r>
          </a:p>
          <a:p>
            <a:endParaRPr lang="en-GB" dirty="0" smtClean="0"/>
          </a:p>
          <a:p>
            <a:r>
              <a:rPr lang="en-GB" dirty="0">
                <a:solidFill>
                  <a:schemeClr val="accent1">
                    <a:lumMod val="75000"/>
                  </a:schemeClr>
                </a:solidFill>
              </a:rPr>
              <a:t>A simple, secure and efficient way of managing tendering activities while reducing the time and effort required for both commissioners and providers</a:t>
            </a:r>
          </a:p>
          <a:p>
            <a:endParaRPr lang="en-GB" dirty="0"/>
          </a:p>
        </p:txBody>
      </p:sp>
    </p:spTree>
    <p:extLst>
      <p:ext uri="{BB962C8B-B14F-4D97-AF65-F5344CB8AC3E}">
        <p14:creationId xmlns:p14="http://schemas.microsoft.com/office/powerpoint/2010/main" val="2453879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1">
                    <a:lumMod val="75000"/>
                  </a:schemeClr>
                </a:solidFill>
              </a:rPr>
              <a:t>AQP </a:t>
            </a:r>
            <a:r>
              <a:rPr lang="en-GB" dirty="0">
                <a:solidFill>
                  <a:schemeClr val="accent1">
                    <a:lumMod val="75000"/>
                  </a:schemeClr>
                </a:solidFill>
              </a:rPr>
              <a:t>Questions and Service Specification</a:t>
            </a:r>
            <a:br>
              <a:rPr lang="en-GB" dirty="0">
                <a:solidFill>
                  <a:schemeClr val="accent1">
                    <a:lumMod val="75000"/>
                  </a:schemeClr>
                </a:solidFill>
              </a:rPr>
            </a:br>
            <a:endParaRPr lang="en-GB" dirty="0"/>
          </a:p>
        </p:txBody>
      </p:sp>
      <p:sp>
        <p:nvSpPr>
          <p:cNvPr id="3" name="Content Placeholder 2"/>
          <p:cNvSpPr>
            <a:spLocks noGrp="1"/>
          </p:cNvSpPr>
          <p:nvPr>
            <p:ph idx="1"/>
          </p:nvPr>
        </p:nvSpPr>
        <p:spPr/>
        <p:txBody>
          <a:bodyPr/>
          <a:lstStyle/>
          <a:p>
            <a:r>
              <a:rPr lang="en-GB" dirty="0">
                <a:solidFill>
                  <a:schemeClr val="accent1">
                    <a:lumMod val="75000"/>
                  </a:schemeClr>
                </a:solidFill>
              </a:rPr>
              <a:t>Use the Service Specification</a:t>
            </a:r>
          </a:p>
          <a:p>
            <a:r>
              <a:rPr lang="en-GB" dirty="0">
                <a:solidFill>
                  <a:schemeClr val="accent1">
                    <a:lumMod val="75000"/>
                  </a:schemeClr>
                </a:solidFill>
              </a:rPr>
              <a:t>Read each question and bullet points</a:t>
            </a:r>
          </a:p>
          <a:p>
            <a:r>
              <a:rPr lang="en-GB" dirty="0">
                <a:solidFill>
                  <a:schemeClr val="accent1">
                    <a:lumMod val="75000"/>
                  </a:schemeClr>
                </a:solidFill>
              </a:rPr>
              <a:t>Ensure the right person is answering the questions</a:t>
            </a:r>
          </a:p>
          <a:p>
            <a:r>
              <a:rPr lang="en-GB" dirty="0">
                <a:solidFill>
                  <a:schemeClr val="accent1">
                    <a:lumMod val="75000"/>
                  </a:schemeClr>
                </a:solidFill>
              </a:rPr>
              <a:t>Do not leave it last minute to complete the questions</a:t>
            </a:r>
          </a:p>
          <a:p>
            <a:endParaRPr lang="en-GB" dirty="0"/>
          </a:p>
        </p:txBody>
      </p:sp>
    </p:spTree>
    <p:extLst>
      <p:ext uri="{BB962C8B-B14F-4D97-AF65-F5344CB8AC3E}">
        <p14:creationId xmlns:p14="http://schemas.microsoft.com/office/powerpoint/2010/main" val="1312432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endParaRPr lang="en-GB" dirty="0"/>
          </a:p>
        </p:txBody>
      </p:sp>
      <p:sp>
        <p:nvSpPr>
          <p:cNvPr id="3" name="Content Placeholder 2"/>
          <p:cNvSpPr>
            <a:spLocks noGrp="1"/>
          </p:cNvSpPr>
          <p:nvPr>
            <p:ph idx="1"/>
          </p:nvPr>
        </p:nvSpPr>
        <p:spPr/>
        <p:txBody>
          <a:bodyPr>
            <a:normAutofit fontScale="77500" lnSpcReduction="20000"/>
          </a:bodyPr>
          <a:lstStyle/>
          <a:p>
            <a:r>
              <a:rPr lang="en-GB" dirty="0">
                <a:latin typeface="Arial" panose="020B0604020202020204" pitchFamily="34" charset="0"/>
                <a:cs typeface="Arial" panose="020B0604020202020204" pitchFamily="34" charset="0"/>
              </a:rPr>
              <a:t>A Contract Finders or an Official Journal of European Union (OJEU) Notice will ask you to register and obtain the tender documents for any procurement run on the Attain e-tendering Bravo Portal.</a:t>
            </a:r>
          </a:p>
          <a:p>
            <a:endParaRPr lang="en-GB" sz="16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must register your organisation if not already registered.</a:t>
            </a:r>
          </a:p>
          <a:p>
            <a:endParaRPr lang="en-GB" sz="1600" b="1" dirty="0">
              <a:solidFill>
                <a:srgbClr val="0070C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will be required to do this only once. </a:t>
            </a:r>
          </a:p>
          <a:p>
            <a:endParaRPr lang="en-GB" sz="16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Please note that all information submitted via this portal is strictly secure and restricted to the Attain Procurement Team. </a:t>
            </a:r>
          </a:p>
          <a:p>
            <a:endParaRPr lang="en-GB" dirty="0"/>
          </a:p>
        </p:txBody>
      </p:sp>
    </p:spTree>
    <p:extLst>
      <p:ext uri="{BB962C8B-B14F-4D97-AF65-F5344CB8AC3E}">
        <p14:creationId xmlns:p14="http://schemas.microsoft.com/office/powerpoint/2010/main" val="3697346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tenders on Bravo</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Pre-qualification questionnaire – PQQ</a:t>
            </a:r>
          </a:p>
          <a:p>
            <a:pPr lvl="1"/>
            <a:r>
              <a:rPr lang="en-GB" sz="2000" dirty="0">
                <a:latin typeface="Arial" panose="020B0604020202020204" pitchFamily="34" charset="0"/>
                <a:cs typeface="Arial" panose="020B0604020202020204" pitchFamily="34" charset="0"/>
              </a:rPr>
              <a:t>This can also be Market Engagement or Request for Information (RFI)</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Invitation to Tender – ITT</a:t>
            </a:r>
          </a:p>
          <a:p>
            <a:pPr lvl="1"/>
            <a:r>
              <a:rPr lang="en-GB" sz="2000" dirty="0">
                <a:latin typeface="Arial" panose="020B0604020202020204" pitchFamily="34" charset="0"/>
                <a:cs typeface="Arial" panose="020B0604020202020204" pitchFamily="34" charset="0"/>
              </a:rPr>
              <a:t> This can also be an Invitation to Quote (ITQ)</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Any qualified Provider (AQP)</a:t>
            </a:r>
          </a:p>
          <a:p>
            <a:endParaRPr lang="en-GB" dirty="0"/>
          </a:p>
        </p:txBody>
      </p:sp>
    </p:spTree>
    <p:extLst>
      <p:ext uri="{BB962C8B-B14F-4D97-AF65-F5344CB8AC3E}">
        <p14:creationId xmlns:p14="http://schemas.microsoft.com/office/powerpoint/2010/main" val="2319942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accent1">
                    <a:lumMod val="75000"/>
                  </a:schemeClr>
                </a:solidFill>
              </a:rPr>
              <a:t>Services to apply for</a:t>
            </a:r>
            <a:br>
              <a:rPr lang="en-GB" dirty="0">
                <a:solidFill>
                  <a:schemeClr val="accent1">
                    <a:lumMod val="75000"/>
                  </a:schemeClr>
                </a:solidFill>
              </a:rPr>
            </a:br>
            <a:endParaRPr lang="en-GB" dirty="0"/>
          </a:p>
        </p:txBody>
      </p:sp>
      <p:sp>
        <p:nvSpPr>
          <p:cNvPr id="3" name="Content Placeholder 2"/>
          <p:cNvSpPr>
            <a:spLocks noGrp="1"/>
          </p:cNvSpPr>
          <p:nvPr>
            <p:ph idx="1"/>
          </p:nvPr>
        </p:nvSpPr>
        <p:spPr/>
        <p:txBody>
          <a:bodyPr/>
          <a:lstStyle/>
          <a:p>
            <a:r>
              <a:rPr lang="en-GB" dirty="0" smtClean="0"/>
              <a:t>Non-Scalpel </a:t>
            </a:r>
            <a:r>
              <a:rPr lang="en-GB" dirty="0"/>
              <a:t>Vasectomy services </a:t>
            </a:r>
          </a:p>
        </p:txBody>
      </p:sp>
    </p:spTree>
    <p:extLst>
      <p:ext uri="{BB962C8B-B14F-4D97-AF65-F5344CB8AC3E}">
        <p14:creationId xmlns:p14="http://schemas.microsoft.com/office/powerpoint/2010/main" val="258966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endParaRPr lang="en-GB" dirty="0"/>
          </a:p>
        </p:txBody>
      </p:sp>
      <p:sp>
        <p:nvSpPr>
          <p:cNvPr id="3" name="Content Placeholder 2"/>
          <p:cNvSpPr>
            <a:spLocks noGrp="1"/>
          </p:cNvSpPr>
          <p:nvPr>
            <p:ph idx="1"/>
          </p:nvPr>
        </p:nvSpPr>
        <p:spPr/>
        <p:txBody>
          <a:bodyPr/>
          <a:lstStyle/>
          <a:p>
            <a:r>
              <a:rPr lang="en-GB" sz="2400" u="sng" dirty="0"/>
              <a:t>T</a:t>
            </a:r>
            <a:r>
              <a:rPr lang="en-GB" sz="2400" u="sng" dirty="0">
                <a:latin typeface="Arial" panose="020B0604020202020204" pitchFamily="34" charset="0"/>
                <a:cs typeface="Arial" panose="020B0604020202020204" pitchFamily="34" charset="0"/>
              </a:rPr>
              <a:t>o register with the Attain E-Tendering portal:</a:t>
            </a:r>
          </a:p>
          <a:p>
            <a:pPr marL="457200" lvl="1" indent="-457200">
              <a:buFont typeface="+mj-lt"/>
              <a:buAutoNum type="arabicPeriod"/>
            </a:pPr>
            <a:r>
              <a:rPr lang="en-GB" sz="2000" dirty="0">
                <a:latin typeface="Arial" panose="020B0604020202020204" pitchFamily="34" charset="0"/>
                <a:cs typeface="Arial" panose="020B0604020202020204" pitchFamily="34" charset="0"/>
              </a:rPr>
              <a:t>Click on link below for the portal </a:t>
            </a:r>
          </a:p>
          <a:p>
            <a:pPr marL="0" lvl="1" indent="0">
              <a:buNone/>
            </a:pPr>
            <a:r>
              <a:rPr lang="en-GB" sz="2000" dirty="0">
                <a:latin typeface="Arial" panose="020B0604020202020204" pitchFamily="34" charset="0"/>
                <a:cs typeface="Arial" panose="020B0604020202020204" pitchFamily="34" charset="0"/>
              </a:rPr>
              <a:t>	</a:t>
            </a:r>
            <a:r>
              <a:rPr lang="en-GB" sz="1800" u="sng" dirty="0">
                <a:latin typeface="Arial" panose="020B0604020202020204" pitchFamily="34" charset="0"/>
                <a:cs typeface="Arial" panose="020B0604020202020204" pitchFamily="34" charset="0"/>
                <a:hlinkClick r:id="rId2"/>
              </a:rPr>
              <a:t>https://attain.bravosolution.co.uk/</a:t>
            </a:r>
            <a:endParaRPr lang="en-GB" sz="1800" dirty="0">
              <a:latin typeface="Arial" panose="020B0604020202020204" pitchFamily="34" charset="0"/>
              <a:cs typeface="Arial" panose="020B0604020202020204" pitchFamily="34" charset="0"/>
            </a:endParaRPr>
          </a:p>
          <a:p>
            <a:pPr marL="0" lvl="1" indent="0">
              <a:buNone/>
            </a:pPr>
            <a:r>
              <a:rPr lang="en-GB" sz="1800" dirty="0">
                <a:latin typeface="Arial" panose="020B0604020202020204" pitchFamily="34" charset="0"/>
                <a:cs typeface="Arial" panose="020B0604020202020204" pitchFamily="34" charset="0"/>
              </a:rPr>
              <a:t>	</a:t>
            </a:r>
          </a:p>
          <a:p>
            <a:pPr marL="0" lvl="1" indent="0">
              <a:buNone/>
            </a:pPr>
            <a:r>
              <a:rPr lang="en-GB" sz="1800" dirty="0">
                <a:latin typeface="Arial" panose="020B0604020202020204" pitchFamily="34" charset="0"/>
                <a:cs typeface="Arial" panose="020B0604020202020204" pitchFamily="34" charset="0"/>
              </a:rPr>
              <a:t>2.	From the portal Home Page, click the ‘Click Here to Register’ link</a:t>
            </a:r>
          </a:p>
          <a:p>
            <a:pPr marL="0" lvl="1" indent="0">
              <a:buNone/>
            </a:pPr>
            <a:endParaRPr lang="en-GB" sz="1800" dirty="0">
              <a:latin typeface="Arial" panose="020B0604020202020204" pitchFamily="34" charset="0"/>
              <a:cs typeface="Arial" panose="020B0604020202020204" pitchFamily="34" charset="0"/>
            </a:endParaRPr>
          </a:p>
          <a:p>
            <a:endParaRPr lang="en-GB" dirty="0"/>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66775" y="3541690"/>
            <a:ext cx="5946149" cy="2408349"/>
          </a:xfrm>
          <a:prstGeom prst="rect">
            <a:avLst/>
          </a:prstGeom>
          <a:noFill/>
          <a:ln>
            <a:noFill/>
          </a:ln>
        </p:spPr>
      </p:pic>
    </p:spTree>
    <p:extLst>
      <p:ext uri="{BB962C8B-B14F-4D97-AF65-F5344CB8AC3E}">
        <p14:creationId xmlns:p14="http://schemas.microsoft.com/office/powerpoint/2010/main" val="4170702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881</TotalTime>
  <Words>954</Words>
  <Application>Microsoft Office PowerPoint</Application>
  <PresentationFormat>On-screen Show (4:3)</PresentationFormat>
  <Paragraphs>104</Paragraphs>
  <Slides>34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34</vt:i4>
      </vt:variant>
    </vt:vector>
  </HeadingPairs>
  <TitlesOfParts>
    <vt:vector size="41" baseType="lpstr">
      <vt:lpstr>ＭＳ Ｐゴシック</vt:lpstr>
      <vt:lpstr>Arial</vt:lpstr>
      <vt:lpstr>Calibri</vt:lpstr>
      <vt:lpstr>Office Theme</vt:lpstr>
      <vt:lpstr>Custom Design</vt:lpstr>
      <vt:lpstr>2_Custom Design</vt:lpstr>
      <vt:lpstr>3_Custom Design</vt:lpstr>
      <vt:lpstr>Registering on the Attain portal and Applying for a tender </vt:lpstr>
      <vt:lpstr>Advert and Registering </vt:lpstr>
      <vt:lpstr>Bravo Video Link </vt:lpstr>
      <vt:lpstr> Bravo E-Tendering System  </vt:lpstr>
      <vt:lpstr>AQP Questions and Service Specification </vt:lpstr>
      <vt:lpstr>Getting Started</vt:lpstr>
      <vt:lpstr>Types of tenders on Bravo</vt:lpstr>
      <vt:lpstr>Services to apply for </vt:lpstr>
      <vt:lpstr>Registration</vt:lpstr>
      <vt:lpstr>Registration</vt:lpstr>
      <vt:lpstr>Finding your PQQ/ITT/AQP 1.You will land on the Main Dashboard which looks like this: 2.Always use the home Key to go back to the dashboard.         </vt:lpstr>
      <vt:lpstr>Finding your PQQ/ITT/AQP    2.Navigate to PQQs/ITTs Open to all Suppliers (note AQPs are under ITT)  </vt:lpstr>
      <vt:lpstr>Finding your PQQ/ITT/AQP                3. Click on PQQ or ITT and then click on the name of the tender you are interested in</vt:lpstr>
      <vt:lpstr>Finding your PQQ/ITT/AQP                4. Then click on Express Interest  </vt:lpstr>
      <vt:lpstr>Finding your PQQ/ITT/AQP                     5. Once you Express Interest, you will be able to download the documents by clicking on the message or clicking on “Buyer Attachments” </vt:lpstr>
      <vt:lpstr>Downloading Documents 6. After clicking on message you can see the document list which you can download individually by clicking on their names or use “Mass Download” to get all documents in one go </vt:lpstr>
      <vt:lpstr>Mass Downloading                                7. Files are already selected so you click on the green button </vt:lpstr>
      <vt:lpstr>Mass Downloading                               8. Files are downloaded in a folder and double click to see the document </vt:lpstr>
      <vt:lpstr>Mass Downloading                               9. Save these files on your computer and then on Bravo cancel the mass download to get back to the PQQ or ITT Screen. You can now answer the questions in the word document and return to Bravo to submit your bid. </vt:lpstr>
      <vt:lpstr>Submitting your response                   10. When you return to Bravo, you can access the tender from My PQQs  or if it is an ITT – My ITTs from the main Dashboard. Click on name  </vt:lpstr>
      <vt:lpstr>Submitting your response                 11. Clicking on name will take you into the My Response and the standard questions will show further down to complete on-line by clicking on Create Response </vt:lpstr>
      <vt:lpstr>Good and Bad Examples</vt:lpstr>
      <vt:lpstr>What to do</vt:lpstr>
      <vt:lpstr>What to do</vt:lpstr>
      <vt:lpstr>What to do. </vt:lpstr>
      <vt:lpstr>What not to do</vt:lpstr>
      <vt:lpstr>What not to do</vt:lpstr>
      <vt:lpstr>Scoring </vt:lpstr>
      <vt:lpstr>Uploading your response documents 12. Once you have answered the questions (some answers require uploading of an attachment and the option is next to the question). There is also a general area where you can upload any other documents required for this tender using Add/View Attachments </vt:lpstr>
      <vt:lpstr>Uploading your response documents 13. Add/View Attachments will bring you to this screen where you can click on Upload New file  14. Click the back button to go back a page to ensure you do not lose your work </vt:lpstr>
      <vt:lpstr>Uploading your response documents 14.  Then Click on Select Files to Upload, choose the file from your PC that you want to upload and then Confirm Upload.  You can than choose to upload another file or select Save All to save all the files added so far.  Note that the files are only uploaded  into Bravo when you click on Save All. </vt:lpstr>
      <vt:lpstr>Final submission of your response  15. Once your response is complete you can select Submit Response, you are still able to change your response as many times as you need until the closing date and time. Each time you will need to re-submit your response. </vt:lpstr>
      <vt:lpstr>Summary &amp; Next Steps</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Robertson=Rennard</dc:creator>
  <cp:lastModifiedBy>Esther Pettigrew</cp:lastModifiedBy>
  <cp:revision>122</cp:revision>
  <dcterms:created xsi:type="dcterms:W3CDTF">2013-07-22T11:07:43Z</dcterms:created>
  <dcterms:modified xsi:type="dcterms:W3CDTF">2017-08-10T08:22:23Z</dcterms:modified>
</cp:coreProperties>
</file>